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314" r:id="rId4"/>
    <p:sldId id="315" r:id="rId5"/>
    <p:sldId id="330" r:id="rId6"/>
    <p:sldId id="304" r:id="rId7"/>
    <p:sldId id="329" r:id="rId8"/>
    <p:sldId id="305" r:id="rId9"/>
    <p:sldId id="306" r:id="rId10"/>
    <p:sldId id="309" r:id="rId11"/>
    <p:sldId id="327" r:id="rId12"/>
    <p:sldId id="328" r:id="rId13"/>
    <p:sldId id="316" r:id="rId14"/>
    <p:sldId id="260" r:id="rId15"/>
    <p:sldId id="324" r:id="rId16"/>
    <p:sldId id="264" r:id="rId17"/>
    <p:sldId id="267" r:id="rId18"/>
    <p:sldId id="269" r:id="rId19"/>
    <p:sldId id="303" r:id="rId20"/>
    <p:sldId id="310" r:id="rId21"/>
    <p:sldId id="270" r:id="rId22"/>
    <p:sldId id="272" r:id="rId23"/>
    <p:sldId id="273" r:id="rId24"/>
    <p:sldId id="274" r:id="rId25"/>
    <p:sldId id="318" r:id="rId26"/>
    <p:sldId id="323" r:id="rId27"/>
    <p:sldId id="276" r:id="rId28"/>
    <p:sldId id="277" r:id="rId29"/>
    <p:sldId id="319" r:id="rId30"/>
    <p:sldId id="320" r:id="rId31"/>
    <p:sldId id="321" r:id="rId32"/>
    <p:sldId id="331" r:id="rId33"/>
    <p:sldId id="307" r:id="rId34"/>
    <p:sldId id="332" r:id="rId35"/>
    <p:sldId id="280" r:id="rId36"/>
    <p:sldId id="281" r:id="rId37"/>
    <p:sldId id="282" r:id="rId38"/>
    <p:sldId id="286" r:id="rId39"/>
    <p:sldId id="287" r:id="rId40"/>
    <p:sldId id="288" r:id="rId41"/>
    <p:sldId id="333" r:id="rId42"/>
    <p:sldId id="293" r:id="rId43"/>
    <p:sldId id="325" r:id="rId44"/>
    <p:sldId id="294" r:id="rId45"/>
    <p:sldId id="295" r:id="rId46"/>
    <p:sldId id="299" r:id="rId47"/>
    <p:sldId id="334" r:id="rId4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ena" initials="L" lastIdx="28" clrIdx="0"/>
  <p:cmAuthor id="1" name="Soraia" initials="S" lastIdx="13" clrIdx="1"/>
  <p:cmAuthor id="2" name="Lore" initials="L" lastIdx="15" clrIdx="2"/>
  <p:cmAuthor id="3" name="UENF CCH" initials="UC" lastIdx="3" clrIdx="3"/>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87744" autoAdjust="0"/>
  </p:normalViewPr>
  <p:slideViewPr>
    <p:cSldViewPr>
      <p:cViewPr>
        <p:scale>
          <a:sx n="100" d="100"/>
          <a:sy n="100" d="100"/>
        </p:scale>
        <p:origin x="-3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4-18T11:47:53.495" idx="27">
    <p:pos x="3124" y="838"/>
    <p:text>Só, aqui podemos colocar alguma coisa referida ao novo jeito de distribuicao do boletim, o q vc acha? tipo algo assim: 
Como nuestros lectores ya se habrán dado cuenta, el método de distribución de nuestro boletín ha cambiado para mejor. La idea es que quede vinculado a nuestra página institucional para que puedan constatar las informaciones actualizadas en el sitio con mayor regularidad. Sin embargo, el presente boletín va a seguir siendo distribuído con este formato, aunque haya cambiado la forma como llega a ustedes. 
Los invitamos a visitar nuestra página y a estar vinculados también a nuestro perfil en facebook, dónde encontrarán informaciones actualizadas con mayor regularidad.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3-04-18T09:42:43.262" idx="13">
    <p:pos x="10" y="10"/>
    <p:text>é o mesmo caso do anterior, deve ir para outras noticias ou outras publicações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AE44C5-AC06-4F1A-AAA8-0BC21327C828}" type="datetimeFigureOut">
              <a:rPr lang="pt-BR" smtClean="0"/>
              <a:pPr/>
              <a:t>18/04/2013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808DB-6281-40EB-98F7-4C5BD70AE6DE}"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a:p>
        </p:txBody>
      </p:sp>
      <p:sp>
        <p:nvSpPr>
          <p:cNvPr id="4" name="Espaço Reservado para Número de Slide 3"/>
          <p:cNvSpPr>
            <a:spLocks noGrp="1"/>
          </p:cNvSpPr>
          <p:nvPr>
            <p:ph type="sldNum" sz="quarter" idx="10"/>
          </p:nvPr>
        </p:nvSpPr>
        <p:spPr/>
        <p:txBody>
          <a:bodyPr/>
          <a:lstStyle/>
          <a:p>
            <a:fld id="{79E027DB-30C2-4C0F-B80A-F5E560E492F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fld id="{2AD21D47-26EC-406E-98D9-8F830AA39705}"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fld id="{2AD21D47-26EC-406E-98D9-8F830AA39705}"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fld id="{2AD21D47-26EC-406E-98D9-8F830AA39705}"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fld id="{2AD21D47-26EC-406E-98D9-8F830AA39705}"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fld id="{2AD21D47-26EC-406E-98D9-8F830AA39705}"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fld id="{2AD21D47-26EC-406E-98D9-8F830AA39705}"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C419F33-CB25-49F1-8955-55345C54BC22}" type="datetimeFigureOut">
              <a:rPr lang="pt-BR" smtClean="0"/>
              <a:pPr/>
              <a:t>18/04/2013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D285F2-5FD1-4A84-B7E9-EECA825FC91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C419F33-CB25-49F1-8955-55345C54BC22}" type="datetimeFigureOut">
              <a:rPr lang="pt-BR" smtClean="0"/>
              <a:pPr/>
              <a:t>18/04/2013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D285F2-5FD1-4A84-B7E9-EECA825FC91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C419F33-CB25-49F1-8955-55345C54BC22}" type="datetimeFigureOut">
              <a:rPr lang="pt-BR" smtClean="0"/>
              <a:pPr/>
              <a:t>18/04/2013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D285F2-5FD1-4A84-B7E9-EECA825FC91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C419F33-CB25-49F1-8955-55345C54BC22}" type="datetimeFigureOut">
              <a:rPr lang="pt-BR" smtClean="0"/>
              <a:pPr/>
              <a:t>18/04/2013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D285F2-5FD1-4A84-B7E9-EECA825FC91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1C419F33-CB25-49F1-8955-55345C54BC22}" type="datetimeFigureOut">
              <a:rPr lang="pt-BR" smtClean="0"/>
              <a:pPr/>
              <a:t>18/04/2013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7D285F2-5FD1-4A84-B7E9-EECA825FC91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C419F33-CB25-49F1-8955-55345C54BC22}" type="datetimeFigureOut">
              <a:rPr lang="pt-BR" smtClean="0"/>
              <a:pPr/>
              <a:t>18/04/2013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D285F2-5FD1-4A84-B7E9-EECA825FC91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C419F33-CB25-49F1-8955-55345C54BC22}" type="datetimeFigureOut">
              <a:rPr lang="pt-BR" smtClean="0"/>
              <a:pPr/>
              <a:t>18/04/2013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7D285F2-5FD1-4A84-B7E9-EECA825FC91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1C419F33-CB25-49F1-8955-55345C54BC22}" type="datetimeFigureOut">
              <a:rPr lang="pt-BR" smtClean="0"/>
              <a:pPr/>
              <a:t>18/04/2013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7D285F2-5FD1-4A84-B7E9-EECA825FC91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C419F33-CB25-49F1-8955-55345C54BC22}" type="datetimeFigureOut">
              <a:rPr lang="pt-BR" smtClean="0"/>
              <a:pPr/>
              <a:t>18/04/2013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7D285F2-5FD1-4A84-B7E9-EECA825FC91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C419F33-CB25-49F1-8955-55345C54BC22}" type="datetimeFigureOut">
              <a:rPr lang="pt-BR" smtClean="0"/>
              <a:pPr/>
              <a:t>18/04/2013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D285F2-5FD1-4A84-B7E9-EECA825FC91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C419F33-CB25-49F1-8955-55345C54BC22}" type="datetimeFigureOut">
              <a:rPr lang="pt-BR" smtClean="0"/>
              <a:pPr/>
              <a:t>18/04/2013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7D285F2-5FD1-4A84-B7E9-EECA825FC91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19F33-CB25-49F1-8955-55345C54BC22}" type="datetimeFigureOut">
              <a:rPr lang="pt-BR" smtClean="0"/>
              <a:pPr/>
              <a:t>18/04/2013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285F2-5FD1-4A84-B7E9-EECA825FC91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gieid.alacip@gmail.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alacip.org/?p=2792"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www.facebook.com/ALACIPJudicial" TargetMode="External"/><Relationship Id="rId4" Type="http://schemas.openxmlformats.org/officeDocument/2006/relationships/hyperlink" Target="http://americo.usal.es/oir/judicial/alacip-grupo-de-investigac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lacip.org/" TargetMode="External"/><Relationship Id="rId7"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https://www.facebook.com/Alacip?ref=h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www.amecip.org.mx/"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sbs2013.sinteseeventos.com.br/"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abedef.org/images/enabed2013/simposiosementas.pdf"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fflch.usp.br/sociologia/home/" TargetMode="External"/><Relationship Id="rId7" Type="http://schemas.openxmlformats.org/officeDocument/2006/relationships/hyperlink" Target="http://www.cis.org.br/"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www.cnpq.br/" TargetMode="External"/><Relationship Id="rId5" Type="http://schemas.openxmlformats.org/officeDocument/2006/relationships/hyperlink" Target="http://www.anpocs.org.br/" TargetMode="External"/><Relationship Id="rId4" Type="http://schemas.openxmlformats.org/officeDocument/2006/relationships/hyperlink" Target="http://www.usp.br/" TargetMode="External"/><Relationship Id="rId9"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alacip2013.uniandes.edu.c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congres-afsp.fr/" TargetMode="External"/><Relationship Id="rId4" Type="http://schemas.openxmlformats.org/officeDocument/2006/relationships/hyperlink" Target="http://www.cienciapolitica.org.br/index.php/component/search/?searchword=congresso%20AFCP&amp;searchphrase=all&amp;Itemid=10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cadernosdodesenvolvimento.org.br/submissao/" TargetMode="External"/><Relationship Id="rId5" Type="http://schemas.openxmlformats.org/officeDocument/2006/relationships/hyperlink" Target="mailto:cadernos@centrocelsofurtado.org.br" TargetMode="Externa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jpeg"/><Relationship Id="rId7" Type="http://schemas.openxmlformats.org/officeDocument/2006/relationships/hyperlink" Target="http://rari.ufsc.b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rari@cse.ufsc.br" TargetMode="External"/><Relationship Id="rId5" Type="http://schemas.openxmlformats.org/officeDocument/2006/relationships/hyperlink" Target="http://mundorama.net/2013/04/02/chamada-de-artigos-revista-brasileira-de-estudos-de-defesa/?utm_source=feedburner&amp;utm_medium=email&amp;utm_campaign=Feed:+Mundorama+(Mundorama)" TargetMode="External"/><Relationship Id="rId4" Type="http://schemas.openxmlformats.org/officeDocument/2006/relationships/hyperlink" Target="mailto:editoriarbed@gmail.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mailto:revistapoliticahoje@gmail.com" TargetMode="External"/><Relationship Id="rId3" Type="http://schemas.openxmlformats.org/officeDocument/2006/relationships/image" Target="../media/image2.jpeg"/><Relationship Id="rId7" Type="http://schemas.openxmlformats.org/officeDocument/2006/relationships/hyperlink" Target="http://www.politicahoje.ufpe.br/"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http://sumario-periodicos.espm.br/index.php/seculo21" TargetMode="External"/><Relationship Id="rId4" Type="http://schemas.openxmlformats.org/officeDocument/2006/relationships/hyperlink" Target="mailto:revistaseculo21@espm.br" TargetMode="External"/><Relationship Id="rId9"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graduacao.ufabc.edu.br/relacoesinternacionais/index.php?option=com_content&amp;view=article&amp;id=67:chamada-de-trabalhos-a-paz-no-cen%C3%A1rio-internacional-abordagens-cr%C3%ADticas&amp;catid=54:chamada-artigos&amp;Itemid=142" TargetMode="External"/><Relationship Id="rId5" Type="http://schemas.openxmlformats.org/officeDocument/2006/relationships/hyperlink" Target="mailto:ramon@ces.uc.pt" TargetMode="External"/><Relationship Id="rId4" Type="http://schemas.openxmlformats.org/officeDocument/2006/relationships/hyperlink" Target="mailto:fernandoludwig@ces.uc.p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hyperlink" Target="http://anpur.org.br/revista/rbeur/index.php/rbeur/issue/current"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jpeg"/><Relationship Id="rId7"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idsa.in/" TargetMode="External"/><Relationship Id="rId5" Type="http://schemas.openxmlformats.org/officeDocument/2006/relationships/hyperlink" Target="mailto:associateeditor.jds@gmail.com" TargetMode="External"/><Relationship Id="rId4" Type="http://schemas.openxmlformats.org/officeDocument/2006/relationships/hyperlink" Target="http://idsa.in/system/files/GuidelinesforContributor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jobs-dp@giga-hamburg.de"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gif"/><Relationship Id="rId4" Type="http://schemas.openxmlformats.org/officeDocument/2006/relationships/hyperlink" Target="https://mail-attachment.googleusercontent.com/attachment/u/1/?ui=2&amp;ik=6954bd6b53&amp;view=att&amp;th=13dd00526821f676&amp;attid=0.1&amp;disp=inline&amp;safe=1&amp;zw&amp;saduie=AG9B_P-WvF_KvtP6AakusiYS3MOu&amp;sadet=1365169886231&amp;sads=KaoJMHte3JCHMhrCxIjahgFHigE&amp;sadssc=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tateness.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hyperlink" Target="http://www.uc.cl/cienciapolitica" TargetMode="External"/><Relationship Id="rId4" Type="http://schemas.openxmlformats.org/officeDocument/2006/relationships/hyperlink" Target="mailto:rmardonesz@uc.c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abri.org.br/informativo/view?TIPO=2&amp;ID_INFORMATIVO=11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diplomaturas@clacso.edu.ar"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www.clacso.org.ar/area_academica/documentos_diplomaturas/DiplomasSuperioresCLACSO.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matiaslopez.uy@gmail.com" TargetMode="External"/><Relationship Id="rId7"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neci.fflch.usp.br/node/268" TargetMode="External"/><Relationship Id="rId5" Type="http://schemas.openxmlformats.org/officeDocument/2006/relationships/hyperlink" Target="mailto:neci@usp.br" TargetMode="Externa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hyperlink" Target="http://www.becanestorkirchner.org/sitio/Bases%202013-2014%20(210213).pdf" TargetMode="External"/><Relationship Id="rId7"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hyperlink" Target="http://www.becanestorkirchner.org/" TargetMode="External"/><Relationship Id="rId4" Type="http://schemas.openxmlformats.org/officeDocument/2006/relationships/hyperlink" Target="http://www.becanestorkirchner.org/sitio/solicitud.as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amexcid.mx/index.php/oferta-de-becas-para-extranjeros"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hyperlink" Target="http://www.clacso.org.ar/difusion/becas_clacso_conacyt_2013/beca_clacso_conacyt.htm" TargetMode="Externa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cooperacion.udelar.edu.uy/es/wp-content/uploads/2013/04/SRP-Espa%C3%B1ol-2013-3ANAM.pdf" TargetMode="External"/><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hyperlink" Target="http://sociologiajuridica.org/2012/11/15/iii-encuentro-internacional-de-investigacion-en-genero-estudios-de-genero-en-el-siglo-xxi-experiencias-de-transversalidad/" TargetMode="External"/><Relationship Id="rId7"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www.depeco.econo.unlp.edu.ar/siff.php" TargetMode="External"/><Relationship Id="rId5" Type="http://schemas.openxmlformats.org/officeDocument/2006/relationships/image" Target="../media/image53.jpeg"/><Relationship Id="rId4" Type="http://schemas.openxmlformats.org/officeDocument/2006/relationships/hyperlink" Target="http://newsletter.seepix.com.br/12all/lt.php?c=377&amp;m=368&amp;nl=109&amp;s=5b3dcb851b560fcd091ed7a7d090bb67&amp;lid=2485&amp;l=-http--encontro.forumseguranca.org.br/" TargetMode="External"/><Relationship Id="rId9"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hyperlink" Target="http://www.adasu.org/noticia.php?id_prod=53&amp;id_cat=9"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alast2013.com.b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maspoderlocal.es/"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3.gif"/><Relationship Id="rId5" Type="http://schemas.openxmlformats.org/officeDocument/2006/relationships/hyperlink" Target="http://www.scielo.br/scielo.php?script=sci_serial&amp;pid=0104-4478&amp;lng=pt&amp;nrm=iso" TargetMode="External"/><Relationship Id="rId4" Type="http://schemas.openxmlformats.org/officeDocument/2006/relationships/image" Target="../media/image62.gif"/></Relationships>
</file>

<file path=ppt/slides/_rels/slide43.xml.rels><?xml version="1.0" encoding="UTF-8" standalone="yes"?>
<Relationships xmlns="http://schemas.openxmlformats.org/package/2006/relationships"><Relationship Id="rId3" Type="http://schemas.openxmlformats.org/officeDocument/2006/relationships/hyperlink" Target="http://compolitica.org/revista/index.php/revista/index"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hyperlink" Target="http://www.revistadebates.ufrgs.br/" TargetMode="External"/><Relationship Id="rId7" Type="http://schemas.openxmlformats.org/officeDocument/2006/relationships/image" Target="../media/image6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e-elgar.metapress.com/link.asp?id=T7J1U878275T" TargetMode="External"/><Relationship Id="rId5" Type="http://schemas.openxmlformats.org/officeDocument/2006/relationships/hyperlink" Target="http://e-elgar.metapress.com/" TargetMode="Externa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hyperlink" Target="http://www.latindex.unam.mx/"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hyperlink" Target="http://cadernos.iesp.uerj.br/index.php/CESP/issue/current" TargetMode="External"/><Relationship Id="rId4" Type="http://schemas.openxmlformats.org/officeDocument/2006/relationships/hyperlink" Target="http://dialnet.unirioja.e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hyperlink" Target="https://www.dropbox.com/s/xu5pcrncqp7wi7c/themakingofglobalcapitalism.pdf?n=39180906"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wilsoncenter.org/article/extensive-collection-declassified-materials-now-accessible-searchable-new-digital-archive"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oliticasubnacionalalacip@googlegroups.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alacip.jovem@gmail.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alacipjoven.org/?p=746&amp;preview=true&amp;preview_id=746&amp;preview_nonce=c1c838831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mario.jpg"/>
          <p:cNvPicPr>
            <a:picLocks noChangeAspect="1"/>
          </p:cNvPicPr>
          <p:nvPr/>
        </p:nvPicPr>
        <p:blipFill>
          <a:blip r:embed="rId3" cstate="print"/>
          <a:stretch>
            <a:fillRect/>
          </a:stretch>
        </p:blipFill>
        <p:spPr>
          <a:xfrm>
            <a:off x="1" y="1276051"/>
            <a:ext cx="3024072" cy="5123687"/>
          </a:xfrm>
          <a:prstGeom prst="rect">
            <a:avLst/>
          </a:prstGeom>
        </p:spPr>
      </p:pic>
      <p:sp>
        <p:nvSpPr>
          <p:cNvPr id="9" name="Rectangle 8"/>
          <p:cNvSpPr/>
          <p:nvPr/>
        </p:nvSpPr>
        <p:spPr>
          <a:xfrm>
            <a:off x="0" y="6780738"/>
            <a:ext cx="9144000" cy="304800"/>
          </a:xfrm>
          <a:prstGeom prst="rect">
            <a:avLst/>
          </a:prstGeom>
          <a:solidFill>
            <a:srgbClr val="6666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747728"/>
            <a:ext cx="769633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Latinoamericana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 </a:t>
            </a:r>
            <a:endParaRPr lang="en-US" sz="1100" dirty="0">
              <a:solidFill>
                <a:schemeClr val="bg1"/>
              </a:solidFill>
            </a:endParaRPr>
          </a:p>
        </p:txBody>
      </p:sp>
      <p:pic>
        <p:nvPicPr>
          <p:cNvPr id="7" name="Picture 6" descr="cabeçalho_boletim02.jpg"/>
          <p:cNvPicPr>
            <a:picLocks noChangeAspect="1"/>
          </p:cNvPicPr>
          <p:nvPr/>
        </p:nvPicPr>
        <p:blipFill>
          <a:blip r:embed="rId4" cstate="print">
            <a:grayscl/>
          </a:blip>
          <a:stretch>
            <a:fillRect/>
          </a:stretch>
        </p:blipFill>
        <p:spPr>
          <a:xfrm>
            <a:off x="0" y="476672"/>
            <a:ext cx="9144000" cy="781984"/>
          </a:xfrm>
          <a:prstGeom prst="rect">
            <a:avLst/>
          </a:prstGeom>
        </p:spPr>
      </p:pic>
      <p:sp>
        <p:nvSpPr>
          <p:cNvPr id="13" name="Rectangle 12"/>
          <p:cNvSpPr/>
          <p:nvPr/>
        </p:nvSpPr>
        <p:spPr>
          <a:xfrm>
            <a:off x="3352801" y="1401657"/>
            <a:ext cx="5791200" cy="5123687"/>
          </a:xfrm>
          <a:prstGeom prst="rect">
            <a:avLst/>
          </a:prstGeom>
          <a:solidFill>
            <a:srgbClr val="6666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276600" y="532338"/>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0" y="1446738"/>
            <a:ext cx="2971800" cy="6447919"/>
          </a:xfrm>
          <a:prstGeom prst="rect">
            <a:avLst/>
          </a:prstGeom>
          <a:noFill/>
        </p:spPr>
        <p:txBody>
          <a:bodyPr wrap="square" rtlCol="0">
            <a:spAutoFit/>
          </a:bodyPr>
          <a:lstStyle/>
          <a:p>
            <a:endParaRPr lang="es-ES_tradnl" sz="1400" cap="small" dirty="0" smtClean="0">
              <a:solidFill>
                <a:schemeClr val="bg1"/>
              </a:solidFill>
            </a:endParaRPr>
          </a:p>
          <a:p>
            <a:r>
              <a:rPr lang="es-ES" sz="1400" cap="small" dirty="0" smtClean="0">
                <a:solidFill>
                  <a:schemeClr val="bg1"/>
                </a:solidFill>
              </a:rPr>
              <a:t>Noticias ALACIP 2013  </a:t>
            </a:r>
            <a:r>
              <a:rPr lang="es-ES_tradnl" sz="1200" cap="small" dirty="0">
                <a:solidFill>
                  <a:schemeClr val="bg1"/>
                </a:solidFill>
              </a:rPr>
              <a:t>Pg. </a:t>
            </a:r>
            <a:r>
              <a:rPr lang="es-ES_tradnl" sz="1200" cap="small" dirty="0" smtClean="0">
                <a:solidFill>
                  <a:schemeClr val="bg1"/>
                </a:solidFill>
              </a:rPr>
              <a:t>02</a:t>
            </a:r>
            <a:endParaRPr lang="es-ES_tradnl" sz="1200" cap="small" dirty="0">
              <a:solidFill>
                <a:schemeClr val="bg1"/>
              </a:solidFill>
            </a:endParaRPr>
          </a:p>
          <a:p>
            <a:endParaRPr lang="es-ES_tradnl" sz="1400" cap="small" dirty="0" smtClean="0">
              <a:solidFill>
                <a:schemeClr val="bg1"/>
              </a:solidFill>
            </a:endParaRPr>
          </a:p>
          <a:p>
            <a:r>
              <a:rPr lang="es-ES" sz="1400" cap="small" dirty="0" err="1" smtClean="0">
                <a:solidFill>
                  <a:schemeClr val="bg1"/>
                </a:solidFill>
              </a:rPr>
              <a:t>Alacip</a:t>
            </a:r>
            <a:r>
              <a:rPr lang="es-ES" sz="1400" cap="small" dirty="0" smtClean="0">
                <a:solidFill>
                  <a:schemeClr val="bg1"/>
                </a:solidFill>
              </a:rPr>
              <a:t> – Grupos de investigación </a:t>
            </a:r>
            <a:r>
              <a:rPr lang="es-ES_tradnl" sz="1200" cap="small" dirty="0" smtClean="0">
                <a:solidFill>
                  <a:schemeClr val="bg1"/>
                </a:solidFill>
              </a:rPr>
              <a:t>Pg. 7</a:t>
            </a:r>
          </a:p>
          <a:p>
            <a:endParaRPr lang="pt-BR" sz="1400" cap="small" dirty="0" smtClean="0">
              <a:solidFill>
                <a:schemeClr val="bg1"/>
              </a:solidFill>
            </a:endParaRPr>
          </a:p>
          <a:p>
            <a:r>
              <a:rPr lang="pt-BR" sz="1400" cap="small" dirty="0" smtClean="0">
                <a:solidFill>
                  <a:schemeClr val="bg1"/>
                </a:solidFill>
              </a:rPr>
              <a:t>Destaques </a:t>
            </a:r>
            <a:r>
              <a:rPr lang="es-ES_tradnl" sz="1200" cap="small" dirty="0" smtClean="0">
                <a:solidFill>
                  <a:schemeClr val="bg1"/>
                </a:solidFill>
              </a:rPr>
              <a:t>Pg. 15</a:t>
            </a:r>
          </a:p>
          <a:p>
            <a:r>
              <a:rPr lang="es-ES_tradnl" sz="1400" cap="small" dirty="0" smtClean="0">
                <a:solidFill>
                  <a:schemeClr val="bg1"/>
                </a:solidFill>
              </a:rPr>
              <a:t> </a:t>
            </a:r>
          </a:p>
          <a:p>
            <a:r>
              <a:rPr lang="es-ES_tradnl" sz="1400" cap="small" dirty="0" smtClean="0">
                <a:solidFill>
                  <a:schemeClr val="bg1"/>
                </a:solidFill>
              </a:rPr>
              <a:t>Convocatorias para la </a:t>
            </a:r>
          </a:p>
          <a:p>
            <a:r>
              <a:rPr lang="es-ES_tradnl" sz="1400" cap="small" dirty="0" smtClean="0">
                <a:solidFill>
                  <a:schemeClr val="bg1"/>
                </a:solidFill>
              </a:rPr>
              <a:t>presentación de Artículos </a:t>
            </a:r>
            <a:r>
              <a:rPr lang="es-ES_tradnl" sz="1200" cap="small" dirty="0" smtClean="0">
                <a:solidFill>
                  <a:schemeClr val="bg1"/>
                </a:solidFill>
              </a:rPr>
              <a:t>Pg. </a:t>
            </a:r>
            <a:r>
              <a:rPr lang="es-ES_tradnl" sz="1200" cap="small" dirty="0" smtClean="0">
                <a:solidFill>
                  <a:schemeClr val="bg1"/>
                </a:solidFill>
              </a:rPr>
              <a:t>21</a:t>
            </a:r>
            <a:endParaRPr lang="es-ES_tradnl" sz="1200" cap="small" dirty="0" smtClean="0">
              <a:solidFill>
                <a:schemeClr val="bg1"/>
              </a:solidFill>
            </a:endParaRPr>
          </a:p>
          <a:p>
            <a:endParaRPr lang="es-ES_tradnl" sz="1400" cap="small" dirty="0" smtClean="0">
              <a:solidFill>
                <a:schemeClr val="bg1"/>
              </a:solidFill>
            </a:endParaRPr>
          </a:p>
          <a:p>
            <a:r>
              <a:rPr lang="es-ES_tradnl" sz="1400" cap="small" dirty="0" smtClean="0">
                <a:solidFill>
                  <a:schemeClr val="bg1"/>
                </a:solidFill>
              </a:rPr>
              <a:t>Premios , Plazas, Becas y Cursos </a:t>
            </a:r>
            <a:r>
              <a:rPr lang="es-ES_tradnl" sz="1200" cap="small" dirty="0" smtClean="0">
                <a:solidFill>
                  <a:schemeClr val="bg1"/>
                </a:solidFill>
              </a:rPr>
              <a:t>Pg. </a:t>
            </a:r>
            <a:r>
              <a:rPr lang="es-ES_tradnl" sz="1200" cap="small" dirty="0" smtClean="0">
                <a:solidFill>
                  <a:schemeClr val="bg1"/>
                </a:solidFill>
              </a:rPr>
              <a:t>27</a:t>
            </a:r>
            <a:endParaRPr lang="es-ES_tradnl" sz="1200" cap="small" dirty="0" smtClean="0">
              <a:solidFill>
                <a:schemeClr val="bg1"/>
              </a:solidFill>
            </a:endParaRPr>
          </a:p>
          <a:p>
            <a:endParaRPr lang="es-ES_tradnl" sz="1400" cap="small" dirty="0" smtClean="0">
              <a:solidFill>
                <a:schemeClr val="bg1"/>
              </a:solidFill>
            </a:endParaRPr>
          </a:p>
          <a:p>
            <a:r>
              <a:rPr lang="es-ES_tradnl" sz="1400" cap="small" dirty="0" smtClean="0">
                <a:solidFill>
                  <a:schemeClr val="bg1"/>
                </a:solidFill>
              </a:rPr>
              <a:t>Seminarios, Congresos </a:t>
            </a:r>
          </a:p>
          <a:p>
            <a:r>
              <a:rPr lang="es-ES_tradnl" sz="1400" cap="small" dirty="0" smtClean="0">
                <a:solidFill>
                  <a:schemeClr val="bg1"/>
                </a:solidFill>
              </a:rPr>
              <a:t>y Conferencias </a:t>
            </a:r>
            <a:r>
              <a:rPr lang="es-ES_tradnl" sz="1200" cap="small" dirty="0" smtClean="0">
                <a:solidFill>
                  <a:schemeClr val="bg1"/>
                </a:solidFill>
              </a:rPr>
              <a:t>Pg. </a:t>
            </a:r>
            <a:r>
              <a:rPr lang="es-ES_tradnl" sz="1200" cap="small" dirty="0" smtClean="0">
                <a:solidFill>
                  <a:schemeClr val="bg1"/>
                </a:solidFill>
              </a:rPr>
              <a:t>35</a:t>
            </a:r>
            <a:endParaRPr lang="es-ES_tradnl" sz="1200" cap="small" dirty="0" smtClean="0">
              <a:solidFill>
                <a:schemeClr val="bg1"/>
              </a:solidFill>
            </a:endParaRPr>
          </a:p>
          <a:p>
            <a:endParaRPr lang="es-ES_tradnl" sz="1400" cap="small" dirty="0" smtClean="0">
              <a:solidFill>
                <a:schemeClr val="bg1"/>
              </a:solidFill>
            </a:endParaRPr>
          </a:p>
          <a:p>
            <a:r>
              <a:rPr lang="es-ES_tradnl" sz="1400" cap="small" dirty="0" smtClean="0">
                <a:solidFill>
                  <a:schemeClr val="bg1"/>
                </a:solidFill>
              </a:rPr>
              <a:t>Novedades Editoriales </a:t>
            </a:r>
            <a:r>
              <a:rPr lang="es-ES_tradnl" sz="1200" cap="small" dirty="0" smtClean="0">
                <a:solidFill>
                  <a:schemeClr val="bg1"/>
                </a:solidFill>
              </a:rPr>
              <a:t>Pg. </a:t>
            </a:r>
            <a:r>
              <a:rPr lang="es-ES_tradnl" sz="1200" cap="small" dirty="0" smtClean="0">
                <a:solidFill>
                  <a:schemeClr val="bg1"/>
                </a:solidFill>
              </a:rPr>
              <a:t>38</a:t>
            </a:r>
            <a:endParaRPr lang="es-ES_tradnl" sz="1200" cap="small" dirty="0" smtClean="0">
              <a:solidFill>
                <a:schemeClr val="bg1"/>
              </a:solidFill>
            </a:endParaRPr>
          </a:p>
          <a:p>
            <a:endParaRPr lang="es-ES_tradnl" sz="1400" cap="small" dirty="0">
              <a:solidFill>
                <a:schemeClr val="bg1"/>
              </a:solidFill>
            </a:endParaRPr>
          </a:p>
          <a:p>
            <a:r>
              <a:rPr lang="es-ES_tradnl" sz="1400" cap="small" dirty="0" smtClean="0">
                <a:solidFill>
                  <a:schemeClr val="bg1"/>
                </a:solidFill>
              </a:rPr>
              <a:t>Otras Publicaciones </a:t>
            </a:r>
            <a:r>
              <a:rPr lang="es-ES_tradnl" sz="1200" cap="small" dirty="0" smtClean="0">
                <a:solidFill>
                  <a:schemeClr val="bg1"/>
                </a:solidFill>
              </a:rPr>
              <a:t>Pg. </a:t>
            </a:r>
            <a:r>
              <a:rPr lang="es-ES_tradnl" sz="1200" cap="small" dirty="0" smtClean="0">
                <a:solidFill>
                  <a:schemeClr val="bg1"/>
                </a:solidFill>
              </a:rPr>
              <a:t>42</a:t>
            </a:r>
            <a:endParaRPr lang="es-ES_tradnl" sz="1200" cap="small" dirty="0" smtClean="0">
              <a:solidFill>
                <a:schemeClr val="bg1"/>
              </a:solidFill>
            </a:endParaRPr>
          </a:p>
          <a:p>
            <a:endParaRPr lang="es-ES_tradnl" sz="1400" cap="small" dirty="0">
              <a:solidFill>
                <a:schemeClr val="bg1"/>
              </a:solidFill>
            </a:endParaRPr>
          </a:p>
          <a:p>
            <a:r>
              <a:rPr lang="es-ES_tradnl" sz="1400" cap="small" dirty="0">
                <a:solidFill>
                  <a:schemeClr val="bg1"/>
                </a:solidFill>
              </a:rPr>
              <a:t>O</a:t>
            </a:r>
            <a:r>
              <a:rPr lang="es-ES_tradnl" sz="1400" cap="small" dirty="0" smtClean="0">
                <a:solidFill>
                  <a:schemeClr val="bg1"/>
                </a:solidFill>
              </a:rPr>
              <a:t>tras Noticias </a:t>
            </a:r>
            <a:r>
              <a:rPr lang="es-ES_tradnl" sz="1200" cap="small" dirty="0" smtClean="0">
                <a:solidFill>
                  <a:schemeClr val="bg1"/>
                </a:solidFill>
              </a:rPr>
              <a:t>Pg. </a:t>
            </a:r>
            <a:r>
              <a:rPr lang="es-ES_tradnl" sz="1200" cap="small" dirty="0" smtClean="0">
                <a:solidFill>
                  <a:schemeClr val="bg1"/>
                </a:solidFill>
              </a:rPr>
              <a:t>46</a:t>
            </a:r>
            <a:endParaRPr lang="es-ES_tradnl" sz="1200" cap="small" dirty="0" smtClean="0">
              <a:solidFill>
                <a:schemeClr val="bg1"/>
              </a:solidFill>
            </a:endParaRPr>
          </a:p>
          <a:p>
            <a:endParaRPr lang="es-ES_tradnl" sz="1400" cap="small" dirty="0" smtClean="0">
              <a:solidFill>
                <a:schemeClr val="bg1"/>
              </a:solidFill>
            </a:endParaRPr>
          </a:p>
          <a:p>
            <a:endParaRPr lang="es-ES_tradnl" sz="1400" cap="small" dirty="0" smtClean="0">
              <a:solidFill>
                <a:schemeClr val="bg1"/>
              </a:solidFill>
            </a:endParaRPr>
          </a:p>
          <a:p>
            <a:endParaRPr lang="en-US" sz="1400" cap="small" dirty="0" smtClean="0">
              <a:solidFill>
                <a:schemeClr val="bg1"/>
              </a:solidFill>
            </a:endParaRPr>
          </a:p>
          <a:p>
            <a:endParaRPr lang="en-US" sz="1300" dirty="0" smtClean="0">
              <a:solidFill>
                <a:schemeClr val="bg1"/>
              </a:solidFill>
            </a:endParaRPr>
          </a:p>
          <a:p>
            <a:endParaRPr lang="pt-BR" sz="1300" dirty="0" smtClean="0">
              <a:solidFill>
                <a:schemeClr val="bg1"/>
              </a:solidFill>
            </a:endParaRPr>
          </a:p>
          <a:p>
            <a:endParaRPr lang="en-US" sz="1300" dirty="0" smtClean="0">
              <a:solidFill>
                <a:schemeClr val="bg1"/>
              </a:solidFill>
            </a:endParaRPr>
          </a:p>
          <a:p>
            <a:endParaRPr lang="en-US" sz="1300" dirty="0">
              <a:solidFill>
                <a:schemeClr val="bg1"/>
              </a:solidFill>
            </a:endParaRPr>
          </a:p>
          <a:p>
            <a:endParaRPr lang="en-US" sz="1300" dirty="0" smtClean="0">
              <a:solidFill>
                <a:schemeClr val="bg1"/>
              </a:solidFill>
            </a:endParaRPr>
          </a:p>
          <a:p>
            <a:endParaRPr lang="en-US" sz="1300" dirty="0" smtClean="0">
              <a:solidFill>
                <a:schemeClr val="bg1"/>
              </a:solidFill>
            </a:endParaRPr>
          </a:p>
          <a:p>
            <a:endParaRPr lang="en-US" sz="1300" dirty="0">
              <a:solidFill>
                <a:schemeClr val="bg1"/>
              </a:solidFill>
            </a:endParaRPr>
          </a:p>
        </p:txBody>
      </p:sp>
      <p:sp>
        <p:nvSpPr>
          <p:cNvPr id="22" name="TextBox 21"/>
          <p:cNvSpPr txBox="1"/>
          <p:nvPr/>
        </p:nvSpPr>
        <p:spPr>
          <a:xfrm>
            <a:off x="3581400" y="1675338"/>
            <a:ext cx="5334000" cy="2446824"/>
          </a:xfrm>
          <a:prstGeom prst="rect">
            <a:avLst/>
          </a:prstGeom>
          <a:noFill/>
        </p:spPr>
        <p:txBody>
          <a:bodyPr wrap="square" rtlCol="0">
            <a:spAutoFit/>
          </a:bodyPr>
          <a:lstStyle/>
          <a:p>
            <a:r>
              <a:rPr lang="es-ES_tradnl" dirty="0" smtClean="0">
                <a:solidFill>
                  <a:schemeClr val="bg2"/>
                </a:solidFill>
              </a:rPr>
              <a:t>El Boletín de la </a:t>
            </a:r>
            <a:r>
              <a:rPr lang="es-ES_tradnl" b="1" dirty="0" smtClean="0">
                <a:solidFill>
                  <a:schemeClr val="bg2"/>
                </a:solidFill>
              </a:rPr>
              <a:t>Asociación Latinoamericana de Ciencia Política </a:t>
            </a:r>
            <a:r>
              <a:rPr lang="es-ES_tradnl" dirty="0" smtClean="0">
                <a:solidFill>
                  <a:schemeClr val="bg2"/>
                </a:solidFill>
              </a:rPr>
              <a:t>(ALACIP) es un servicio de información sobre temas de interés para todas aquellas personas vinculadas al mundo de la Ciencia Política en América Latina.</a:t>
            </a:r>
          </a:p>
          <a:p>
            <a:r>
              <a:rPr lang="es-ES_tradnl" dirty="0" smtClean="0">
                <a:solidFill>
                  <a:schemeClr val="bg2"/>
                </a:solidFill>
              </a:rPr>
              <a:t> </a:t>
            </a:r>
          </a:p>
          <a:p>
            <a:r>
              <a:rPr lang="es-ES_tradnl" sz="1600" dirty="0" smtClean="0">
                <a:solidFill>
                  <a:schemeClr val="bg2"/>
                </a:solidFill>
              </a:rPr>
              <a:t>Para sugerencias, dudas o aportes, envía un mensaje para </a:t>
            </a:r>
            <a:r>
              <a:rPr lang="es-ES_tradnl" sz="1600" b="1" dirty="0" smtClean="0">
                <a:solidFill>
                  <a:schemeClr val="bg2"/>
                </a:solidFill>
              </a:rPr>
              <a:t>alacip@alacip.org</a:t>
            </a:r>
            <a:endParaRPr lang="en-US" sz="1300" dirty="0" smtClean="0">
              <a:solidFill>
                <a:schemeClr val="bg1"/>
              </a:solidFill>
            </a:endParaRPr>
          </a:p>
          <a:p>
            <a:endParaRPr lang="en-US" sz="1300" dirty="0" smtClean="0">
              <a:solidFill>
                <a:schemeClr val="bg1"/>
              </a:solidFill>
            </a:endParaRPr>
          </a:p>
        </p:txBody>
      </p:sp>
    </p:spTree>
    <p:extLst>
      <p:ext uri="{BB962C8B-B14F-4D97-AF65-F5344CB8AC3E}">
        <p14:creationId xmlns="" xmlns:p14="http://schemas.microsoft.com/office/powerpoint/2010/main" val="223269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2" name="TextBox 9"/>
          <p:cNvSpPr txBox="1"/>
          <p:nvPr/>
        </p:nvSpPr>
        <p:spPr>
          <a:xfrm>
            <a:off x="285720" y="1643050"/>
            <a:ext cx="4207054" cy="1384995"/>
          </a:xfrm>
          <a:prstGeom prst="rect">
            <a:avLst/>
          </a:prstGeom>
          <a:noFill/>
        </p:spPr>
        <p:txBody>
          <a:bodyPr wrap="square" rtlCol="0">
            <a:spAutoFit/>
          </a:bodyPr>
          <a:lstStyle/>
          <a:p>
            <a:endParaRPr lang="pt-BR" sz="2000" b="1" cap="small" dirty="0" smtClean="0">
              <a:solidFill>
                <a:schemeClr val="tx2"/>
              </a:solidFill>
            </a:endParaRPr>
          </a:p>
          <a:p>
            <a:endParaRPr lang="pt-BR" sz="2000" b="1" cap="small" dirty="0" smtClean="0">
              <a:solidFill>
                <a:schemeClr val="tx2"/>
              </a:solidFill>
            </a:endParaRPr>
          </a:p>
          <a:p>
            <a:endParaRPr lang="pt-BR" sz="1400" dirty="0" smtClean="0">
              <a:solidFill>
                <a:schemeClr val="tx1">
                  <a:lumMod val="65000"/>
                  <a:lumOff val="35000"/>
                </a:schemeClr>
              </a:solidFill>
            </a:endParaRPr>
          </a:p>
          <a:p>
            <a:pPr algn="just"/>
            <a:endParaRPr lang="pt-BR" sz="1400" b="1" dirty="0" smtClean="0">
              <a:solidFill>
                <a:schemeClr val="tx1">
                  <a:lumMod val="65000"/>
                  <a:lumOff val="35000"/>
                </a:schemeClr>
              </a:solidFill>
            </a:endParaRPr>
          </a:p>
          <a:p>
            <a:pPr algn="just"/>
            <a:endParaRPr lang="es-ES" sz="1600" b="1" dirty="0">
              <a:solidFill>
                <a:schemeClr val="tx1">
                  <a:lumMod val="65000"/>
                  <a:lumOff val="35000"/>
                </a:schemeClr>
              </a:solidFill>
            </a:endParaRPr>
          </a:p>
        </p:txBody>
      </p:sp>
      <p:sp>
        <p:nvSpPr>
          <p:cNvPr id="18"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accent6"/>
                </a:solidFill>
              </a:rPr>
              <a:t>ALACIP JOVEN - 7º Congreso ALACIP en Bogotá</a:t>
            </a:r>
            <a:endParaRPr lang="es-ES_tradnl" sz="2000" b="1" cap="small" dirty="0">
              <a:solidFill>
                <a:schemeClr val="tx2"/>
              </a:solidFill>
            </a:endParaRPr>
          </a:p>
        </p:txBody>
      </p:sp>
      <p:pic>
        <p:nvPicPr>
          <p:cNvPr id="1026" name="Picture 2" descr="C:\Users\Lore\Documents\ALACIPJOVEM\logo.jpg"/>
          <p:cNvPicPr>
            <a:picLocks noChangeAspect="1" noChangeArrowheads="1"/>
          </p:cNvPicPr>
          <p:nvPr/>
        </p:nvPicPr>
        <p:blipFill>
          <a:blip r:embed="rId3" cstate="print"/>
          <a:srcRect/>
          <a:stretch>
            <a:fillRect/>
          </a:stretch>
        </p:blipFill>
        <p:spPr bwMode="auto">
          <a:xfrm>
            <a:off x="4786314" y="4857760"/>
            <a:ext cx="4139952" cy="1371600"/>
          </a:xfrm>
          <a:prstGeom prst="rect">
            <a:avLst/>
          </a:prstGeom>
          <a:noFill/>
        </p:spPr>
      </p:pic>
      <p:sp>
        <p:nvSpPr>
          <p:cNvPr id="15" name="CaixaDeTexto 14"/>
          <p:cNvSpPr txBox="1"/>
          <p:nvPr/>
        </p:nvSpPr>
        <p:spPr>
          <a:xfrm>
            <a:off x="214282" y="1714488"/>
            <a:ext cx="4357718" cy="4031873"/>
          </a:xfrm>
          <a:prstGeom prst="rect">
            <a:avLst/>
          </a:prstGeom>
          <a:noFill/>
        </p:spPr>
        <p:txBody>
          <a:bodyPr wrap="square" rtlCol="0">
            <a:spAutoFit/>
          </a:bodyPr>
          <a:lstStyle/>
          <a:p>
            <a:pPr algn="just"/>
            <a:r>
              <a:rPr lang="es-ES" sz="1600" dirty="0" smtClean="0"/>
              <a:t>La convocatoria de ALACIP Joven para sus mesas en el 7° Congreso ALACIP ha cerrado el pasado 15 de febrero, nuestro grupo de investigación recibió cerca de 40 propuestas para participar en las mesas. </a:t>
            </a:r>
            <a:br>
              <a:rPr lang="es-ES" sz="1600" dirty="0" smtClean="0"/>
            </a:br>
            <a:endParaRPr lang="es-ES" sz="1600" dirty="0" smtClean="0"/>
          </a:p>
          <a:p>
            <a:pPr algn="just"/>
            <a:r>
              <a:rPr lang="es-ES" sz="1600" dirty="0" smtClean="0"/>
              <a:t>Los resúmenes fueron evaluados por un sistema de arbitraje ciego doble, con la participación de cuatro evaluadores, como resultado se seleccionaron 15 trabajos para ser evaluados por el comité local y conformar 4 mesas de ALACIP Joven. </a:t>
            </a:r>
          </a:p>
          <a:p>
            <a:pPr algn="just"/>
            <a:endParaRPr lang="es-ES" sz="1600" dirty="0" smtClean="0"/>
          </a:p>
          <a:p>
            <a:pPr algn="just"/>
            <a:r>
              <a:rPr lang="es-ES" sz="1600" dirty="0" smtClean="0"/>
              <a:t>Mesas propuestas: </a:t>
            </a:r>
          </a:p>
          <a:p>
            <a:pPr algn="just"/>
            <a:r>
              <a:rPr lang="es-ES" sz="1600" dirty="0" smtClean="0"/>
              <a:t>1) Regímenes democráticos y formas de participación.</a:t>
            </a:r>
            <a:endParaRPr lang="es-ES" sz="1600" dirty="0"/>
          </a:p>
        </p:txBody>
      </p:sp>
      <p:sp>
        <p:nvSpPr>
          <p:cNvPr id="19" name="CaixaDeTexto 18"/>
          <p:cNvSpPr txBox="1"/>
          <p:nvPr/>
        </p:nvSpPr>
        <p:spPr>
          <a:xfrm>
            <a:off x="4932040" y="1772816"/>
            <a:ext cx="3640488" cy="2554545"/>
          </a:xfrm>
          <a:prstGeom prst="rect">
            <a:avLst/>
          </a:prstGeom>
          <a:noFill/>
        </p:spPr>
        <p:txBody>
          <a:bodyPr wrap="square" rtlCol="0">
            <a:spAutoFit/>
          </a:bodyPr>
          <a:lstStyle/>
          <a:p>
            <a:r>
              <a:rPr lang="es-AR" sz="1600" dirty="0" smtClean="0"/>
              <a:t>2) Gobierno, Legislativo y Políticas Públicas.</a:t>
            </a:r>
          </a:p>
          <a:p>
            <a:r>
              <a:rPr lang="es-AR" sz="1600" dirty="0" smtClean="0"/>
              <a:t>3) Política y Sociedad en Latinoamérica</a:t>
            </a:r>
          </a:p>
          <a:p>
            <a:r>
              <a:rPr lang="es-AR" sz="1600" dirty="0" smtClean="0"/>
              <a:t>4) Comunicación Política, Elecciones y Opinión Pública. </a:t>
            </a:r>
          </a:p>
          <a:p>
            <a:endParaRPr lang="es-AR" sz="1600" dirty="0" smtClean="0"/>
          </a:p>
          <a:p>
            <a:pPr algn="just"/>
            <a:r>
              <a:rPr lang="pt-BR" sz="1600" dirty="0" err="1" smtClean="0"/>
              <a:t>Ya</a:t>
            </a:r>
            <a:r>
              <a:rPr lang="pt-BR" sz="1600" dirty="0" smtClean="0"/>
              <a:t> </a:t>
            </a:r>
            <a:r>
              <a:rPr lang="pt-BR" sz="1600" dirty="0" err="1" smtClean="0"/>
              <a:t>han</a:t>
            </a:r>
            <a:r>
              <a:rPr lang="pt-BR" sz="1600" dirty="0" smtClean="0"/>
              <a:t> sido </a:t>
            </a:r>
            <a:r>
              <a:rPr lang="pt-BR" sz="1600" dirty="0" err="1" smtClean="0"/>
              <a:t>evaluadas</a:t>
            </a:r>
            <a:r>
              <a:rPr lang="pt-BR" sz="1600" dirty="0" smtClean="0"/>
              <a:t> por </a:t>
            </a:r>
            <a:r>
              <a:rPr lang="pt-BR" sz="1600" dirty="0" err="1" smtClean="0"/>
              <a:t>el</a:t>
            </a:r>
            <a:r>
              <a:rPr lang="pt-BR" sz="1600" dirty="0" smtClean="0"/>
              <a:t> </a:t>
            </a:r>
            <a:r>
              <a:rPr lang="pt-BR" sz="1600" dirty="0" err="1" smtClean="0"/>
              <a:t>Comité</a:t>
            </a:r>
            <a:r>
              <a:rPr lang="pt-BR" sz="1600" dirty="0" smtClean="0"/>
              <a:t> Local </a:t>
            </a:r>
            <a:r>
              <a:rPr lang="pt-BR" sz="1600" dirty="0" err="1" smtClean="0"/>
              <a:t>del</a:t>
            </a:r>
            <a:r>
              <a:rPr lang="pt-BR" sz="1600" dirty="0" smtClean="0"/>
              <a:t> </a:t>
            </a:r>
            <a:r>
              <a:rPr lang="pt-BR" sz="1600" dirty="0" err="1" smtClean="0"/>
              <a:t>Congreso</a:t>
            </a:r>
            <a:r>
              <a:rPr lang="pt-BR" sz="1600" dirty="0" smtClean="0"/>
              <a:t> y em breve </a:t>
            </a:r>
            <a:r>
              <a:rPr lang="pt-BR" sz="1600" dirty="0" err="1" smtClean="0"/>
              <a:t>recibirán</a:t>
            </a:r>
            <a:r>
              <a:rPr lang="pt-BR" sz="1600" dirty="0" smtClean="0"/>
              <a:t> más </a:t>
            </a:r>
            <a:r>
              <a:rPr lang="pt-BR" sz="1600" dirty="0" err="1" smtClean="0"/>
              <a:t>informaciones</a:t>
            </a:r>
            <a:r>
              <a:rPr lang="pt-BR" sz="1600" dirty="0" smtClean="0"/>
              <a:t> </a:t>
            </a:r>
            <a:r>
              <a:rPr lang="pt-BR" sz="1600" dirty="0" err="1" smtClean="0"/>
              <a:t>con</a:t>
            </a:r>
            <a:r>
              <a:rPr lang="pt-BR" sz="1600" dirty="0" smtClean="0"/>
              <a:t> </a:t>
            </a:r>
            <a:r>
              <a:rPr lang="pt-BR" sz="1600" dirty="0" err="1" smtClean="0"/>
              <a:t>los</a:t>
            </a:r>
            <a:r>
              <a:rPr lang="pt-BR" sz="1600" dirty="0" smtClean="0"/>
              <a:t> </a:t>
            </a:r>
            <a:r>
              <a:rPr lang="pt-BR" sz="1600" dirty="0" err="1" smtClean="0"/>
              <a:t>procedimientos</a:t>
            </a:r>
            <a:r>
              <a:rPr lang="pt-BR" sz="1600" dirty="0" smtClean="0"/>
              <a:t> a seguir por </a:t>
            </a:r>
            <a:r>
              <a:rPr lang="pt-BR" sz="1600" dirty="0" err="1" smtClean="0"/>
              <a:t>los</a:t>
            </a:r>
            <a:r>
              <a:rPr lang="pt-BR" sz="1600" dirty="0" smtClean="0"/>
              <a:t> panelistas</a:t>
            </a:r>
            <a:r>
              <a:rPr lang="pt-BR" sz="1600" dirty="0" smtClean="0"/>
              <a:t>. </a:t>
            </a:r>
            <a:endParaRPr lang="es-AR" sz="1600" dirty="0" smtClean="0"/>
          </a:p>
        </p:txBody>
      </p:sp>
    </p:spTree>
    <p:extLst>
      <p:ext uri="{BB962C8B-B14F-4D97-AF65-F5344CB8AC3E}">
        <p14:creationId xmlns="" xmlns:p14="http://schemas.microsoft.com/office/powerpoint/2010/main" val="1946340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2" name="TextBox 9"/>
          <p:cNvSpPr txBox="1"/>
          <p:nvPr/>
        </p:nvSpPr>
        <p:spPr>
          <a:xfrm>
            <a:off x="285720" y="1643050"/>
            <a:ext cx="4207054" cy="1384995"/>
          </a:xfrm>
          <a:prstGeom prst="rect">
            <a:avLst/>
          </a:prstGeom>
          <a:noFill/>
        </p:spPr>
        <p:txBody>
          <a:bodyPr wrap="square" rtlCol="0">
            <a:spAutoFit/>
          </a:bodyPr>
          <a:lstStyle/>
          <a:p>
            <a:endParaRPr lang="pt-BR" sz="2000" b="1" cap="small" dirty="0" smtClean="0">
              <a:solidFill>
                <a:schemeClr val="tx2"/>
              </a:solidFill>
            </a:endParaRPr>
          </a:p>
          <a:p>
            <a:endParaRPr lang="pt-BR" sz="2000" b="1" cap="small" dirty="0" smtClean="0">
              <a:solidFill>
                <a:schemeClr val="tx2"/>
              </a:solidFill>
            </a:endParaRPr>
          </a:p>
          <a:p>
            <a:endParaRPr lang="pt-BR" sz="1400" dirty="0" smtClean="0">
              <a:solidFill>
                <a:schemeClr val="tx1">
                  <a:lumMod val="65000"/>
                  <a:lumOff val="35000"/>
                </a:schemeClr>
              </a:solidFill>
            </a:endParaRPr>
          </a:p>
          <a:p>
            <a:pPr algn="just"/>
            <a:endParaRPr lang="pt-BR" sz="1400" b="1" dirty="0" smtClean="0">
              <a:solidFill>
                <a:schemeClr val="tx1">
                  <a:lumMod val="65000"/>
                  <a:lumOff val="35000"/>
                </a:schemeClr>
              </a:solidFill>
            </a:endParaRPr>
          </a:p>
          <a:p>
            <a:pPr algn="just"/>
            <a:endParaRPr lang="es-ES" sz="1600" b="1" dirty="0">
              <a:solidFill>
                <a:schemeClr val="tx1">
                  <a:lumMod val="65000"/>
                  <a:lumOff val="35000"/>
                </a:schemeClr>
              </a:solidFill>
            </a:endParaRPr>
          </a:p>
        </p:txBody>
      </p:sp>
      <p:sp>
        <p:nvSpPr>
          <p:cNvPr id="18"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accent6"/>
                </a:solidFill>
              </a:rPr>
              <a:t>Grupo de </a:t>
            </a:r>
            <a:r>
              <a:rPr lang="es-ES_tradnl" sz="2000" b="1" cap="small" dirty="0" smtClean="0">
                <a:solidFill>
                  <a:schemeClr val="accent6"/>
                </a:solidFill>
              </a:rPr>
              <a:t>investigación </a:t>
            </a:r>
            <a:r>
              <a:rPr lang="es-ES_tradnl" sz="2000" b="1" cap="small" dirty="0" smtClean="0">
                <a:solidFill>
                  <a:schemeClr val="accent6"/>
                </a:solidFill>
              </a:rPr>
              <a:t>Estado, Instituciones y Desarrollo (GIEID) </a:t>
            </a:r>
            <a:endParaRPr lang="es-ES_tradnl" sz="2000" b="1" cap="small" dirty="0">
              <a:solidFill>
                <a:schemeClr val="tx2"/>
              </a:solidFill>
            </a:endParaRPr>
          </a:p>
        </p:txBody>
      </p:sp>
      <p:sp>
        <p:nvSpPr>
          <p:cNvPr id="11" name="10 CuadroTexto"/>
          <p:cNvSpPr txBox="1"/>
          <p:nvPr/>
        </p:nvSpPr>
        <p:spPr>
          <a:xfrm>
            <a:off x="323528" y="1772816"/>
            <a:ext cx="3456384" cy="5324535"/>
          </a:xfrm>
          <a:prstGeom prst="rect">
            <a:avLst/>
          </a:prstGeom>
          <a:noFill/>
        </p:spPr>
        <p:txBody>
          <a:bodyPr wrap="square" rtlCol="0">
            <a:spAutoFit/>
          </a:bodyPr>
          <a:lstStyle/>
          <a:p>
            <a:pPr algn="just"/>
            <a:r>
              <a:rPr lang="es-ES" sz="1400" dirty="0" smtClean="0"/>
              <a:t>El Grupo de Investigación Estado, Instituciones y Desarrollo (GIEID-ALACIP) convoca a los participantes en el próximo Congreso de la ALACIP a enviar propuestas para el concurso al mejor artículo en la temática del desarrollo. El ganador recibiré el equivalente a 500 dólares estadounidenses como ayuda para participar en el próximo congreso ALACIP a realizarse en Bogotá en septiembre del corriente año. </a:t>
            </a:r>
            <a:endParaRPr lang="es-UY" sz="1400" dirty="0" smtClean="0"/>
          </a:p>
          <a:p>
            <a:pPr algn="just"/>
            <a:r>
              <a:rPr lang="es-ES" sz="1400" dirty="0" smtClean="0"/>
              <a:t>La convocatoria tiene carácter amplio dentro de los estudios sobre Estado y Desarrollo, privilegiándose los siguientes temas:</a:t>
            </a:r>
          </a:p>
          <a:p>
            <a:pPr lvl="0" algn="just">
              <a:buFont typeface="Arial" pitchFamily="34" charset="0"/>
              <a:buChar char="•"/>
            </a:pPr>
            <a:r>
              <a:rPr lang="es-ES" sz="1400" dirty="0" smtClean="0"/>
              <a:t> Bases teóricas y empíricas del </a:t>
            </a:r>
            <a:r>
              <a:rPr lang="es-ES" sz="1400" dirty="0" err="1" smtClean="0"/>
              <a:t>neodesarrollismo</a:t>
            </a:r>
            <a:r>
              <a:rPr lang="es-ES" sz="1400" dirty="0" smtClean="0"/>
              <a:t>: La construcción del post-neoliberalismo. Nueva agenda de desarrollo. Rupturas y continuidades entre el modelo neoliberal y la agenda emergente.</a:t>
            </a:r>
            <a:endParaRPr lang="es-UY" sz="1400" dirty="0" smtClean="0"/>
          </a:p>
          <a:p>
            <a:pPr lvl="0" algn="just">
              <a:buFont typeface="Arial" pitchFamily="34" charset="0"/>
              <a:buChar char="•"/>
            </a:pPr>
            <a:r>
              <a:rPr lang="es-UY" sz="1400" dirty="0" smtClean="0"/>
              <a:t> </a:t>
            </a:r>
            <a:r>
              <a:rPr lang="es-ES" sz="1400" dirty="0" smtClean="0"/>
              <a:t>Papel de los actores estratégicos en la formulación e implementación de estrategias de desarrollo. Instituciones y articulación entre actores estratégicos.</a:t>
            </a:r>
            <a:endParaRPr lang="es-UY" sz="1400" dirty="0" smtClean="0"/>
          </a:p>
          <a:p>
            <a:pPr algn="just"/>
            <a:endParaRPr lang="es-UY" sz="1400" dirty="0" smtClean="0"/>
          </a:p>
          <a:p>
            <a:endParaRPr lang="es-UY" dirty="0"/>
          </a:p>
        </p:txBody>
      </p:sp>
      <p:sp>
        <p:nvSpPr>
          <p:cNvPr id="17" name="16 CuadroTexto"/>
          <p:cNvSpPr txBox="1"/>
          <p:nvPr/>
        </p:nvSpPr>
        <p:spPr>
          <a:xfrm>
            <a:off x="4499992" y="1844824"/>
            <a:ext cx="3888432" cy="4247317"/>
          </a:xfrm>
          <a:prstGeom prst="rect">
            <a:avLst/>
          </a:prstGeom>
          <a:noFill/>
        </p:spPr>
        <p:txBody>
          <a:bodyPr wrap="square" rtlCol="0">
            <a:spAutoFit/>
          </a:bodyPr>
          <a:lstStyle/>
          <a:p>
            <a:pPr lvl="0" algn="just">
              <a:buFont typeface="Arial" pitchFamily="34" charset="0"/>
              <a:buChar char="•"/>
            </a:pPr>
            <a:r>
              <a:rPr lang="es-ES" sz="1400" dirty="0" smtClean="0"/>
              <a:t> Transformaciones en el modo de intervención del Estado. Modelos de políticas públicas. Dinámicas recientes de los modelos de desarrollo en la región. </a:t>
            </a:r>
            <a:endParaRPr lang="es-UY" sz="1400" dirty="0" smtClean="0"/>
          </a:p>
          <a:p>
            <a:pPr lvl="0" algn="just">
              <a:buFont typeface="Arial" pitchFamily="34" charset="0"/>
              <a:buChar char="•"/>
            </a:pPr>
            <a:r>
              <a:rPr lang="es-ES" sz="1400" dirty="0" smtClean="0"/>
              <a:t> Sustentabilidad ambiental y políticas de desarrollo.</a:t>
            </a:r>
            <a:endParaRPr lang="es-UY" sz="1400" dirty="0" smtClean="0"/>
          </a:p>
          <a:p>
            <a:pPr lvl="0" algn="just">
              <a:buFont typeface="Arial" pitchFamily="34" charset="0"/>
              <a:buChar char="•"/>
            </a:pPr>
            <a:r>
              <a:rPr lang="es-ES" sz="1400" dirty="0" smtClean="0"/>
              <a:t> Modelos de protección social en América Latina. </a:t>
            </a:r>
          </a:p>
          <a:p>
            <a:pPr lvl="0" algn="just">
              <a:buFont typeface="Arial" pitchFamily="34" charset="0"/>
              <a:buChar char="•"/>
            </a:pPr>
            <a:endParaRPr lang="es-ES" sz="1400" dirty="0" smtClean="0"/>
          </a:p>
          <a:p>
            <a:r>
              <a:rPr lang="es-ES" sz="1400" dirty="0" smtClean="0"/>
              <a:t>El jurado está compuesto por Eduardo Rodríguez Gomes (UFF), </a:t>
            </a:r>
            <a:r>
              <a:rPr lang="es-ES" sz="1400" dirty="0" err="1" smtClean="0"/>
              <a:t>Nirvia</a:t>
            </a:r>
            <a:r>
              <a:rPr lang="es-ES" sz="1400" dirty="0" smtClean="0"/>
              <a:t> Ravena (UFPA-NAEA) y Flavio Gaitán (IESP-UERJ). </a:t>
            </a:r>
            <a:endParaRPr lang="es-UY" sz="1400" dirty="0" smtClean="0"/>
          </a:p>
          <a:p>
            <a:r>
              <a:rPr lang="es-ES" sz="1400" dirty="0" smtClean="0"/>
              <a:t>El resultado tiene carácter de inapelable.</a:t>
            </a:r>
            <a:endParaRPr lang="es-UY" sz="1400" dirty="0" smtClean="0"/>
          </a:p>
          <a:p>
            <a:r>
              <a:rPr lang="es-ES" sz="1400" dirty="0" smtClean="0"/>
              <a:t>Las propuestas deben ser enviadas, antes del </a:t>
            </a:r>
            <a:r>
              <a:rPr lang="es-ES" sz="1400" b="1" dirty="0" smtClean="0">
                <a:solidFill>
                  <a:schemeClr val="accent1"/>
                </a:solidFill>
              </a:rPr>
              <a:t>15 de septiembre de 2013</a:t>
            </a:r>
            <a:r>
              <a:rPr lang="es-ES" sz="1400" dirty="0" smtClean="0"/>
              <a:t>, a la dirección de correo electrónico </a:t>
            </a:r>
            <a:r>
              <a:rPr lang="es-ES" sz="1400" dirty="0" smtClean="0">
                <a:hlinkClick r:id="rId3"/>
              </a:rPr>
              <a:t>gieid.alacip@gmail.com</a:t>
            </a:r>
            <a:r>
              <a:rPr lang="es-ES" sz="1400" dirty="0" smtClean="0"/>
              <a:t> adjuntando el artículo, la sección en la que participará  y un breve CV del autor.</a:t>
            </a:r>
            <a:endParaRPr lang="es-UY" sz="1400" dirty="0" smtClean="0"/>
          </a:p>
          <a:p>
            <a:pPr lvl="0" algn="just">
              <a:buFont typeface="Arial" pitchFamily="34" charset="0"/>
              <a:buChar char="•"/>
            </a:pPr>
            <a:endParaRPr lang="es-UY" sz="1400" dirty="0" smtClean="0"/>
          </a:p>
          <a:p>
            <a:endParaRPr lang="es-UY" dirty="0"/>
          </a:p>
        </p:txBody>
      </p:sp>
    </p:spTree>
    <p:extLst>
      <p:ext uri="{BB962C8B-B14F-4D97-AF65-F5344CB8AC3E}">
        <p14:creationId xmlns="" xmlns:p14="http://schemas.microsoft.com/office/powerpoint/2010/main" val="1946340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2" name="TextBox 9"/>
          <p:cNvSpPr txBox="1"/>
          <p:nvPr/>
        </p:nvSpPr>
        <p:spPr>
          <a:xfrm>
            <a:off x="285720" y="1643050"/>
            <a:ext cx="4207054" cy="1384995"/>
          </a:xfrm>
          <a:prstGeom prst="rect">
            <a:avLst/>
          </a:prstGeom>
          <a:noFill/>
        </p:spPr>
        <p:txBody>
          <a:bodyPr wrap="square" rtlCol="0">
            <a:spAutoFit/>
          </a:bodyPr>
          <a:lstStyle/>
          <a:p>
            <a:endParaRPr lang="pt-BR" sz="2000" b="1" cap="small" dirty="0" smtClean="0">
              <a:solidFill>
                <a:schemeClr val="tx2"/>
              </a:solidFill>
            </a:endParaRPr>
          </a:p>
          <a:p>
            <a:endParaRPr lang="pt-BR" sz="2000" b="1" cap="small" dirty="0" smtClean="0">
              <a:solidFill>
                <a:schemeClr val="tx2"/>
              </a:solidFill>
            </a:endParaRPr>
          </a:p>
          <a:p>
            <a:endParaRPr lang="pt-BR" sz="1400" dirty="0" smtClean="0">
              <a:solidFill>
                <a:schemeClr val="tx1">
                  <a:lumMod val="65000"/>
                  <a:lumOff val="35000"/>
                </a:schemeClr>
              </a:solidFill>
            </a:endParaRPr>
          </a:p>
          <a:p>
            <a:pPr algn="just"/>
            <a:endParaRPr lang="pt-BR" sz="1400" b="1" dirty="0" smtClean="0">
              <a:solidFill>
                <a:schemeClr val="tx1">
                  <a:lumMod val="65000"/>
                  <a:lumOff val="35000"/>
                </a:schemeClr>
              </a:solidFill>
            </a:endParaRPr>
          </a:p>
          <a:p>
            <a:pPr algn="just"/>
            <a:endParaRPr lang="es-ES" sz="1600" b="1" dirty="0">
              <a:solidFill>
                <a:schemeClr val="tx1">
                  <a:lumMod val="65000"/>
                  <a:lumOff val="35000"/>
                </a:schemeClr>
              </a:solidFill>
            </a:endParaRPr>
          </a:p>
        </p:txBody>
      </p:sp>
      <p:sp>
        <p:nvSpPr>
          <p:cNvPr id="18"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accent6"/>
                </a:solidFill>
              </a:rPr>
              <a:t>Grupo el poder judicial en América Latina</a:t>
            </a:r>
            <a:endParaRPr lang="es-ES_tradnl" sz="2000" b="1" cap="small" dirty="0">
              <a:solidFill>
                <a:schemeClr val="tx2"/>
              </a:solidFill>
            </a:endParaRPr>
          </a:p>
        </p:txBody>
      </p:sp>
      <p:sp>
        <p:nvSpPr>
          <p:cNvPr id="11" name="10 CuadroTexto"/>
          <p:cNvSpPr txBox="1"/>
          <p:nvPr/>
        </p:nvSpPr>
        <p:spPr>
          <a:xfrm>
            <a:off x="323528" y="1772816"/>
            <a:ext cx="3888432" cy="4462760"/>
          </a:xfrm>
          <a:prstGeom prst="rect">
            <a:avLst/>
          </a:prstGeom>
          <a:noFill/>
        </p:spPr>
        <p:txBody>
          <a:bodyPr wrap="square" rtlCol="0">
            <a:spAutoFit/>
          </a:bodyPr>
          <a:lstStyle/>
          <a:p>
            <a:pPr algn="just"/>
            <a:r>
              <a:rPr lang="es-AR" sz="1400" dirty="0" smtClean="0"/>
              <a:t>Con mucha satisfacción hemos recibido una gran cantidad de propuestas individuales y de mesas para integrar las realizadas por el grupo GIJAL. En breve, </a:t>
            </a:r>
            <a:r>
              <a:rPr lang="es-AR" sz="1400" dirty="0" smtClean="0"/>
              <a:t>tendremos </a:t>
            </a:r>
            <a:r>
              <a:rPr lang="es-AR" sz="1400" dirty="0" smtClean="0"/>
              <a:t>el listado final de los participantes y de las mesas que el GIJAL tendrá en ALACIP 2013</a:t>
            </a:r>
            <a:r>
              <a:rPr lang="es-AR" sz="1400" dirty="0" smtClean="0"/>
              <a:t>.</a:t>
            </a:r>
          </a:p>
          <a:p>
            <a:pPr algn="just"/>
            <a:endParaRPr lang="es-AR" sz="1400" dirty="0" smtClean="0"/>
          </a:p>
          <a:p>
            <a:pPr algn="just"/>
            <a:endParaRPr lang="es-AR" sz="1400" dirty="0" smtClean="0"/>
          </a:p>
          <a:p>
            <a:r>
              <a:rPr lang="es-AR" sz="1400" dirty="0" smtClean="0"/>
              <a:t>Durante el VII Congreso ALACIP -Bogotá, se realizará:</a:t>
            </a:r>
            <a:endParaRPr lang="es-UY" sz="1400" dirty="0" smtClean="0"/>
          </a:p>
          <a:p>
            <a:r>
              <a:rPr lang="es-AR" sz="1400" b="1" dirty="0" smtClean="0">
                <a:solidFill>
                  <a:schemeClr val="accent1"/>
                </a:solidFill>
              </a:rPr>
              <a:t>La segunda Reunión del Grupo de Investigación sobre Poder Judicial en América Latina - GIJAL – ALACIP</a:t>
            </a:r>
            <a:r>
              <a:rPr lang="es-AR" sz="1400" dirty="0" smtClean="0">
                <a:solidFill>
                  <a:schemeClr val="accent1"/>
                </a:solidFill>
              </a:rPr>
              <a:t>.</a:t>
            </a:r>
            <a:endParaRPr lang="es-UY" sz="1400" dirty="0" smtClean="0">
              <a:solidFill>
                <a:schemeClr val="accent1"/>
              </a:solidFill>
            </a:endParaRPr>
          </a:p>
          <a:p>
            <a:r>
              <a:rPr lang="es-AR" sz="1400" dirty="0" smtClean="0"/>
              <a:t> </a:t>
            </a:r>
            <a:endParaRPr lang="es-UY" sz="1400" dirty="0" smtClean="0"/>
          </a:p>
          <a:p>
            <a:r>
              <a:rPr lang="es-AR" sz="1400" dirty="0" smtClean="0"/>
              <a:t>Más información será anunciada en breve.</a:t>
            </a:r>
            <a:endParaRPr lang="es-UY" sz="1400" dirty="0" smtClean="0"/>
          </a:p>
          <a:p>
            <a:r>
              <a:rPr lang="es-AR" sz="1400" dirty="0" smtClean="0"/>
              <a:t>Cualquier inquietud o propuesta, enviar email a poderjudicialalacip@gmail.com</a:t>
            </a:r>
            <a:endParaRPr lang="es-UY" sz="1400" dirty="0" smtClean="0"/>
          </a:p>
          <a:p>
            <a:r>
              <a:rPr lang="es-AR" sz="1400" dirty="0" smtClean="0"/>
              <a:t> </a:t>
            </a:r>
            <a:endParaRPr lang="es-UY" sz="1400" dirty="0" smtClean="0"/>
          </a:p>
          <a:p>
            <a:r>
              <a:rPr lang="es-AR" sz="1400" dirty="0" smtClean="0"/>
              <a:t> </a:t>
            </a:r>
            <a:endParaRPr lang="es-UY" sz="1400" dirty="0" smtClean="0"/>
          </a:p>
          <a:p>
            <a:pPr algn="just"/>
            <a:endParaRPr lang="pt-BR" dirty="0"/>
          </a:p>
        </p:txBody>
      </p:sp>
      <p:sp>
        <p:nvSpPr>
          <p:cNvPr id="15" name="14 CuadroTexto"/>
          <p:cNvSpPr txBox="1"/>
          <p:nvPr/>
        </p:nvSpPr>
        <p:spPr>
          <a:xfrm>
            <a:off x="5004048" y="1772816"/>
            <a:ext cx="3960440" cy="4524315"/>
          </a:xfrm>
          <a:prstGeom prst="rect">
            <a:avLst/>
          </a:prstGeom>
          <a:noFill/>
        </p:spPr>
        <p:txBody>
          <a:bodyPr wrap="square" rtlCol="0">
            <a:spAutoFit/>
          </a:bodyPr>
          <a:lstStyle/>
          <a:p>
            <a:r>
              <a:rPr lang="es-AR" sz="1400" dirty="0" smtClean="0"/>
              <a:t>Página web del Grupo: </a:t>
            </a:r>
            <a:r>
              <a:rPr lang="es-AR" sz="1400" u="sng" dirty="0" smtClean="0">
                <a:hlinkClick r:id="rId3"/>
              </a:rPr>
              <a:t>http://alacip.org/?p=2792</a:t>
            </a:r>
            <a:endParaRPr lang="es-UY" sz="1400" dirty="0" smtClean="0"/>
          </a:p>
          <a:p>
            <a:r>
              <a:rPr lang="es-AR" sz="1400" u="sng" dirty="0" smtClean="0">
                <a:hlinkClick r:id="rId4"/>
              </a:rPr>
              <a:t>http://americo.usal.es/oir/judicial/alacip-grupo-de-investigacion</a:t>
            </a:r>
            <a:endParaRPr lang="es-UY" sz="1400" dirty="0" smtClean="0"/>
          </a:p>
          <a:p>
            <a:r>
              <a:rPr lang="en-US" sz="1400" dirty="0" err="1" smtClean="0"/>
              <a:t>Facebook</a:t>
            </a:r>
            <a:r>
              <a:rPr lang="en-US" sz="1400" dirty="0" smtClean="0"/>
              <a:t>: </a:t>
            </a:r>
            <a:r>
              <a:rPr lang="en-US" sz="1400" u="sng" dirty="0" smtClean="0">
                <a:hlinkClick r:id="rId5"/>
              </a:rPr>
              <a:t>https://www.facebook.com/ALACIPJudicial</a:t>
            </a:r>
            <a:endParaRPr lang="es-UY" sz="1400" dirty="0" smtClean="0"/>
          </a:p>
          <a:p>
            <a:r>
              <a:rPr lang="en-US" sz="1400" dirty="0" smtClean="0"/>
              <a:t> </a:t>
            </a:r>
            <a:endParaRPr lang="es-UY" sz="1400" dirty="0" smtClean="0"/>
          </a:p>
          <a:p>
            <a:r>
              <a:rPr lang="en-US" sz="1400" dirty="0" smtClean="0"/>
              <a:t> </a:t>
            </a:r>
            <a:endParaRPr lang="es-UY" sz="1400" dirty="0" smtClean="0"/>
          </a:p>
          <a:p>
            <a:r>
              <a:rPr lang="es-AR" sz="1400" dirty="0" smtClean="0"/>
              <a:t>Cordiales Saludos</a:t>
            </a:r>
            <a:endParaRPr lang="es-UY" sz="1400" dirty="0" smtClean="0"/>
          </a:p>
          <a:p>
            <a:r>
              <a:rPr lang="es-AR" sz="1400" dirty="0" smtClean="0"/>
              <a:t> </a:t>
            </a:r>
            <a:endParaRPr lang="es-UY" sz="1400" dirty="0" smtClean="0"/>
          </a:p>
          <a:p>
            <a:r>
              <a:rPr lang="es-AR" sz="1400" b="1" dirty="0" smtClean="0"/>
              <a:t>Los Coordinadores del grupo.</a:t>
            </a:r>
            <a:endParaRPr lang="es-UY" sz="1400" dirty="0" smtClean="0"/>
          </a:p>
          <a:p>
            <a:r>
              <a:rPr lang="es-AR" sz="1400" dirty="0" smtClean="0"/>
              <a:t>Elena Martínez Barahona (USAL) - embarahona@usal.es</a:t>
            </a:r>
            <a:endParaRPr lang="es-UY" sz="1400" dirty="0" smtClean="0"/>
          </a:p>
          <a:p>
            <a:r>
              <a:rPr lang="es-AR" sz="1400" dirty="0" smtClean="0"/>
              <a:t>Andrés del Río (IESP-UERJ) - adelrio@iesp.uerj.br</a:t>
            </a:r>
            <a:endParaRPr lang="es-UY" sz="1400" dirty="0" smtClean="0"/>
          </a:p>
          <a:p>
            <a:r>
              <a:rPr lang="pt-BR" sz="1400" dirty="0" smtClean="0"/>
              <a:t>Charles </a:t>
            </a:r>
            <a:r>
              <a:rPr lang="pt-BR" sz="1400" dirty="0" err="1" smtClean="0"/>
              <a:t>Pessanha</a:t>
            </a:r>
            <a:r>
              <a:rPr lang="pt-BR" sz="1400" dirty="0" smtClean="0"/>
              <a:t> (UFRJ) - cpessanha@iesp.uerj.br</a:t>
            </a:r>
            <a:endParaRPr lang="es-UY" sz="1400" dirty="0" smtClean="0"/>
          </a:p>
          <a:p>
            <a:r>
              <a:rPr lang="pt-BR" sz="1400" b="1" dirty="0" smtClean="0"/>
              <a:t> </a:t>
            </a:r>
            <a:endParaRPr lang="es-UY" sz="1400" dirty="0" smtClean="0"/>
          </a:p>
          <a:p>
            <a:r>
              <a:rPr lang="es-AR" sz="1400" b="1" dirty="0" smtClean="0"/>
              <a:t>Organización y Asistencia en ALACIP - Bogotá:</a:t>
            </a:r>
            <a:endParaRPr lang="es-UY" sz="1400" dirty="0" smtClean="0"/>
          </a:p>
          <a:p>
            <a:r>
              <a:rPr lang="es-AR" sz="1400" dirty="0" smtClean="0"/>
              <a:t>Martha Liliana Gutiérrez Salazar (USAL)</a:t>
            </a:r>
            <a:endParaRPr lang="es-UY" sz="1400" dirty="0" smtClean="0"/>
          </a:p>
          <a:p>
            <a:r>
              <a:rPr lang="pt-BR" sz="1400" dirty="0" smtClean="0"/>
              <a:t>Aura Helena </a:t>
            </a:r>
            <a:r>
              <a:rPr lang="pt-BR" sz="1400" dirty="0" err="1" smtClean="0"/>
              <a:t>Peñas</a:t>
            </a:r>
            <a:r>
              <a:rPr lang="pt-BR" sz="1400" dirty="0" smtClean="0"/>
              <a:t> </a:t>
            </a:r>
            <a:r>
              <a:rPr lang="pt-BR" sz="1400" dirty="0" err="1" smtClean="0"/>
              <a:t>Felizzola</a:t>
            </a:r>
            <a:r>
              <a:rPr lang="pt-BR" sz="1400" dirty="0" smtClean="0"/>
              <a:t> (IESP-UERJ)</a:t>
            </a:r>
            <a:endParaRPr lang="es-UY" sz="1400" dirty="0" smtClean="0"/>
          </a:p>
          <a:p>
            <a:pPr algn="just"/>
            <a:endParaRPr lang="es-UY" dirty="0" smtClean="0"/>
          </a:p>
          <a:p>
            <a:endParaRPr lang="pt-BR" dirty="0"/>
          </a:p>
        </p:txBody>
      </p:sp>
    </p:spTree>
    <p:extLst>
      <p:ext uri="{BB962C8B-B14F-4D97-AF65-F5344CB8AC3E}">
        <p14:creationId xmlns="" xmlns:p14="http://schemas.microsoft.com/office/powerpoint/2010/main" val="1946340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1"/>
            <a:ext cx="8839200" cy="400110"/>
          </a:xfrm>
          <a:prstGeom prst="rect">
            <a:avLst/>
          </a:prstGeom>
          <a:noFill/>
        </p:spPr>
        <p:txBody>
          <a:bodyPr wrap="square" rtlCol="0">
            <a:spAutoFit/>
          </a:bodyPr>
          <a:lstStyle/>
          <a:p>
            <a:r>
              <a:rPr lang="pt-BR" sz="2000" b="1" cap="small" dirty="0" smtClean="0">
                <a:solidFill>
                  <a:schemeClr val="tx2"/>
                </a:solidFill>
              </a:rPr>
              <a:t>1- ALACIP </a:t>
            </a:r>
            <a:r>
              <a:rPr lang="pt-BR" sz="2000" b="1" cap="small" dirty="0" err="1" smtClean="0">
                <a:solidFill>
                  <a:schemeClr val="tx2"/>
                </a:solidFill>
              </a:rPr>
              <a:t>nueva</a:t>
            </a:r>
            <a:r>
              <a:rPr lang="pt-BR" sz="2000" b="1" cap="small" dirty="0" smtClean="0">
                <a:solidFill>
                  <a:schemeClr val="tx2"/>
                </a:solidFill>
              </a:rPr>
              <a:t> página oficial y </a:t>
            </a:r>
            <a:r>
              <a:rPr lang="pt-BR" sz="2000" b="1" cap="small" dirty="0" err="1" smtClean="0">
                <a:solidFill>
                  <a:schemeClr val="tx2"/>
                </a:solidFill>
              </a:rPr>
              <a:t>facebook</a:t>
            </a:r>
            <a:endParaRPr lang="es-ES_tradnl" sz="2000" b="1" cap="small" dirty="0">
              <a:solidFill>
                <a:schemeClr val="tx2"/>
              </a:solidFill>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2" name="TextBox 9"/>
          <p:cNvSpPr txBox="1"/>
          <p:nvPr/>
        </p:nvSpPr>
        <p:spPr>
          <a:xfrm>
            <a:off x="258673" y="1584960"/>
            <a:ext cx="4207054" cy="4462760"/>
          </a:xfrm>
          <a:prstGeom prst="rect">
            <a:avLst/>
          </a:prstGeom>
          <a:noFill/>
        </p:spPr>
        <p:txBody>
          <a:bodyPr wrap="square" rtlCol="0">
            <a:spAutoFit/>
          </a:bodyPr>
          <a:lstStyle/>
          <a:p>
            <a:pPr algn="just"/>
            <a:endParaRPr lang="pt-BR" sz="1400" b="1" dirty="0" smtClean="0">
              <a:solidFill>
                <a:schemeClr val="tx2"/>
              </a:solidFill>
            </a:endParaRPr>
          </a:p>
          <a:p>
            <a:pPr marL="92075" indent="266700" algn="just" fontAlgn="t">
              <a:lnSpc>
                <a:spcPct val="150000"/>
              </a:lnSpc>
              <a:tabLst>
                <a:tab pos="625475" algn="l"/>
                <a:tab pos="3228975" algn="l"/>
              </a:tabLst>
            </a:pPr>
            <a:r>
              <a:rPr lang="es-ES_tradnl" sz="1400" dirty="0" smtClean="0"/>
              <a:t>ALACIP se complace en presentarles el nuevo sitio de internet, reformulado, donde podrán encontrar todas las informaciones institucionales. El acceso a los grupos de investigación, las informaciones sobre los congresos y como ser miembros y mucho más. </a:t>
            </a:r>
          </a:p>
          <a:p>
            <a:pPr marL="92075" indent="266700" algn="just" fontAlgn="t">
              <a:lnSpc>
                <a:spcPct val="150000"/>
              </a:lnSpc>
              <a:tabLst>
                <a:tab pos="625475" algn="l"/>
                <a:tab pos="3228975" algn="l"/>
              </a:tabLst>
            </a:pPr>
            <a:r>
              <a:rPr lang="es-ES_tradnl" sz="1400" dirty="0" smtClean="0"/>
              <a:t>El  link para la página es: </a:t>
            </a:r>
          </a:p>
          <a:p>
            <a:pPr marL="92075" indent="266700" algn="just" fontAlgn="t">
              <a:lnSpc>
                <a:spcPct val="150000"/>
              </a:lnSpc>
              <a:tabLst>
                <a:tab pos="625475" algn="l"/>
                <a:tab pos="3228975" algn="l"/>
              </a:tabLst>
            </a:pPr>
            <a:r>
              <a:rPr lang="es-ES_tradnl" sz="1500" dirty="0" smtClean="0">
                <a:solidFill>
                  <a:schemeClr val="bg1">
                    <a:lumMod val="50000"/>
                  </a:schemeClr>
                </a:solidFill>
                <a:latin typeface="+mj-lt"/>
                <a:hlinkClick r:id="rId3"/>
              </a:rPr>
              <a:t>www.alacip.org</a:t>
            </a:r>
            <a:r>
              <a:rPr lang="es-ES_tradnl" sz="1500" dirty="0" smtClean="0">
                <a:solidFill>
                  <a:schemeClr val="bg1">
                    <a:lumMod val="50000"/>
                  </a:schemeClr>
                </a:solidFill>
                <a:latin typeface="+mj-lt"/>
              </a:rPr>
              <a:t> </a:t>
            </a:r>
          </a:p>
          <a:p>
            <a:pPr marL="92075" indent="266700" algn="just" fontAlgn="t">
              <a:lnSpc>
                <a:spcPct val="150000"/>
              </a:lnSpc>
              <a:tabLst>
                <a:tab pos="625475" algn="l"/>
                <a:tab pos="3228975" algn="l"/>
              </a:tabLst>
            </a:pPr>
            <a:r>
              <a:rPr lang="es-ES_tradnl" sz="1400" dirty="0" smtClean="0"/>
              <a:t>Además, ALACIP ha creado también una página en </a:t>
            </a:r>
            <a:r>
              <a:rPr lang="es-ES_tradnl" sz="1400" dirty="0" err="1" smtClean="0"/>
              <a:t>facebook</a:t>
            </a:r>
            <a:r>
              <a:rPr lang="es-ES_tradnl" sz="1400" dirty="0" smtClean="0"/>
              <a:t> para que las informaciones lleguen a más personas, si deseas </a:t>
            </a:r>
            <a:r>
              <a:rPr lang="es-ES_tradnl" sz="1400" dirty="0" smtClean="0"/>
              <a:t>puedes </a:t>
            </a:r>
            <a:r>
              <a:rPr lang="es-ES_tradnl" sz="1400" dirty="0" smtClean="0"/>
              <a:t> </a:t>
            </a:r>
            <a:r>
              <a:rPr lang="es-ES_tradnl" sz="1400" dirty="0" smtClean="0"/>
              <a:t>colocar “me gusta”:</a:t>
            </a:r>
          </a:p>
          <a:p>
            <a:pPr marL="92075" indent="266700" algn="just" fontAlgn="t">
              <a:lnSpc>
                <a:spcPct val="150000"/>
              </a:lnSpc>
              <a:tabLst>
                <a:tab pos="625475" algn="l"/>
                <a:tab pos="3228975" algn="l"/>
              </a:tabLst>
            </a:pPr>
            <a:r>
              <a:rPr lang="es-ES_tradnl" sz="1500" dirty="0" smtClean="0">
                <a:solidFill>
                  <a:schemeClr val="bg1">
                    <a:lumMod val="50000"/>
                  </a:schemeClr>
                </a:solidFill>
                <a:latin typeface="+mj-lt"/>
                <a:hlinkClick r:id="rId4"/>
              </a:rPr>
              <a:t>https://www.facebook.com/Alacip?ref=hl</a:t>
            </a:r>
            <a:endParaRPr lang="es-ES_tradnl" sz="1500" dirty="0" smtClean="0">
              <a:solidFill>
                <a:schemeClr val="bg1">
                  <a:lumMod val="50000"/>
                </a:schemeClr>
              </a:solidFill>
              <a:latin typeface="+mj-lt"/>
            </a:endParaRPr>
          </a:p>
          <a:p>
            <a:pPr marL="92075" indent="266700" algn="just" fontAlgn="t">
              <a:lnSpc>
                <a:spcPct val="150000"/>
              </a:lnSpc>
              <a:tabLst>
                <a:tab pos="625475" algn="l"/>
                <a:tab pos="3228975" algn="l"/>
              </a:tabLst>
            </a:pPr>
            <a:endParaRPr lang="es-ES_tradnl" sz="1200" dirty="0" smtClean="0">
              <a:solidFill>
                <a:schemeClr val="bg1">
                  <a:lumMod val="50000"/>
                </a:schemeClr>
              </a:solidFill>
              <a:latin typeface="Comic Sans MS" pitchFamily="66" charset="0"/>
            </a:endParaRPr>
          </a:p>
          <a:p>
            <a:pPr marL="92075" indent="266700" algn="just" fontAlgn="t">
              <a:lnSpc>
                <a:spcPct val="150000"/>
              </a:lnSpc>
              <a:tabLst>
                <a:tab pos="625475" algn="l"/>
                <a:tab pos="3228975" algn="l"/>
              </a:tabLst>
            </a:pPr>
            <a:endParaRPr lang="es-ES_tradnl" sz="1200" dirty="0">
              <a:solidFill>
                <a:schemeClr val="bg1">
                  <a:lumMod val="50000"/>
                </a:schemeClr>
              </a:solidFill>
              <a:latin typeface="Comic Sans MS" pitchFamily="66" charset="0"/>
            </a:endParaRPr>
          </a:p>
        </p:txBody>
      </p:sp>
      <p:sp>
        <p:nvSpPr>
          <p:cNvPr id="15" name="TextBox 9"/>
          <p:cNvSpPr txBox="1"/>
          <p:nvPr/>
        </p:nvSpPr>
        <p:spPr>
          <a:xfrm>
            <a:off x="5072066" y="1643050"/>
            <a:ext cx="3921302" cy="2146742"/>
          </a:xfrm>
          <a:prstGeom prst="rect">
            <a:avLst/>
          </a:prstGeom>
          <a:noFill/>
        </p:spPr>
        <p:txBody>
          <a:bodyPr wrap="square" rtlCol="0">
            <a:spAutoFit/>
          </a:bodyPr>
          <a:lstStyle/>
          <a:p>
            <a:pPr marL="625475" indent="358775" algn="just" fontAlgn="t">
              <a:lnSpc>
                <a:spcPct val="150000"/>
              </a:lnSpc>
              <a:tabLst>
                <a:tab pos="625475" algn="l"/>
                <a:tab pos="3228975" algn="l"/>
              </a:tabLst>
            </a:pPr>
            <a:endParaRPr lang="es-ES_tradnl" sz="1100" dirty="0" smtClean="0">
              <a:solidFill>
                <a:schemeClr val="bg1">
                  <a:lumMod val="50000"/>
                </a:schemeClr>
              </a:solidFill>
              <a:latin typeface="Comic Sans MS" pitchFamily="66" charset="0"/>
            </a:endParaRPr>
          </a:p>
          <a:p>
            <a:pPr marL="625475" indent="358775" algn="just" fontAlgn="t">
              <a:lnSpc>
                <a:spcPct val="150000"/>
              </a:lnSpc>
              <a:tabLst>
                <a:tab pos="625475" algn="l"/>
                <a:tab pos="3228975" algn="l"/>
              </a:tabLst>
            </a:pPr>
            <a:r>
              <a:rPr lang="es-ES_tradnl" sz="1200" dirty="0" smtClean="0">
                <a:solidFill>
                  <a:srgbClr val="FF0000"/>
                </a:solidFill>
                <a:latin typeface="Comic Sans MS" pitchFamily="66" charset="0"/>
              </a:rPr>
              <a:t>Colocar logos</a:t>
            </a:r>
          </a:p>
          <a:p>
            <a:pPr marL="625475" indent="358775" algn="just" fontAlgn="t">
              <a:lnSpc>
                <a:spcPct val="150000"/>
              </a:lnSpc>
              <a:tabLst>
                <a:tab pos="625475" algn="l"/>
                <a:tab pos="3228975" algn="l"/>
              </a:tabLst>
            </a:pPr>
            <a:endParaRPr lang="es-ES_tradnl" sz="1100" dirty="0" smtClean="0">
              <a:solidFill>
                <a:schemeClr val="bg1">
                  <a:lumMod val="50000"/>
                </a:schemeClr>
              </a:solidFill>
              <a:latin typeface="Comic Sans MS" pitchFamily="66" charset="0"/>
            </a:endParaRPr>
          </a:p>
          <a:p>
            <a:pPr marL="625475" indent="358775" algn="just" fontAlgn="t">
              <a:lnSpc>
                <a:spcPct val="150000"/>
              </a:lnSpc>
              <a:tabLst>
                <a:tab pos="625475" algn="l"/>
                <a:tab pos="3228975" algn="l"/>
              </a:tabLst>
            </a:pPr>
            <a:endParaRPr lang="es-ES_tradnl" sz="1100" dirty="0" smtClean="0">
              <a:solidFill>
                <a:schemeClr val="bg1">
                  <a:lumMod val="50000"/>
                </a:schemeClr>
              </a:solidFill>
              <a:latin typeface="Comic Sans MS" pitchFamily="66" charset="0"/>
            </a:endParaRPr>
          </a:p>
          <a:p>
            <a:pPr marL="625475" indent="358775" algn="just" fontAlgn="t">
              <a:lnSpc>
                <a:spcPct val="150000"/>
              </a:lnSpc>
              <a:tabLst>
                <a:tab pos="625475" algn="l"/>
                <a:tab pos="3228975" algn="l"/>
              </a:tabLst>
            </a:pPr>
            <a:endParaRPr lang="es-ES_tradnl" sz="1100" dirty="0" smtClean="0">
              <a:solidFill>
                <a:schemeClr val="bg1">
                  <a:lumMod val="50000"/>
                </a:schemeClr>
              </a:solidFill>
              <a:latin typeface="Comic Sans MS" pitchFamily="66" charset="0"/>
            </a:endParaRPr>
          </a:p>
          <a:p>
            <a:pPr marL="625475" indent="358775" algn="just" fontAlgn="t">
              <a:lnSpc>
                <a:spcPct val="150000"/>
              </a:lnSpc>
              <a:tabLst>
                <a:tab pos="625475" algn="l"/>
                <a:tab pos="3228975" algn="l"/>
              </a:tabLst>
            </a:pPr>
            <a:endParaRPr lang="es-ES_tradnl" sz="1100" dirty="0" smtClean="0">
              <a:solidFill>
                <a:schemeClr val="bg1">
                  <a:lumMod val="50000"/>
                </a:schemeClr>
              </a:solidFill>
              <a:latin typeface="Comic Sans MS" pitchFamily="66" charset="0"/>
            </a:endParaRPr>
          </a:p>
          <a:p>
            <a:pPr marL="625475" indent="358775" algn="just" fontAlgn="t">
              <a:lnSpc>
                <a:spcPct val="150000"/>
              </a:lnSpc>
              <a:tabLst>
                <a:tab pos="625475" algn="l"/>
                <a:tab pos="3228975" algn="l"/>
              </a:tabLst>
            </a:pPr>
            <a:endParaRPr lang="es-ES_tradnl" sz="1100" dirty="0" smtClean="0">
              <a:solidFill>
                <a:schemeClr val="bg1">
                  <a:lumMod val="50000"/>
                </a:schemeClr>
              </a:solidFill>
              <a:latin typeface="Comic Sans MS" pitchFamily="66" charset="0"/>
            </a:endParaRPr>
          </a:p>
          <a:p>
            <a:pPr marL="625475" indent="358775" algn="just" fontAlgn="t">
              <a:lnSpc>
                <a:spcPct val="150000"/>
              </a:lnSpc>
              <a:tabLst>
                <a:tab pos="625475" algn="l"/>
                <a:tab pos="3228975" algn="l"/>
              </a:tabLst>
            </a:pPr>
            <a:endParaRPr lang="pt-BR" sz="1100" dirty="0">
              <a:latin typeface="Comic Sans MS" pitchFamily="66" charset="0"/>
            </a:endParaRPr>
          </a:p>
        </p:txBody>
      </p:sp>
      <p:pic>
        <p:nvPicPr>
          <p:cNvPr id="1026" name="Picture 2" descr="Alacip"/>
          <p:cNvPicPr>
            <a:picLocks noChangeAspect="1" noChangeArrowheads="1"/>
          </p:cNvPicPr>
          <p:nvPr/>
        </p:nvPicPr>
        <p:blipFill>
          <a:blip r:embed="rId5" cstate="print"/>
          <a:srcRect/>
          <a:stretch>
            <a:fillRect/>
          </a:stretch>
        </p:blipFill>
        <p:spPr bwMode="auto">
          <a:xfrm>
            <a:off x="5868144" y="1628800"/>
            <a:ext cx="1800200" cy="1800201"/>
          </a:xfrm>
          <a:prstGeom prst="rect">
            <a:avLst/>
          </a:prstGeom>
          <a:noFill/>
        </p:spPr>
      </p:pic>
      <p:pic>
        <p:nvPicPr>
          <p:cNvPr id="1028" name="Picture 4" descr="http://www.samsungjuegos.com/wp-content/uploads/2012/06/facebook-espa%C3%B1ol.jpg"/>
          <p:cNvPicPr>
            <a:picLocks noChangeAspect="1" noChangeArrowheads="1"/>
          </p:cNvPicPr>
          <p:nvPr/>
        </p:nvPicPr>
        <p:blipFill>
          <a:blip r:embed="rId6" cstate="print"/>
          <a:srcRect/>
          <a:stretch>
            <a:fillRect/>
          </a:stretch>
        </p:blipFill>
        <p:spPr bwMode="auto">
          <a:xfrm>
            <a:off x="5796136" y="4365104"/>
            <a:ext cx="2088232" cy="785697"/>
          </a:xfrm>
          <a:prstGeom prst="rect">
            <a:avLst/>
          </a:prstGeom>
          <a:noFill/>
        </p:spPr>
      </p:pic>
    </p:spTree>
    <p:extLst>
      <p:ext uri="{BB962C8B-B14F-4D97-AF65-F5344CB8AC3E}">
        <p14:creationId xmlns="" xmlns:p14="http://schemas.microsoft.com/office/powerpoint/2010/main" val="4011185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1"/>
            <a:ext cx="8839200" cy="400110"/>
          </a:xfrm>
          <a:prstGeom prst="rect">
            <a:avLst/>
          </a:prstGeom>
          <a:noFill/>
        </p:spPr>
        <p:txBody>
          <a:bodyPr wrap="square" rtlCol="0">
            <a:spAutoFit/>
          </a:bodyPr>
          <a:lstStyle/>
          <a:p>
            <a:r>
              <a:rPr lang="pt-BR" sz="2000" b="1" cap="small" dirty="0" smtClean="0">
                <a:solidFill>
                  <a:schemeClr val="tx2"/>
                </a:solidFill>
              </a:rPr>
              <a:t>2- </a:t>
            </a:r>
            <a:r>
              <a:rPr lang="pt-BR" sz="2000" b="1" cap="small" dirty="0" err="1" smtClean="0">
                <a:solidFill>
                  <a:schemeClr val="tx2"/>
                </a:solidFill>
              </a:rPr>
              <a:t>Seminario</a:t>
            </a:r>
            <a:r>
              <a:rPr lang="pt-BR" sz="2000" b="1" cap="small" dirty="0" smtClean="0">
                <a:solidFill>
                  <a:schemeClr val="tx2"/>
                </a:solidFill>
              </a:rPr>
              <a:t> de grupos de </a:t>
            </a:r>
            <a:r>
              <a:rPr lang="pt-BR" sz="2000" b="1" cap="small" dirty="0" err="1" smtClean="0">
                <a:solidFill>
                  <a:schemeClr val="tx2"/>
                </a:solidFill>
              </a:rPr>
              <a:t>investigación</a:t>
            </a:r>
            <a:r>
              <a:rPr lang="pt-BR" sz="2000" b="1" cap="small" dirty="0" smtClean="0">
                <a:solidFill>
                  <a:schemeClr val="tx2"/>
                </a:solidFill>
              </a:rPr>
              <a:t> de </a:t>
            </a:r>
            <a:r>
              <a:rPr lang="pt-BR" sz="2000" b="1" cap="small" dirty="0" err="1" smtClean="0">
                <a:solidFill>
                  <a:schemeClr val="tx2"/>
                </a:solidFill>
              </a:rPr>
              <a:t>alacip</a:t>
            </a:r>
            <a:endParaRPr lang="es-ES_tradnl" sz="2000" b="1" cap="small" dirty="0">
              <a:solidFill>
                <a:schemeClr val="tx2"/>
              </a:solidFill>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5" name="TextBox 9"/>
          <p:cNvSpPr txBox="1"/>
          <p:nvPr/>
        </p:nvSpPr>
        <p:spPr>
          <a:xfrm>
            <a:off x="2195736" y="5013176"/>
            <a:ext cx="3921302" cy="1107996"/>
          </a:xfrm>
          <a:prstGeom prst="rect">
            <a:avLst/>
          </a:prstGeom>
          <a:noFill/>
        </p:spPr>
        <p:txBody>
          <a:bodyPr wrap="square" rtlCol="0">
            <a:spAutoFit/>
          </a:bodyPr>
          <a:lstStyle/>
          <a:p>
            <a:pPr marL="625475" indent="358775" algn="just" fontAlgn="t">
              <a:lnSpc>
                <a:spcPct val="150000"/>
              </a:lnSpc>
              <a:tabLst>
                <a:tab pos="625475" algn="l"/>
                <a:tab pos="3228975" algn="l"/>
              </a:tabLst>
            </a:pPr>
            <a:endParaRPr lang="es-ES_tradnl" sz="1100" dirty="0" smtClean="0">
              <a:solidFill>
                <a:schemeClr val="bg1">
                  <a:lumMod val="50000"/>
                </a:schemeClr>
              </a:solidFill>
              <a:latin typeface="Comic Sans MS" pitchFamily="66" charset="0"/>
            </a:endParaRPr>
          </a:p>
          <a:p>
            <a:pPr marL="625475" indent="358775" algn="just" fontAlgn="t">
              <a:lnSpc>
                <a:spcPct val="150000"/>
              </a:lnSpc>
              <a:tabLst>
                <a:tab pos="625475" algn="l"/>
                <a:tab pos="3228975" algn="l"/>
              </a:tabLst>
            </a:pPr>
            <a:endParaRPr lang="es-ES_tradnl" sz="1100" dirty="0" smtClean="0">
              <a:solidFill>
                <a:schemeClr val="bg1">
                  <a:lumMod val="50000"/>
                </a:schemeClr>
              </a:solidFill>
              <a:latin typeface="Comic Sans MS" pitchFamily="66" charset="0"/>
            </a:endParaRPr>
          </a:p>
          <a:p>
            <a:pPr marL="625475" indent="358775" algn="just" fontAlgn="t">
              <a:lnSpc>
                <a:spcPct val="150000"/>
              </a:lnSpc>
              <a:tabLst>
                <a:tab pos="625475" algn="l"/>
                <a:tab pos="3228975" algn="l"/>
              </a:tabLst>
            </a:pPr>
            <a:endParaRPr lang="es-ES_tradnl" sz="1100" dirty="0" smtClean="0">
              <a:solidFill>
                <a:schemeClr val="bg1">
                  <a:lumMod val="50000"/>
                </a:schemeClr>
              </a:solidFill>
              <a:latin typeface="Comic Sans MS" pitchFamily="66" charset="0"/>
            </a:endParaRPr>
          </a:p>
          <a:p>
            <a:pPr marL="625475" indent="358775" algn="just" fontAlgn="t">
              <a:lnSpc>
                <a:spcPct val="150000"/>
              </a:lnSpc>
              <a:tabLst>
                <a:tab pos="625475" algn="l"/>
                <a:tab pos="3228975" algn="l"/>
              </a:tabLst>
            </a:pPr>
            <a:endParaRPr lang="pt-BR" sz="1100" dirty="0">
              <a:latin typeface="Comic Sans MS" pitchFamily="66" charset="0"/>
            </a:endParaRPr>
          </a:p>
        </p:txBody>
      </p:sp>
      <p:sp>
        <p:nvSpPr>
          <p:cNvPr id="11" name="CaixaDeTexto 10"/>
          <p:cNvSpPr txBox="1"/>
          <p:nvPr/>
        </p:nvSpPr>
        <p:spPr>
          <a:xfrm>
            <a:off x="500034" y="1928802"/>
            <a:ext cx="4000528" cy="4924425"/>
          </a:xfrm>
          <a:prstGeom prst="rect">
            <a:avLst/>
          </a:prstGeom>
          <a:noFill/>
        </p:spPr>
        <p:txBody>
          <a:bodyPr wrap="square" rtlCol="0">
            <a:spAutoFit/>
          </a:bodyPr>
          <a:lstStyle/>
          <a:p>
            <a:pPr algn="just"/>
            <a:r>
              <a:rPr lang="pt-BR" sz="1400" dirty="0" err="1" smtClean="0"/>
              <a:t>Laticom</a:t>
            </a:r>
            <a:r>
              <a:rPr lang="pt-BR" sz="1400" dirty="0" smtClean="0"/>
              <a:t>, </a:t>
            </a:r>
            <a:r>
              <a:rPr lang="pt-BR" sz="1400" dirty="0" err="1" smtClean="0"/>
              <a:t>Comunicación</a:t>
            </a:r>
            <a:r>
              <a:rPr lang="pt-BR" sz="1400" dirty="0" smtClean="0"/>
              <a:t> y Política em América Latina, </a:t>
            </a:r>
            <a:r>
              <a:rPr lang="pt-BR" sz="1400" dirty="0" err="1" smtClean="0"/>
              <a:t>la</a:t>
            </a:r>
            <a:r>
              <a:rPr lang="pt-BR" sz="1400" dirty="0" smtClean="0"/>
              <a:t> </a:t>
            </a:r>
            <a:r>
              <a:rPr lang="pt-BR" sz="1400" dirty="0" err="1" smtClean="0"/>
              <a:t>Asociación</a:t>
            </a:r>
            <a:r>
              <a:rPr lang="pt-BR" sz="1400" dirty="0" smtClean="0"/>
              <a:t> </a:t>
            </a:r>
            <a:r>
              <a:rPr lang="pt-BR" sz="1400" dirty="0" err="1" smtClean="0"/>
              <a:t>Brasileña</a:t>
            </a:r>
            <a:r>
              <a:rPr lang="pt-BR" sz="1400" dirty="0" smtClean="0"/>
              <a:t> de investigadores </a:t>
            </a:r>
            <a:r>
              <a:rPr lang="pt-BR" sz="1400" dirty="0" err="1" smtClean="0"/>
              <a:t>en</a:t>
            </a:r>
            <a:r>
              <a:rPr lang="pt-BR" sz="1400" dirty="0" smtClean="0"/>
              <a:t> </a:t>
            </a:r>
            <a:r>
              <a:rPr lang="pt-BR" sz="1400" dirty="0" err="1" smtClean="0"/>
              <a:t>Comunicación</a:t>
            </a:r>
            <a:r>
              <a:rPr lang="pt-BR" sz="1400" dirty="0" smtClean="0"/>
              <a:t> y Política y ALACIP </a:t>
            </a:r>
            <a:r>
              <a:rPr lang="pt-BR" sz="1400" dirty="0" err="1" smtClean="0"/>
              <a:t>Joven</a:t>
            </a:r>
            <a:r>
              <a:rPr lang="pt-BR" sz="1400" dirty="0" smtClean="0"/>
              <a:t> </a:t>
            </a:r>
            <a:r>
              <a:rPr lang="pt-BR" sz="1400" dirty="0" err="1" smtClean="0"/>
              <a:t>los</a:t>
            </a:r>
            <a:r>
              <a:rPr lang="pt-BR" sz="1400" dirty="0" smtClean="0"/>
              <a:t> </a:t>
            </a:r>
            <a:r>
              <a:rPr lang="pt-BR" sz="1400" dirty="0" err="1" smtClean="0"/>
              <a:t>invitan</a:t>
            </a:r>
            <a:r>
              <a:rPr lang="pt-BR" sz="1400" dirty="0" smtClean="0"/>
              <a:t> a una </a:t>
            </a:r>
            <a:r>
              <a:rPr lang="pt-BR" sz="1400" dirty="0" err="1" smtClean="0"/>
              <a:t>reunión</a:t>
            </a:r>
            <a:r>
              <a:rPr lang="pt-BR" sz="1400" dirty="0" smtClean="0"/>
              <a:t> de grupos de </a:t>
            </a:r>
            <a:r>
              <a:rPr lang="pt-BR" sz="1400" dirty="0" err="1" smtClean="0"/>
              <a:t>investigación</a:t>
            </a:r>
            <a:r>
              <a:rPr lang="pt-BR" sz="1400" dirty="0" smtClean="0"/>
              <a:t>; c</a:t>
            </a:r>
            <a:r>
              <a:rPr lang="es-ES" sz="1400" dirty="0" err="1" smtClean="0"/>
              <a:t>on</a:t>
            </a:r>
            <a:r>
              <a:rPr lang="es-ES" sz="1400" dirty="0" smtClean="0"/>
              <a:t> el objetivo de consolidar los grupos, fomentar las actividades  institucionales y multiplicar la colaboración entre diferentes áreas de investigación de ALACIP. </a:t>
            </a:r>
          </a:p>
          <a:p>
            <a:endParaRPr lang="pt-BR" dirty="0" smtClean="0"/>
          </a:p>
          <a:p>
            <a:r>
              <a:rPr lang="pt-BR" sz="1400" dirty="0" smtClean="0"/>
              <a:t>Se realizará </a:t>
            </a:r>
            <a:r>
              <a:rPr lang="pt-BR" sz="1400" dirty="0" err="1" smtClean="0"/>
              <a:t>en</a:t>
            </a:r>
            <a:r>
              <a:rPr lang="pt-BR" sz="1400" dirty="0" smtClean="0"/>
              <a:t> </a:t>
            </a:r>
            <a:r>
              <a:rPr lang="pt-BR" sz="1400" dirty="0" err="1" smtClean="0"/>
              <a:t>la</a:t>
            </a:r>
            <a:r>
              <a:rPr lang="pt-BR" sz="1400" dirty="0" smtClean="0"/>
              <a:t> UFPR, Curitiba </a:t>
            </a:r>
            <a:r>
              <a:rPr lang="pt-BR" sz="1400" dirty="0" err="1" smtClean="0"/>
              <a:t>el</a:t>
            </a:r>
            <a:r>
              <a:rPr lang="pt-BR" sz="1400" dirty="0" smtClean="0"/>
              <a:t> </a:t>
            </a:r>
            <a:r>
              <a:rPr lang="pt-BR" sz="1400" dirty="0" err="1" smtClean="0"/>
              <a:t>día</a:t>
            </a:r>
            <a:r>
              <a:rPr lang="pt-BR" sz="1400" dirty="0" smtClean="0"/>
              <a:t> 8 de </a:t>
            </a:r>
            <a:r>
              <a:rPr lang="pt-BR" sz="1400" dirty="0" err="1" smtClean="0"/>
              <a:t>mayo</a:t>
            </a:r>
            <a:r>
              <a:rPr lang="pt-BR" sz="1400" dirty="0" smtClean="0"/>
              <a:t> de 2013. </a:t>
            </a:r>
          </a:p>
          <a:p>
            <a:pPr algn="just"/>
            <a:r>
              <a:rPr lang="es-ES" sz="1400" dirty="0" smtClean="0"/>
              <a:t> </a:t>
            </a:r>
            <a:r>
              <a:rPr lang="es-ES" sz="1400" u="sng" dirty="0" smtClean="0"/>
              <a:t>Reglas para envío de las ponencias</a:t>
            </a:r>
            <a:r>
              <a:rPr lang="es-ES" sz="1400" dirty="0" smtClean="0"/>
              <a:t>:</a:t>
            </a:r>
            <a:r>
              <a:rPr lang="es-ES" dirty="0" smtClean="0"/>
              <a:t> </a:t>
            </a:r>
          </a:p>
          <a:p>
            <a:r>
              <a:rPr lang="es-ES" sz="1400" b="1" dirty="0" smtClean="0"/>
              <a:t>Resumen</a:t>
            </a:r>
            <a:r>
              <a:rPr lang="es-ES" sz="1400" dirty="0" smtClean="0"/>
              <a:t> de hasta 200 caracteres</a:t>
            </a:r>
          </a:p>
          <a:p>
            <a:r>
              <a:rPr lang="es-ES" sz="1400" dirty="0" smtClean="0"/>
              <a:t> </a:t>
            </a:r>
            <a:r>
              <a:rPr lang="es-ES" sz="1400" b="1" dirty="0" smtClean="0"/>
              <a:t>Indicar</a:t>
            </a:r>
            <a:r>
              <a:rPr lang="es-ES" sz="1400" dirty="0" smtClean="0"/>
              <a:t>: Afiliación institucional y  titulación máxima</a:t>
            </a:r>
          </a:p>
          <a:p>
            <a:r>
              <a:rPr lang="es-ES" sz="1400" dirty="0" smtClean="0"/>
              <a:t> </a:t>
            </a:r>
            <a:r>
              <a:rPr lang="es-ES" sz="1400" b="1" dirty="0" smtClean="0"/>
              <a:t>Email</a:t>
            </a:r>
            <a:r>
              <a:rPr lang="es-ES" sz="1400" dirty="0" smtClean="0"/>
              <a:t>: laticom.alacip@gmail.com</a:t>
            </a:r>
          </a:p>
          <a:p>
            <a:r>
              <a:rPr lang="es-ES" sz="1400" dirty="0" smtClean="0"/>
              <a:t>            alacipjovem@gmail.com</a:t>
            </a:r>
          </a:p>
          <a:p>
            <a:endParaRPr lang="es-ES" sz="1400" dirty="0" smtClean="0"/>
          </a:p>
          <a:p>
            <a:r>
              <a:rPr lang="es-ES" sz="1400" dirty="0" smtClean="0"/>
              <a:t> </a:t>
            </a:r>
            <a:r>
              <a:rPr lang="es-ES" sz="1400" b="1" dirty="0" smtClean="0"/>
              <a:t>Plazo:</a:t>
            </a:r>
            <a:r>
              <a:rPr lang="es-ES" sz="1400" dirty="0" smtClean="0"/>
              <a:t> </a:t>
            </a:r>
            <a:r>
              <a:rPr lang="es-ES" sz="1400" b="1" dirty="0" smtClean="0">
                <a:solidFill>
                  <a:schemeClr val="tx2"/>
                </a:solidFill>
              </a:rPr>
              <a:t>22</a:t>
            </a:r>
            <a:r>
              <a:rPr lang="es-ES" sz="1400" b="1" dirty="0" smtClean="0">
                <a:solidFill>
                  <a:schemeClr val="tx2"/>
                </a:solidFill>
              </a:rPr>
              <a:t> </a:t>
            </a:r>
            <a:r>
              <a:rPr lang="es-ES" sz="1400" b="1" dirty="0" smtClean="0">
                <a:solidFill>
                  <a:schemeClr val="tx2"/>
                </a:solidFill>
              </a:rPr>
              <a:t>de abril</a:t>
            </a:r>
            <a:endParaRPr lang="es-ES" sz="1400" dirty="0" smtClean="0">
              <a:solidFill>
                <a:schemeClr val="tx2"/>
              </a:solidFill>
            </a:endParaRPr>
          </a:p>
          <a:p>
            <a:endParaRPr lang="pt-BR" dirty="0" smtClean="0"/>
          </a:p>
          <a:p>
            <a:endParaRPr lang="pt-BR" dirty="0" smtClean="0"/>
          </a:p>
          <a:p>
            <a:r>
              <a:rPr lang="pt-BR" dirty="0" smtClean="0"/>
              <a:t>  </a:t>
            </a:r>
            <a:endParaRPr lang="pt-BR" dirty="0"/>
          </a:p>
        </p:txBody>
      </p:sp>
      <p:pic>
        <p:nvPicPr>
          <p:cNvPr id="12" name="Imagem 11" descr="logov2.png"/>
          <p:cNvPicPr>
            <a:picLocks noChangeAspect="1"/>
          </p:cNvPicPr>
          <p:nvPr/>
        </p:nvPicPr>
        <p:blipFill>
          <a:blip r:embed="rId3" cstate="print"/>
          <a:stretch>
            <a:fillRect/>
          </a:stretch>
        </p:blipFill>
        <p:spPr>
          <a:xfrm>
            <a:off x="5072066" y="2214554"/>
            <a:ext cx="3333750" cy="781050"/>
          </a:xfrm>
          <a:prstGeom prst="rect">
            <a:avLst/>
          </a:prstGeom>
        </p:spPr>
      </p:pic>
      <p:pic>
        <p:nvPicPr>
          <p:cNvPr id="47105" name="Picture 1"/>
          <p:cNvPicPr>
            <a:picLocks noChangeAspect="1" noChangeArrowheads="1"/>
          </p:cNvPicPr>
          <p:nvPr/>
        </p:nvPicPr>
        <p:blipFill>
          <a:blip r:embed="rId4" cstate="print"/>
          <a:srcRect/>
          <a:stretch>
            <a:fillRect/>
          </a:stretch>
        </p:blipFill>
        <p:spPr bwMode="auto">
          <a:xfrm>
            <a:off x="5000628" y="3643314"/>
            <a:ext cx="3714776" cy="1000132"/>
          </a:xfrm>
          <a:prstGeom prst="rect">
            <a:avLst/>
          </a:prstGeom>
          <a:noFill/>
          <a:ln w="9525">
            <a:noFill/>
            <a:miter lim="800000"/>
            <a:headEnd/>
            <a:tailEnd/>
          </a:ln>
          <a:effectLst/>
        </p:spPr>
      </p:pic>
    </p:spTree>
    <p:extLst>
      <p:ext uri="{BB962C8B-B14F-4D97-AF65-F5344CB8AC3E}">
        <p14:creationId xmlns="" xmlns:p14="http://schemas.microsoft.com/office/powerpoint/2010/main" val="4011185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3">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53250" name="AutoShape 2" descr="https://mail.google.com/mail/u/1/?ui=2&amp;ik=6954bd6b53&amp;view=att&amp;th=13b6ba80d155efc4&amp;attid=0.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53252" name="AutoShape 4" descr="https://mail.google.com/mail/u/1/?ui=2&amp;ik=6954bd6b53&amp;view=att&amp;th=13b6ba80d155efc4&amp;attid=0.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53254" name="AutoShape 6" descr="https://mail.google.com/mail/u/1/?ui=2&amp;ik=6954bd6b53&amp;view=att&amp;th=13b6ba80d155efc4&amp;attid=0.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4" name="TextBox 16"/>
          <p:cNvSpPr txBox="1"/>
          <p:nvPr/>
        </p:nvSpPr>
        <p:spPr>
          <a:xfrm>
            <a:off x="467544" y="1124744"/>
            <a:ext cx="6247596" cy="400110"/>
          </a:xfrm>
          <a:prstGeom prst="rect">
            <a:avLst/>
          </a:prstGeom>
          <a:noFill/>
        </p:spPr>
        <p:txBody>
          <a:bodyPr wrap="square" rtlCol="0">
            <a:spAutoFit/>
          </a:bodyPr>
          <a:lstStyle/>
          <a:p>
            <a:r>
              <a:rPr lang="en-US" sz="2000" b="1" cap="small" dirty="0" smtClean="0">
                <a:solidFill>
                  <a:schemeClr val="accent3">
                    <a:lumMod val="75000"/>
                  </a:schemeClr>
                </a:solidFill>
              </a:rPr>
              <a:t>I </a:t>
            </a:r>
            <a:r>
              <a:rPr lang="en-US" sz="2000" b="1" cap="small" dirty="0" err="1" smtClean="0">
                <a:solidFill>
                  <a:schemeClr val="accent3">
                    <a:lumMod val="75000"/>
                  </a:schemeClr>
                </a:solidFill>
              </a:rPr>
              <a:t>Congreso</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Internacional</a:t>
            </a:r>
            <a:r>
              <a:rPr lang="en-US" sz="2000" b="1" cap="small" dirty="0" smtClean="0">
                <a:solidFill>
                  <a:schemeClr val="accent3">
                    <a:lumMod val="75000"/>
                  </a:schemeClr>
                </a:solidFill>
              </a:rPr>
              <a:t> de </a:t>
            </a:r>
            <a:r>
              <a:rPr lang="en-US" sz="2000" b="1" cap="small" dirty="0" err="1" smtClean="0">
                <a:solidFill>
                  <a:schemeClr val="accent3">
                    <a:lumMod val="75000"/>
                  </a:schemeClr>
                </a:solidFill>
              </a:rPr>
              <a:t>Ciencia</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Política</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Mexicano</a:t>
            </a:r>
            <a:endParaRPr lang="es-ES" sz="2000" b="1" i="1" cap="small" dirty="0">
              <a:solidFill>
                <a:schemeClr val="accent3">
                  <a:lumMod val="75000"/>
                </a:schemeClr>
              </a:solidFill>
            </a:endParaRPr>
          </a:p>
        </p:txBody>
      </p:sp>
      <p:sp>
        <p:nvSpPr>
          <p:cNvPr id="2049" name="Rectangle 1"/>
          <p:cNvSpPr>
            <a:spLocks noChangeArrowheads="1"/>
          </p:cNvSpPr>
          <p:nvPr/>
        </p:nvSpPr>
        <p:spPr bwMode="auto">
          <a:xfrm>
            <a:off x="285720" y="1785926"/>
            <a:ext cx="4464496" cy="39703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1400" dirty="0" smtClean="0"/>
              <a:t>La convocatoria para el 1o Congreso Internacional de la Asociación Mexicana de Ciencia Política, Guanajuato, expiró el 25 de marzo. </a:t>
            </a:r>
            <a:br>
              <a:rPr lang="es-ES" sz="1400" dirty="0" smtClean="0"/>
            </a:br>
            <a:endParaRPr lang="es-ES" sz="1400" dirty="0" smtClean="0"/>
          </a:p>
          <a:p>
            <a:pPr algn="just"/>
            <a:r>
              <a:rPr lang="es-ES" sz="1400" dirty="0" smtClean="0"/>
              <a:t>La aceptación de las ponencias en extenso serán hechas hasta el 2 de agosto de 2013. </a:t>
            </a:r>
            <a:br>
              <a:rPr lang="es-ES" sz="1400" dirty="0" smtClean="0"/>
            </a:br>
            <a:endParaRPr lang="es-ES" sz="1400" dirty="0" smtClean="0"/>
          </a:p>
          <a:p>
            <a:pPr algn="just"/>
            <a:r>
              <a:rPr lang="es-ES" sz="1400" dirty="0" smtClean="0"/>
              <a:t>El congreso se celebrará el 26, 27 y 28 de agosto en Guanajuato y tendrá el auspicio de la Asociación Mexicana de Ciencia Política (AMECIP), la Universidad de Guanajuato y el Instituto Electoral del Estado de Guanajuato. </a:t>
            </a:r>
            <a:br>
              <a:rPr lang="es-ES" sz="1400" dirty="0" smtClean="0"/>
            </a:br>
            <a:endParaRPr lang="es-ES" sz="1400" dirty="0" smtClean="0"/>
          </a:p>
          <a:p>
            <a:pPr algn="just"/>
            <a:r>
              <a:rPr lang="es-ES" sz="1400" dirty="0" smtClean="0"/>
              <a:t>Además, ALACIP celebra la conformación de la AMECIP en la Asamblea Constitutiva del 1° de Junio de 2012, e invita a todos sus integrantes a participar en el 7° Congreso ALACIP que tendrá lugar en Bogotá.</a:t>
            </a:r>
          </a:p>
          <a:p>
            <a:pPr algn="just"/>
            <a:endParaRPr lang="pt-BR" sz="1400" b="1" dirty="0" smtClean="0"/>
          </a:p>
          <a:p>
            <a:pPr algn="just"/>
            <a:r>
              <a:rPr lang="pt-BR" sz="1400" b="1" dirty="0" smtClean="0"/>
              <a:t>Más </a:t>
            </a:r>
            <a:r>
              <a:rPr lang="pt-BR" sz="1400" b="1" dirty="0" err="1" smtClean="0"/>
              <a:t>informaciones</a:t>
            </a:r>
            <a:r>
              <a:rPr lang="pt-BR" sz="1400" b="1" dirty="0" smtClean="0"/>
              <a:t>: </a:t>
            </a:r>
            <a:r>
              <a:rPr lang="pt-BR" sz="1400" dirty="0" smtClean="0">
                <a:hlinkClick r:id="rId3"/>
              </a:rPr>
              <a:t>http://www.amecip.org.mx/</a:t>
            </a:r>
            <a:endParaRPr kumimoji="0" lang="es-UY"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22" name="Picture 2" descr="Banner CongresoAMECIP"/>
          <p:cNvPicPr>
            <a:picLocks noChangeAspect="1" noChangeArrowheads="1"/>
          </p:cNvPicPr>
          <p:nvPr/>
        </p:nvPicPr>
        <p:blipFill>
          <a:blip r:embed="rId4" cstate="print"/>
          <a:srcRect/>
          <a:stretch>
            <a:fillRect/>
          </a:stretch>
        </p:blipFill>
        <p:spPr bwMode="auto">
          <a:xfrm>
            <a:off x="6084168" y="1916832"/>
            <a:ext cx="2160240" cy="2094111"/>
          </a:xfrm>
          <a:prstGeom prst="rect">
            <a:avLst/>
          </a:prstGeom>
          <a:noFill/>
        </p:spPr>
      </p:pic>
      <p:pic>
        <p:nvPicPr>
          <p:cNvPr id="81924" name="Picture 4" descr="Logo AMECIP"/>
          <p:cNvPicPr>
            <a:picLocks noChangeAspect="1" noChangeArrowheads="1"/>
          </p:cNvPicPr>
          <p:nvPr/>
        </p:nvPicPr>
        <p:blipFill>
          <a:blip r:embed="rId5" cstate="print"/>
          <a:srcRect/>
          <a:stretch>
            <a:fillRect/>
          </a:stretch>
        </p:blipFill>
        <p:spPr bwMode="auto">
          <a:xfrm>
            <a:off x="5652120" y="4581128"/>
            <a:ext cx="3162300" cy="1295401"/>
          </a:xfrm>
          <a:prstGeom prst="rect">
            <a:avLst/>
          </a:prstGeom>
          <a:noFill/>
        </p:spPr>
      </p:pic>
    </p:spTree>
    <p:extLst>
      <p:ext uri="{BB962C8B-B14F-4D97-AF65-F5344CB8AC3E}">
        <p14:creationId xmlns="" xmlns:p14="http://schemas.microsoft.com/office/powerpoint/2010/main" val="1034068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3">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707886"/>
          </a:xfrm>
          <a:prstGeom prst="rect">
            <a:avLst/>
          </a:prstGeom>
          <a:noFill/>
        </p:spPr>
        <p:txBody>
          <a:bodyPr wrap="square" rtlCol="0">
            <a:spAutoFit/>
          </a:bodyPr>
          <a:lstStyle/>
          <a:p>
            <a:r>
              <a:rPr lang="en-US" sz="2000" b="1" cap="small" dirty="0" smtClean="0">
                <a:solidFill>
                  <a:schemeClr val="accent3">
                    <a:lumMod val="75000"/>
                  </a:schemeClr>
                </a:solidFill>
              </a:rPr>
              <a:t>XVI </a:t>
            </a:r>
            <a:r>
              <a:rPr lang="en-US" sz="2000" b="1" cap="small" dirty="0" err="1" smtClean="0">
                <a:solidFill>
                  <a:schemeClr val="accent3">
                    <a:lumMod val="75000"/>
                  </a:schemeClr>
                </a:solidFill>
              </a:rPr>
              <a:t>Congreso</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brasileño</a:t>
            </a:r>
            <a:r>
              <a:rPr lang="en-US" sz="2000" b="1" cap="small" dirty="0" smtClean="0">
                <a:solidFill>
                  <a:schemeClr val="accent3">
                    <a:lumMod val="75000"/>
                  </a:schemeClr>
                </a:solidFill>
              </a:rPr>
              <a:t> de </a:t>
            </a:r>
            <a:r>
              <a:rPr lang="en-US" sz="2000" b="1" cap="small" dirty="0" err="1" smtClean="0">
                <a:solidFill>
                  <a:schemeClr val="accent3">
                    <a:lumMod val="75000"/>
                  </a:schemeClr>
                </a:solidFill>
              </a:rPr>
              <a:t>sociología</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organizado</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por</a:t>
            </a:r>
            <a:r>
              <a:rPr lang="en-US" sz="2000" b="1" cap="small" dirty="0" smtClean="0">
                <a:solidFill>
                  <a:schemeClr val="accent3">
                    <a:lumMod val="75000"/>
                  </a:schemeClr>
                </a:solidFill>
              </a:rPr>
              <a:t> la </a:t>
            </a:r>
            <a:r>
              <a:rPr lang="en-US" sz="2000" b="1" cap="small" dirty="0" err="1" smtClean="0">
                <a:solidFill>
                  <a:schemeClr val="accent3">
                    <a:lumMod val="75000"/>
                  </a:schemeClr>
                </a:solidFill>
              </a:rPr>
              <a:t>Sociedade</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Brasileira</a:t>
            </a:r>
            <a:r>
              <a:rPr lang="en-US" sz="2000" b="1" cap="small" dirty="0" smtClean="0">
                <a:solidFill>
                  <a:schemeClr val="accent3">
                    <a:lumMod val="75000"/>
                  </a:schemeClr>
                </a:solidFill>
              </a:rPr>
              <a:t> de </a:t>
            </a:r>
            <a:r>
              <a:rPr lang="en-US" sz="2000" b="1" cap="small" dirty="0" err="1" smtClean="0">
                <a:solidFill>
                  <a:schemeClr val="accent3">
                    <a:lumMod val="75000"/>
                  </a:schemeClr>
                </a:solidFill>
              </a:rPr>
              <a:t>Sociologia</a:t>
            </a:r>
            <a:r>
              <a:rPr lang="en-US" sz="2000" b="1" cap="small" dirty="0" smtClean="0">
                <a:solidFill>
                  <a:schemeClr val="accent3">
                    <a:lumMod val="75000"/>
                  </a:schemeClr>
                </a:solidFill>
              </a:rPr>
              <a:t> (SBS)</a:t>
            </a:r>
            <a:endParaRPr lang="es-ES" sz="2000" b="1" i="1" cap="small" dirty="0">
              <a:solidFill>
                <a:schemeClr val="accent3">
                  <a:lumMod val="75000"/>
                </a:schemeClr>
              </a:solidFill>
            </a:endParaRPr>
          </a:p>
        </p:txBody>
      </p:sp>
      <p:sp>
        <p:nvSpPr>
          <p:cNvPr id="12" name="11 CuadroTexto"/>
          <p:cNvSpPr txBox="1"/>
          <p:nvPr/>
        </p:nvSpPr>
        <p:spPr>
          <a:xfrm>
            <a:off x="179512" y="2132856"/>
            <a:ext cx="4176464" cy="2800767"/>
          </a:xfrm>
          <a:prstGeom prst="rect">
            <a:avLst/>
          </a:prstGeom>
          <a:noFill/>
        </p:spPr>
        <p:txBody>
          <a:bodyPr wrap="square" rtlCol="0">
            <a:spAutoFit/>
          </a:bodyPr>
          <a:lstStyle/>
          <a:p>
            <a:pPr algn="just"/>
            <a:r>
              <a:rPr lang="es-UY" sz="1400" dirty="0" smtClean="0"/>
              <a:t>La</a:t>
            </a:r>
            <a:r>
              <a:rPr lang="pt-BR" sz="1400" dirty="0" smtClean="0"/>
              <a:t> Sociedade Brasileira de Sociologia (SBS) y </a:t>
            </a:r>
            <a:r>
              <a:rPr lang="pt-BR" sz="1400" dirty="0" err="1" smtClean="0"/>
              <a:t>la</a:t>
            </a:r>
            <a:r>
              <a:rPr lang="pt-BR" sz="1400" dirty="0" smtClean="0"/>
              <a:t> Universidade Federal da</a:t>
            </a:r>
            <a:br>
              <a:rPr lang="pt-BR" sz="1400" dirty="0" smtClean="0"/>
            </a:br>
            <a:r>
              <a:rPr lang="pt-BR" sz="1400" dirty="0" smtClean="0"/>
              <a:t>Bahia (</a:t>
            </a:r>
            <a:r>
              <a:rPr lang="pt-BR" sz="1400" dirty="0" err="1" smtClean="0"/>
              <a:t>UFBa</a:t>
            </a:r>
            <a:r>
              <a:rPr lang="pt-BR" sz="1400" dirty="0" smtClean="0"/>
              <a:t>) </a:t>
            </a:r>
            <a:r>
              <a:rPr lang="pt-BR" sz="1400" dirty="0" err="1" smtClean="0"/>
              <a:t>realizan</a:t>
            </a:r>
            <a:r>
              <a:rPr lang="pt-BR" sz="1400" dirty="0" smtClean="0"/>
              <a:t> </a:t>
            </a:r>
            <a:r>
              <a:rPr lang="pt-BR" sz="1400" dirty="0" err="1" smtClean="0"/>
              <a:t>el</a:t>
            </a:r>
            <a:r>
              <a:rPr lang="pt-BR" sz="1400" dirty="0" smtClean="0"/>
              <a:t> XVI </a:t>
            </a:r>
            <a:r>
              <a:rPr lang="pt-BR" sz="1400" dirty="0" err="1" smtClean="0"/>
              <a:t>Congreso</a:t>
            </a:r>
            <a:r>
              <a:rPr lang="pt-BR" sz="1400" dirty="0" smtClean="0"/>
              <a:t> </a:t>
            </a:r>
            <a:r>
              <a:rPr lang="pt-BR" sz="1400" dirty="0" err="1" smtClean="0"/>
              <a:t>Brasileño</a:t>
            </a:r>
            <a:r>
              <a:rPr lang="pt-BR" sz="1400" dirty="0" smtClean="0"/>
              <a:t> de </a:t>
            </a:r>
            <a:r>
              <a:rPr lang="pt-BR" sz="1400" dirty="0" err="1" smtClean="0"/>
              <a:t>Sociología</a:t>
            </a:r>
            <a:r>
              <a:rPr lang="pt-BR" sz="1400" dirty="0" smtClean="0"/>
              <a:t>, “A Sociologia como artesanato intelectual” que </a:t>
            </a:r>
            <a:r>
              <a:rPr lang="pt-BR" sz="1400" dirty="0" err="1" smtClean="0"/>
              <a:t>tendrá</a:t>
            </a:r>
            <a:r>
              <a:rPr lang="pt-BR" sz="1400" dirty="0" smtClean="0"/>
              <a:t> lugar </a:t>
            </a:r>
            <a:r>
              <a:rPr lang="pt-BR" sz="1400" dirty="0" err="1" smtClean="0"/>
              <a:t>en</a:t>
            </a:r>
            <a:r>
              <a:rPr lang="pt-BR" sz="1400" dirty="0" smtClean="0"/>
              <a:t> </a:t>
            </a:r>
            <a:r>
              <a:rPr lang="pt-BR" sz="1400" dirty="0" err="1" smtClean="0"/>
              <a:t>la</a:t>
            </a:r>
            <a:r>
              <a:rPr lang="pt-BR" sz="1400" dirty="0" smtClean="0"/>
              <a:t> </a:t>
            </a:r>
            <a:r>
              <a:rPr lang="pt-BR" sz="1400" dirty="0" err="1" smtClean="0"/>
              <a:t>UFBa</a:t>
            </a:r>
            <a:r>
              <a:rPr lang="pt-BR" sz="1400" dirty="0" smtClean="0"/>
              <a:t> desde </a:t>
            </a:r>
            <a:r>
              <a:rPr lang="pt-BR" sz="1400" dirty="0" err="1" smtClean="0"/>
              <a:t>el</a:t>
            </a:r>
            <a:r>
              <a:rPr lang="pt-BR" sz="1400" dirty="0" smtClean="0"/>
              <a:t> 10 </a:t>
            </a:r>
            <a:r>
              <a:rPr lang="pt-BR" sz="1400" dirty="0" err="1" smtClean="0"/>
              <a:t>al</a:t>
            </a:r>
            <a:r>
              <a:rPr lang="pt-BR" sz="1400" dirty="0" smtClean="0"/>
              <a:t> 13 de </a:t>
            </a:r>
            <a:r>
              <a:rPr lang="pt-BR" sz="1400" dirty="0" err="1" smtClean="0"/>
              <a:t>septiembre</a:t>
            </a:r>
            <a:r>
              <a:rPr lang="pt-BR" sz="1400" dirty="0" smtClean="0"/>
              <a:t> de 2013 </a:t>
            </a:r>
            <a:r>
              <a:rPr lang="pt-BR" sz="1400" dirty="0" err="1" smtClean="0"/>
              <a:t>en</a:t>
            </a:r>
            <a:r>
              <a:rPr lang="pt-BR" sz="1400" dirty="0" smtClean="0"/>
              <a:t> Salvador. </a:t>
            </a:r>
          </a:p>
          <a:p>
            <a:pPr algn="just"/>
            <a:endParaRPr lang="pt-BR" sz="1400" dirty="0" smtClean="0"/>
          </a:p>
          <a:p>
            <a:pPr algn="just"/>
            <a:endParaRPr lang="pt-BR" sz="1400" dirty="0" smtClean="0"/>
          </a:p>
          <a:p>
            <a:pPr algn="just"/>
            <a:r>
              <a:rPr lang="pt-BR" sz="1400" dirty="0" smtClean="0"/>
              <a:t>Más </a:t>
            </a:r>
            <a:r>
              <a:rPr lang="pt-BR" sz="1400" dirty="0" err="1" smtClean="0"/>
              <a:t>informaciones</a:t>
            </a:r>
            <a:r>
              <a:rPr lang="pt-BR" sz="1400" dirty="0" smtClean="0"/>
              <a:t> </a:t>
            </a:r>
            <a:r>
              <a:rPr lang="pt-BR" sz="1400" dirty="0" err="1" smtClean="0"/>
              <a:t>en</a:t>
            </a:r>
            <a:r>
              <a:rPr lang="pt-BR" sz="1400" dirty="0" smtClean="0"/>
              <a:t>: </a:t>
            </a:r>
            <a:r>
              <a:rPr lang="pt-BR" sz="1400" dirty="0" smtClean="0">
                <a:hlinkClick r:id="rId3"/>
              </a:rPr>
              <a:t>http://www.sbs2013.sinteseeventos.com.br/</a:t>
            </a:r>
            <a:endParaRPr lang="pt-BR" sz="1400" dirty="0" smtClean="0"/>
          </a:p>
          <a:p>
            <a:r>
              <a:rPr lang="pt-BR" dirty="0" smtClean="0"/>
              <a:t> </a:t>
            </a:r>
            <a:br>
              <a:rPr lang="pt-BR" dirty="0" smtClean="0"/>
            </a:br>
            <a:endParaRPr lang="es-UY" dirty="0"/>
          </a:p>
        </p:txBody>
      </p:sp>
      <p:pic>
        <p:nvPicPr>
          <p:cNvPr id="46081" name="Picture 1"/>
          <p:cNvPicPr>
            <a:picLocks noChangeAspect="1" noChangeArrowheads="1"/>
          </p:cNvPicPr>
          <p:nvPr/>
        </p:nvPicPr>
        <p:blipFill>
          <a:blip r:embed="rId4" cstate="print"/>
          <a:srcRect/>
          <a:stretch>
            <a:fillRect/>
          </a:stretch>
        </p:blipFill>
        <p:spPr bwMode="auto">
          <a:xfrm>
            <a:off x="4932040" y="2143116"/>
            <a:ext cx="3854802" cy="2643206"/>
          </a:xfrm>
          <a:prstGeom prst="rect">
            <a:avLst/>
          </a:prstGeom>
          <a:noFill/>
          <a:ln w="9525">
            <a:noFill/>
            <a:miter lim="800000"/>
            <a:headEnd/>
            <a:tailEnd/>
          </a:ln>
          <a:effectLst/>
        </p:spPr>
      </p:pic>
    </p:spTree>
    <p:extLst>
      <p:ext uri="{BB962C8B-B14F-4D97-AF65-F5344CB8AC3E}">
        <p14:creationId xmlns="" xmlns:p14="http://schemas.microsoft.com/office/powerpoint/2010/main" val="1034068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3">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 sz="2000" b="1" cap="small" dirty="0" smtClean="0">
                <a:solidFill>
                  <a:schemeClr val="accent3">
                    <a:lumMod val="75000"/>
                  </a:schemeClr>
                </a:solidFill>
              </a:rPr>
              <a:t>VI Congreso Centroamericano de Ciencia Política </a:t>
            </a:r>
            <a:endParaRPr lang="es-ES" sz="2000" b="1" cap="small" dirty="0">
              <a:solidFill>
                <a:schemeClr val="accent3">
                  <a:lumMod val="75000"/>
                </a:schemeClr>
              </a:solidFill>
            </a:endParaRPr>
          </a:p>
        </p:txBody>
      </p:sp>
      <p:sp>
        <p:nvSpPr>
          <p:cNvPr id="11" name="TextBox 9"/>
          <p:cNvSpPr txBox="1"/>
          <p:nvPr/>
        </p:nvSpPr>
        <p:spPr>
          <a:xfrm>
            <a:off x="4865615" y="1721108"/>
            <a:ext cx="4207054" cy="1754326"/>
          </a:xfrm>
          <a:prstGeom prst="rect">
            <a:avLst/>
          </a:prstGeom>
          <a:noFill/>
        </p:spPr>
        <p:txBody>
          <a:bodyPr wrap="square" rtlCol="0">
            <a:spAutoFit/>
          </a:bodyPr>
          <a:lstStyle/>
          <a:p>
            <a:pPr algn="just"/>
            <a:endParaRPr lang="en-US" sz="1400" dirty="0">
              <a:solidFill>
                <a:schemeClr val="tx1">
                  <a:lumMod val="65000"/>
                  <a:lumOff val="35000"/>
                </a:schemeClr>
              </a:solidFill>
            </a:endParaRPr>
          </a:p>
          <a:p>
            <a:pPr algn="just"/>
            <a:endParaRPr lang="en-US" sz="1400" dirty="0" smtClean="0">
              <a:solidFill>
                <a:schemeClr val="tx1">
                  <a:lumMod val="65000"/>
                  <a:lumOff val="35000"/>
                </a:schemeClr>
              </a:solidFill>
            </a:endParaRPr>
          </a:p>
          <a:p>
            <a:pPr algn="just"/>
            <a:endParaRPr lang="en-US" sz="1400" dirty="0">
              <a:solidFill>
                <a:schemeClr val="tx1">
                  <a:lumMod val="65000"/>
                  <a:lumOff val="35000"/>
                </a:schemeClr>
              </a:solidFill>
            </a:endParaRPr>
          </a:p>
          <a:p>
            <a:pPr algn="just"/>
            <a:endParaRPr lang="pt-BR" sz="1400" dirty="0" smtClean="0">
              <a:solidFill>
                <a:schemeClr val="tx1">
                  <a:lumMod val="65000"/>
                  <a:lumOff val="35000"/>
                </a:schemeClr>
              </a:solidFill>
            </a:endParaRPr>
          </a:p>
          <a:p>
            <a:pPr algn="just"/>
            <a:endParaRPr lang="pt-BR" sz="1400" dirty="0" smtClean="0">
              <a:solidFill>
                <a:schemeClr val="tx1">
                  <a:lumMod val="65000"/>
                  <a:lumOff val="35000"/>
                </a:schemeClr>
              </a:solidFill>
            </a:endParaRPr>
          </a:p>
          <a:p>
            <a:pPr algn="just"/>
            <a:endParaRPr lang="pt-BR" sz="1200" dirty="0" smtClean="0">
              <a:solidFill>
                <a:schemeClr val="tx1">
                  <a:lumMod val="65000"/>
                  <a:lumOff val="35000"/>
                </a:schemeClr>
              </a:solidFill>
            </a:endParaRPr>
          </a:p>
          <a:p>
            <a:pPr algn="just"/>
            <a:endParaRPr lang="en-US" sz="1200" dirty="0" smtClean="0">
              <a:solidFill>
                <a:schemeClr val="tx1">
                  <a:lumMod val="65000"/>
                  <a:lumOff val="35000"/>
                </a:schemeClr>
              </a:solidFill>
            </a:endParaRPr>
          </a:p>
          <a:p>
            <a:pPr algn="just"/>
            <a:endParaRPr lang="pt-BR" sz="1400" dirty="0" smtClean="0">
              <a:solidFill>
                <a:schemeClr val="tx1">
                  <a:lumMod val="50000"/>
                  <a:lumOff val="50000"/>
                </a:schemeClr>
              </a:solidFill>
            </a:endParaRPr>
          </a:p>
        </p:txBody>
      </p:sp>
      <p:pic>
        <p:nvPicPr>
          <p:cNvPr id="10" name="Imagem 9" descr="cccp.gif"/>
          <p:cNvPicPr>
            <a:picLocks noChangeAspect="1"/>
          </p:cNvPicPr>
          <p:nvPr/>
        </p:nvPicPr>
        <p:blipFill>
          <a:blip r:embed="rId3" cstate="print"/>
          <a:stretch>
            <a:fillRect/>
          </a:stretch>
        </p:blipFill>
        <p:spPr>
          <a:xfrm>
            <a:off x="4716016" y="2357430"/>
            <a:ext cx="4166055" cy="1857388"/>
          </a:xfrm>
          <a:prstGeom prst="rect">
            <a:avLst/>
          </a:prstGeom>
        </p:spPr>
      </p:pic>
      <p:sp>
        <p:nvSpPr>
          <p:cNvPr id="12" name="CaixaDeTexto 11"/>
          <p:cNvSpPr txBox="1"/>
          <p:nvPr/>
        </p:nvSpPr>
        <p:spPr>
          <a:xfrm>
            <a:off x="571472" y="2071678"/>
            <a:ext cx="3568480" cy="2893100"/>
          </a:xfrm>
          <a:prstGeom prst="rect">
            <a:avLst/>
          </a:prstGeom>
          <a:noFill/>
        </p:spPr>
        <p:txBody>
          <a:bodyPr wrap="square" rtlCol="0">
            <a:spAutoFit/>
          </a:bodyPr>
          <a:lstStyle/>
          <a:p>
            <a:pPr algn="just" fontAlgn="base"/>
            <a:r>
              <a:rPr lang="es-ES" sz="1400" dirty="0" smtClean="0"/>
              <a:t>La Red Centroamericana de Ciencias Políticas y la Universidad Americana de Nicaragua, UAM, convocan al VI Congreso Centroamericano de Ciencias Políticas a realizarse en la ciudad de Managua, los días 7, 8 y 9 de agosto del 2013. El tema de dicho congreso será: “</a:t>
            </a:r>
            <a:r>
              <a:rPr lang="es-ES" sz="1400" b="1" dirty="0" smtClean="0"/>
              <a:t>Desafíos de la Democracia en América Central</a:t>
            </a:r>
            <a:r>
              <a:rPr lang="es-ES" sz="1400" dirty="0" smtClean="0"/>
              <a:t>” .</a:t>
            </a:r>
          </a:p>
          <a:p>
            <a:pPr algn="just" fontAlgn="base"/>
            <a:r>
              <a:rPr lang="es-ES" sz="1400" dirty="0" smtClean="0"/>
              <a:t>Centroamérica es una región que comparte no solo el mismo origen y cultura sino también los mismos desafíos que necesariamente nos hacen reflexionar sobre el alcance y relevancia que éstos tienen en la vida democrática de nuestras naciones.</a:t>
            </a:r>
            <a:endParaRPr lang="es-ES" sz="1400" dirty="0"/>
          </a:p>
        </p:txBody>
      </p:sp>
    </p:spTree>
    <p:extLst>
      <p:ext uri="{BB962C8B-B14F-4D97-AF65-F5344CB8AC3E}">
        <p14:creationId xmlns="" xmlns:p14="http://schemas.microsoft.com/office/powerpoint/2010/main" val="3047745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3">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 sz="2000" b="1" cap="small" dirty="0" smtClean="0">
                <a:solidFill>
                  <a:schemeClr val="accent3">
                    <a:lumMod val="75000"/>
                  </a:schemeClr>
                </a:solidFill>
              </a:rPr>
              <a:t>VII </a:t>
            </a:r>
            <a:r>
              <a:rPr lang="es-ES" sz="2000" b="1" cap="small" dirty="0" smtClean="0">
                <a:solidFill>
                  <a:schemeClr val="accent3">
                    <a:lumMod val="75000"/>
                  </a:schemeClr>
                </a:solidFill>
              </a:rPr>
              <a:t>Encuentro </a:t>
            </a:r>
            <a:r>
              <a:rPr lang="es-ES" sz="2000" b="1" cap="small" dirty="0" smtClean="0">
                <a:solidFill>
                  <a:schemeClr val="accent3">
                    <a:lumMod val="75000"/>
                  </a:schemeClr>
                </a:solidFill>
              </a:rPr>
              <a:t>Nacional ENABED                          La AUCIP beca participantes en SAAP</a:t>
            </a:r>
          </a:p>
        </p:txBody>
      </p:sp>
      <p:sp>
        <p:nvSpPr>
          <p:cNvPr id="11" name="TextBox 9"/>
          <p:cNvSpPr txBox="1"/>
          <p:nvPr/>
        </p:nvSpPr>
        <p:spPr>
          <a:xfrm>
            <a:off x="4786314" y="1714488"/>
            <a:ext cx="4207054" cy="523220"/>
          </a:xfrm>
          <a:prstGeom prst="rect">
            <a:avLst/>
          </a:prstGeom>
          <a:noFill/>
        </p:spPr>
        <p:txBody>
          <a:bodyPr wrap="square" rtlCol="0">
            <a:spAutoFit/>
          </a:bodyPr>
          <a:lstStyle/>
          <a:p>
            <a:pPr algn="just"/>
            <a:endParaRPr lang="es-ES" sz="1400" dirty="0" smtClean="0">
              <a:solidFill>
                <a:schemeClr val="tx1">
                  <a:lumMod val="65000"/>
                  <a:lumOff val="35000"/>
                </a:schemeClr>
              </a:solidFill>
            </a:endParaRPr>
          </a:p>
          <a:p>
            <a:pPr algn="just"/>
            <a:endParaRPr lang="es-ES" sz="1400" dirty="0">
              <a:solidFill>
                <a:schemeClr val="tx1">
                  <a:lumMod val="65000"/>
                  <a:lumOff val="35000"/>
                </a:schemeClr>
              </a:solidFill>
            </a:endParaRPr>
          </a:p>
        </p:txBody>
      </p:sp>
      <p:sp>
        <p:nvSpPr>
          <p:cNvPr id="10" name="CaixaDeTexto 9"/>
          <p:cNvSpPr txBox="1"/>
          <p:nvPr/>
        </p:nvSpPr>
        <p:spPr>
          <a:xfrm>
            <a:off x="179512" y="1772816"/>
            <a:ext cx="3929090" cy="1815882"/>
          </a:xfrm>
          <a:prstGeom prst="rect">
            <a:avLst/>
          </a:prstGeom>
          <a:noFill/>
        </p:spPr>
        <p:txBody>
          <a:bodyPr wrap="square" rtlCol="0">
            <a:spAutoFit/>
          </a:bodyPr>
          <a:lstStyle/>
          <a:p>
            <a:pPr algn="just"/>
            <a:r>
              <a:rPr lang="pt-BR" sz="1400" dirty="0" smtClean="0"/>
              <a:t>O encontro denominado “Defesa da Amazônia” acontecerá em Belém do Pará os dias 4 -8 de Agosto de 2013.</a:t>
            </a:r>
          </a:p>
          <a:p>
            <a:pPr algn="just"/>
            <a:r>
              <a:rPr lang="pt-BR" sz="1400" dirty="0" smtClean="0"/>
              <a:t>O prazo para submissão de artigos já expirou, mas podem conferir os simpósios aprovados aqui: </a:t>
            </a:r>
          </a:p>
          <a:p>
            <a:pPr algn="just"/>
            <a:r>
              <a:rPr lang="pt-BR" sz="1400" dirty="0" smtClean="0">
                <a:hlinkClick r:id="rId3"/>
              </a:rPr>
              <a:t>http://www.abedef.org/images/enabed2013/simposiosementas.pdf</a:t>
            </a:r>
            <a:endParaRPr lang="pt-BR" sz="1400" dirty="0" smtClean="0"/>
          </a:p>
          <a:p>
            <a:endParaRPr lang="pt-BR" sz="1400" dirty="0"/>
          </a:p>
        </p:txBody>
      </p:sp>
      <p:pic>
        <p:nvPicPr>
          <p:cNvPr id="40962" name="Picture 2" descr="http://www.abedef.org/images/enabed2013/ENABED2013_logo_web.jpg"/>
          <p:cNvPicPr>
            <a:picLocks noChangeAspect="1" noChangeArrowheads="1"/>
          </p:cNvPicPr>
          <p:nvPr/>
        </p:nvPicPr>
        <p:blipFill>
          <a:blip r:embed="rId4" cstate="print"/>
          <a:srcRect/>
          <a:stretch>
            <a:fillRect/>
          </a:stretch>
        </p:blipFill>
        <p:spPr bwMode="auto">
          <a:xfrm>
            <a:off x="395536" y="3510638"/>
            <a:ext cx="3600400" cy="2560785"/>
          </a:xfrm>
          <a:prstGeom prst="rect">
            <a:avLst/>
          </a:prstGeom>
          <a:noFill/>
        </p:spPr>
      </p:pic>
      <p:pic>
        <p:nvPicPr>
          <p:cNvPr id="12" name="11 Imagen" descr="afiche.jpg"/>
          <p:cNvPicPr>
            <a:picLocks noChangeAspect="1"/>
          </p:cNvPicPr>
          <p:nvPr/>
        </p:nvPicPr>
        <p:blipFill>
          <a:blip r:embed="rId5" cstate="print"/>
          <a:stretch>
            <a:fillRect/>
          </a:stretch>
        </p:blipFill>
        <p:spPr>
          <a:xfrm>
            <a:off x="7308304" y="4603943"/>
            <a:ext cx="1152128" cy="1628821"/>
          </a:xfrm>
          <a:prstGeom prst="rect">
            <a:avLst/>
          </a:prstGeom>
        </p:spPr>
      </p:pic>
      <p:sp>
        <p:nvSpPr>
          <p:cNvPr id="2" name="AutoShape 2" descr="https://mail.google.com/mail/u/0/?ui=2&amp;ik=178ed01ba7&amp;view=att&amp;th=13df052143b149ba&amp;attid=0.1&amp;disp=emb&amp;realattid=14b7d64199abc38a_0.2&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UY"/>
          </a:p>
        </p:txBody>
      </p:sp>
      <p:sp>
        <p:nvSpPr>
          <p:cNvPr id="40964" name="AutoShape 4" descr="https://mail.google.com/mail/u/0/?ui=2&amp;ik=178ed01ba7&amp;view=att&amp;th=13df052143b149ba&amp;attid=0.1&amp;disp=emb&amp;realattid=14b7d64199abc38a_0.2&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UY"/>
          </a:p>
        </p:txBody>
      </p:sp>
      <p:pic>
        <p:nvPicPr>
          <p:cNvPr id="13" name="12 Imagen" descr="aucip.jpg"/>
          <p:cNvPicPr>
            <a:picLocks noChangeAspect="1"/>
          </p:cNvPicPr>
          <p:nvPr/>
        </p:nvPicPr>
        <p:blipFill>
          <a:blip r:embed="rId6" cstate="print"/>
          <a:stretch>
            <a:fillRect/>
          </a:stretch>
        </p:blipFill>
        <p:spPr>
          <a:xfrm>
            <a:off x="4932040" y="4437112"/>
            <a:ext cx="1512168" cy="1870988"/>
          </a:xfrm>
          <a:prstGeom prst="rect">
            <a:avLst/>
          </a:prstGeom>
        </p:spPr>
      </p:pic>
      <p:sp>
        <p:nvSpPr>
          <p:cNvPr id="14" name="13 CuadroTexto"/>
          <p:cNvSpPr txBox="1"/>
          <p:nvPr/>
        </p:nvSpPr>
        <p:spPr>
          <a:xfrm>
            <a:off x="4860032" y="1700808"/>
            <a:ext cx="3816424" cy="2893100"/>
          </a:xfrm>
          <a:prstGeom prst="rect">
            <a:avLst/>
          </a:prstGeom>
          <a:noFill/>
        </p:spPr>
        <p:txBody>
          <a:bodyPr wrap="square" rtlCol="0">
            <a:spAutoFit/>
          </a:bodyPr>
          <a:lstStyle/>
          <a:p>
            <a:pPr algn="just"/>
            <a:r>
              <a:rPr lang="es-UY" sz="1400" dirty="0" smtClean="0"/>
              <a:t>La beca </a:t>
            </a:r>
            <a:r>
              <a:rPr lang="es-UY" sz="1400" dirty="0" smtClean="0"/>
              <a:t>es </a:t>
            </a:r>
            <a:r>
              <a:rPr lang="es-UY" sz="1400" dirty="0" smtClean="0"/>
              <a:t>para socios y socias de </a:t>
            </a:r>
            <a:r>
              <a:rPr lang="es-UY" sz="1400" dirty="0" err="1" smtClean="0"/>
              <a:t>AUCiP</a:t>
            </a:r>
            <a:r>
              <a:rPr lang="es-UY" sz="1400" dirty="0" smtClean="0"/>
              <a:t>, menores de 30 </a:t>
            </a:r>
            <a:r>
              <a:rPr lang="es-UY" sz="1400" dirty="0" smtClean="0"/>
              <a:t>años que hayan tenido una ponencia aceptada por </a:t>
            </a:r>
            <a:r>
              <a:rPr lang="es-UY" sz="1400" dirty="0" smtClean="0"/>
              <a:t>la organización del Congreso de la SAAP. La beca </a:t>
            </a:r>
            <a:r>
              <a:rPr lang="es-UY" sz="1400" dirty="0" smtClean="0"/>
              <a:t>incluye </a:t>
            </a:r>
            <a:r>
              <a:rPr lang="es-UY" sz="1400" dirty="0" smtClean="0"/>
              <a:t>el pago de la matrícula del Congreso. </a:t>
            </a:r>
            <a:r>
              <a:rPr lang="es-UY" sz="1400" dirty="0" smtClean="0"/>
              <a:t>El sorteo entre los inscriptos se determinará en la próxima reunión de la Comisión Directiva a realizarse el </a:t>
            </a:r>
            <a:r>
              <a:rPr lang="es-UY" sz="1400" b="1" dirty="0" smtClean="0">
                <a:solidFill>
                  <a:schemeClr val="accent3">
                    <a:lumMod val="75000"/>
                  </a:schemeClr>
                </a:solidFill>
              </a:rPr>
              <a:t>25 de abril. </a:t>
            </a:r>
            <a:r>
              <a:rPr lang="es-UY" sz="1400" dirty="0" smtClean="0"/>
              <a:t>Además </a:t>
            </a:r>
            <a:r>
              <a:rPr lang="es-UY" sz="1400" dirty="0" smtClean="0"/>
              <a:t>se está organizando un grupo de viaje para ir desde Montevideo, que ya tiene unos 40 inscriptos. La </a:t>
            </a:r>
            <a:r>
              <a:rPr lang="es-UY" sz="1400" dirty="0" err="1" smtClean="0"/>
              <a:t>AUCiP</a:t>
            </a:r>
            <a:r>
              <a:rPr lang="es-UY" sz="1400" dirty="0" smtClean="0"/>
              <a:t> también va a apoyar al grupo de viaje, subsidiando el ómnibus o en cualquier actividad de recaudación de fondos que el grupo quiera organizar. </a:t>
            </a:r>
            <a:endParaRPr lang="pt-BR" sz="1400" dirty="0"/>
          </a:p>
        </p:txBody>
      </p:sp>
    </p:spTree>
    <p:extLst>
      <p:ext uri="{BB962C8B-B14F-4D97-AF65-F5344CB8AC3E}">
        <p14:creationId xmlns="" xmlns:p14="http://schemas.microsoft.com/office/powerpoint/2010/main" val="3550168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3">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7952184" cy="400110"/>
          </a:xfrm>
          <a:prstGeom prst="rect">
            <a:avLst/>
          </a:prstGeom>
          <a:noFill/>
        </p:spPr>
        <p:txBody>
          <a:bodyPr wrap="square" rtlCol="0">
            <a:spAutoFit/>
          </a:bodyPr>
          <a:lstStyle/>
          <a:p>
            <a:r>
              <a:rPr lang="en-US" sz="2000" b="1" cap="small" dirty="0" smtClean="0">
                <a:solidFill>
                  <a:schemeClr val="accent3">
                    <a:lumMod val="75000"/>
                  </a:schemeClr>
                </a:solidFill>
              </a:rPr>
              <a:t>El CIS </a:t>
            </a:r>
            <a:r>
              <a:rPr lang="en-US" sz="2000" b="1" cap="small" dirty="0" err="1" smtClean="0">
                <a:solidFill>
                  <a:schemeClr val="accent3">
                    <a:lumMod val="75000"/>
                  </a:schemeClr>
                </a:solidFill>
              </a:rPr>
              <a:t>comparte</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informaciones</a:t>
            </a:r>
            <a:r>
              <a:rPr lang="en-US" sz="2000" b="1" cap="small" dirty="0" smtClean="0">
                <a:solidFill>
                  <a:schemeClr val="accent3">
                    <a:lumMod val="75000"/>
                  </a:schemeClr>
                </a:solidFill>
              </a:rPr>
              <a:t> </a:t>
            </a:r>
            <a:r>
              <a:rPr lang="en-US" sz="2000" b="1" cap="small" dirty="0" smtClean="0">
                <a:solidFill>
                  <a:schemeClr val="accent3">
                    <a:lumMod val="75000"/>
                  </a:schemeClr>
                </a:solidFill>
              </a:rPr>
              <a:t>y </a:t>
            </a:r>
            <a:r>
              <a:rPr lang="en-US" sz="2000" b="1" cap="small" dirty="0" err="1" smtClean="0">
                <a:solidFill>
                  <a:schemeClr val="accent3">
                    <a:lumMod val="75000"/>
                  </a:schemeClr>
                </a:solidFill>
              </a:rPr>
              <a:t>celebra</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convenio</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institucional</a:t>
            </a:r>
            <a:r>
              <a:rPr lang="en-US" sz="2000" b="1" cap="small" dirty="0" smtClean="0">
                <a:solidFill>
                  <a:schemeClr val="accent3">
                    <a:lumMod val="75000"/>
                  </a:schemeClr>
                </a:solidFill>
              </a:rPr>
              <a:t> con </a:t>
            </a:r>
            <a:r>
              <a:rPr lang="en-US" sz="2000" b="1" cap="small" dirty="0" smtClean="0">
                <a:solidFill>
                  <a:schemeClr val="accent3">
                    <a:lumMod val="75000"/>
                  </a:schemeClr>
                </a:solidFill>
              </a:rPr>
              <a:t>ALACIP  </a:t>
            </a:r>
            <a:endParaRPr lang="es-ES" sz="2000" b="1" i="1" cap="small" dirty="0">
              <a:solidFill>
                <a:schemeClr val="accent3">
                  <a:lumMod val="75000"/>
                </a:schemeClr>
              </a:solidFill>
            </a:endParaRPr>
          </a:p>
        </p:txBody>
      </p:sp>
      <p:sp>
        <p:nvSpPr>
          <p:cNvPr id="53250" name="AutoShape 2" descr="https://mail.google.com/mail/u/1/?ui=2&amp;ik=6954bd6b53&amp;view=att&amp;th=13b6ba80d155efc4&amp;attid=0.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53252" name="AutoShape 4" descr="https://mail.google.com/mail/u/1/?ui=2&amp;ik=6954bd6b53&amp;view=att&amp;th=13b6ba80d155efc4&amp;attid=0.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53254" name="AutoShape 6" descr="https://mail.google.com/mail/u/1/?ui=2&amp;ik=6954bd6b53&amp;view=att&amp;th=13b6ba80d155efc4&amp;attid=0.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9 Rectángulo"/>
          <p:cNvSpPr/>
          <p:nvPr/>
        </p:nvSpPr>
        <p:spPr>
          <a:xfrm>
            <a:off x="107504" y="1484784"/>
            <a:ext cx="4320480" cy="4185761"/>
          </a:xfrm>
          <a:prstGeom prst="rect">
            <a:avLst/>
          </a:prstGeom>
        </p:spPr>
        <p:txBody>
          <a:bodyPr wrap="square">
            <a:spAutoFit/>
          </a:bodyPr>
          <a:lstStyle/>
          <a:p>
            <a:pPr algn="just"/>
            <a:r>
              <a:rPr lang="pt-BR" sz="1400" dirty="0" smtClean="0"/>
              <a:t>O </a:t>
            </a:r>
            <a:r>
              <a:rPr lang="pt-BR" sz="1400" b="1" dirty="0" smtClean="0"/>
              <a:t>Consórcio de Informações Sociais (CIS)</a:t>
            </a:r>
            <a:r>
              <a:rPr lang="pt-BR" sz="1400" dirty="0" smtClean="0"/>
              <a:t> é um sistema de intercâmbio de informações científicas sobre a sociedade brasileira. Tem como objetivo oferecer gratuitamente dados qualitativos e quantitativos resultantes de pesquisas sobre </a:t>
            </a:r>
            <a:r>
              <a:rPr lang="pt-BR" sz="1400" dirty="0" err="1" smtClean="0"/>
              <a:t>varios</a:t>
            </a:r>
            <a:r>
              <a:rPr lang="pt-BR" sz="1400" dirty="0" smtClean="0"/>
              <a:t> aspectos da vida social.</a:t>
            </a:r>
          </a:p>
          <a:p>
            <a:pPr algn="just"/>
            <a:r>
              <a:rPr lang="pt-BR" sz="1400" dirty="0" smtClean="0"/>
              <a:t>O pressuposto central do CIS é que as pesquisas produzem dados que são passíveis de reutilização para outros propósitos, diferentes dos originais. Para permitir esta reutilização, o CIS oferece aos seus usuários não só bancos de dados mas também a literatura científica já produzida com seu uso. Com isso, amplia-se a </a:t>
            </a:r>
            <a:r>
              <a:rPr lang="pt-BR" sz="1400" dirty="0" err="1" smtClean="0"/>
              <a:t>infra-estrutura</a:t>
            </a:r>
            <a:r>
              <a:rPr lang="pt-BR" sz="1400" dirty="0" smtClean="0"/>
              <a:t> de informações disponíveis para a pesquisa social.</a:t>
            </a:r>
          </a:p>
          <a:p>
            <a:pPr algn="just"/>
            <a:r>
              <a:rPr lang="pt-BR" sz="1400" dirty="0" smtClean="0"/>
              <a:t>O Consórcio de Informações Sociais é mantido pelo </a:t>
            </a:r>
            <a:r>
              <a:rPr lang="pt-BR" sz="1400" dirty="0" smtClean="0">
                <a:hlinkClick r:id="rId3"/>
              </a:rPr>
              <a:t>Departamento de </a:t>
            </a:r>
            <a:r>
              <a:rPr lang="pt-BR" sz="1400" dirty="0" err="1" smtClean="0">
                <a:hlinkClick r:id="rId3"/>
              </a:rPr>
              <a:t>Sociologia</a:t>
            </a:r>
            <a:r>
              <a:rPr lang="pt-BR" sz="1400" dirty="0" err="1" smtClean="0"/>
              <a:t>da</a:t>
            </a:r>
            <a:r>
              <a:rPr lang="pt-BR" sz="1400" dirty="0" smtClean="0"/>
              <a:t> </a:t>
            </a:r>
            <a:r>
              <a:rPr lang="pt-BR" sz="1400" dirty="0" smtClean="0">
                <a:hlinkClick r:id="rId4"/>
              </a:rPr>
              <a:t>Universidade de São Paulo</a:t>
            </a:r>
            <a:r>
              <a:rPr lang="pt-BR" sz="1400" dirty="0" smtClean="0"/>
              <a:t> e pela </a:t>
            </a:r>
            <a:r>
              <a:rPr lang="pt-BR" sz="1400" dirty="0" smtClean="0">
                <a:hlinkClick r:id="rId5"/>
              </a:rPr>
              <a:t>Associação Nacional de Pós-graduação e Pesquisa em Ciências Sociais (ANPOCS)</a:t>
            </a:r>
            <a:r>
              <a:rPr lang="pt-BR" sz="1400" dirty="0" smtClean="0"/>
              <a:t> e conta com suporte material e financeiro da USP e </a:t>
            </a:r>
            <a:r>
              <a:rPr lang="pt-BR" sz="1400" dirty="0" smtClean="0">
                <a:hlinkClick r:id="rId6"/>
              </a:rPr>
              <a:t>CNPq</a:t>
            </a:r>
            <a:r>
              <a:rPr lang="pt-BR" sz="1400" dirty="0" smtClean="0"/>
              <a:t>.</a:t>
            </a:r>
            <a:endParaRPr lang="pt-BR" sz="1400" dirty="0"/>
          </a:p>
        </p:txBody>
      </p:sp>
      <p:sp>
        <p:nvSpPr>
          <p:cNvPr id="11" name="10 CuadroTexto"/>
          <p:cNvSpPr txBox="1"/>
          <p:nvPr/>
        </p:nvSpPr>
        <p:spPr>
          <a:xfrm>
            <a:off x="4716016" y="1700808"/>
            <a:ext cx="3960440" cy="1477328"/>
          </a:xfrm>
          <a:prstGeom prst="rect">
            <a:avLst/>
          </a:prstGeom>
          <a:noFill/>
        </p:spPr>
        <p:txBody>
          <a:bodyPr wrap="square" rtlCol="0">
            <a:spAutoFit/>
          </a:bodyPr>
          <a:lstStyle/>
          <a:p>
            <a:pPr algn="just"/>
            <a:r>
              <a:rPr lang="es-UY" dirty="0" smtClean="0"/>
              <a:t>ALACIP informa a nova </a:t>
            </a:r>
            <a:r>
              <a:rPr lang="es-UY" dirty="0" err="1" smtClean="0"/>
              <a:t>parceria</a:t>
            </a:r>
            <a:r>
              <a:rPr lang="es-UY" dirty="0" smtClean="0"/>
              <a:t> institucional </a:t>
            </a:r>
            <a:r>
              <a:rPr lang="es-UY" dirty="0" err="1" smtClean="0"/>
              <a:t>com</a:t>
            </a:r>
            <a:r>
              <a:rPr lang="es-UY" dirty="0" smtClean="0"/>
              <a:t> o CIS e </a:t>
            </a:r>
            <a:r>
              <a:rPr lang="es-UY" dirty="0" err="1" smtClean="0"/>
              <a:t>compartilha</a:t>
            </a:r>
            <a:r>
              <a:rPr lang="es-UY" dirty="0" smtClean="0"/>
              <a:t> o link </a:t>
            </a:r>
            <a:r>
              <a:rPr lang="es-UY" dirty="0" err="1" smtClean="0"/>
              <a:t>onde</a:t>
            </a:r>
            <a:r>
              <a:rPr lang="es-UY" dirty="0" smtClean="0"/>
              <a:t> </a:t>
            </a:r>
            <a:r>
              <a:rPr lang="es-UY" dirty="0" err="1" smtClean="0"/>
              <a:t>encontraram</a:t>
            </a:r>
            <a:r>
              <a:rPr lang="es-UY" dirty="0" smtClean="0"/>
              <a:t> os bancos de dados: </a:t>
            </a:r>
            <a:r>
              <a:rPr lang="es-UY" dirty="0" smtClean="0">
                <a:hlinkClick r:id="rId7"/>
              </a:rPr>
              <a:t>http://www.cis.org.br/</a:t>
            </a:r>
            <a:endParaRPr lang="es-UY" dirty="0" smtClean="0"/>
          </a:p>
          <a:p>
            <a:endParaRPr lang="es-UY" dirty="0"/>
          </a:p>
        </p:txBody>
      </p:sp>
      <p:pic>
        <p:nvPicPr>
          <p:cNvPr id="39938" name="Picture 2" descr="Logo CIS"/>
          <p:cNvPicPr>
            <a:picLocks noChangeAspect="1" noChangeArrowheads="1"/>
          </p:cNvPicPr>
          <p:nvPr/>
        </p:nvPicPr>
        <p:blipFill>
          <a:blip r:embed="rId8" cstate="print"/>
          <a:srcRect/>
          <a:stretch>
            <a:fillRect/>
          </a:stretch>
        </p:blipFill>
        <p:spPr bwMode="auto">
          <a:xfrm>
            <a:off x="5004048" y="3429000"/>
            <a:ext cx="3810000" cy="895351"/>
          </a:xfrm>
          <a:prstGeom prst="rect">
            <a:avLst/>
          </a:prstGeom>
          <a:noFill/>
        </p:spPr>
      </p:pic>
    </p:spTree>
    <p:extLst>
      <p:ext uri="{BB962C8B-B14F-4D97-AF65-F5344CB8AC3E}">
        <p14:creationId xmlns="" xmlns:p14="http://schemas.microsoft.com/office/powerpoint/2010/main" val="1034068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3" name="Retângulo 12"/>
          <p:cNvSpPr/>
          <p:nvPr/>
        </p:nvSpPr>
        <p:spPr>
          <a:xfrm>
            <a:off x="179512" y="2780928"/>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pic>
        <p:nvPicPr>
          <p:cNvPr id="60418" name="Picture 2" descr="http://www.alacip.org/wp-content/uploads/2009/05/cab.jpg"/>
          <p:cNvPicPr>
            <a:picLocks noChangeAspect="1" noChangeArrowheads="1"/>
          </p:cNvPicPr>
          <p:nvPr/>
        </p:nvPicPr>
        <p:blipFill>
          <a:blip r:embed="rId3" cstate="print"/>
          <a:srcRect/>
          <a:stretch>
            <a:fillRect/>
          </a:stretch>
        </p:blipFill>
        <p:spPr bwMode="auto">
          <a:xfrm>
            <a:off x="0" y="1052736"/>
            <a:ext cx="9144000" cy="1496208"/>
          </a:xfrm>
          <a:prstGeom prst="rect">
            <a:avLst/>
          </a:prstGeom>
          <a:noFill/>
        </p:spPr>
      </p:pic>
      <p:sp>
        <p:nvSpPr>
          <p:cNvPr id="11" name="10 CuadroTexto">
            <a:hlinkClick r:id="rId4"/>
          </p:cNvPr>
          <p:cNvSpPr txBox="1">
            <a:spLocks noChangeAspect="1"/>
          </p:cNvSpPr>
          <p:nvPr/>
        </p:nvSpPr>
        <p:spPr>
          <a:xfrm>
            <a:off x="323528" y="2924944"/>
            <a:ext cx="3960440" cy="3662541"/>
          </a:xfrm>
          <a:prstGeom prst="rect">
            <a:avLst/>
          </a:prstGeom>
          <a:noFill/>
        </p:spPr>
        <p:txBody>
          <a:bodyPr wrap="square" rtlCol="0">
            <a:spAutoFit/>
          </a:bodyPr>
          <a:lstStyle/>
          <a:p>
            <a:pPr algn="just"/>
            <a:r>
              <a:rPr lang="es-UY" sz="1400" dirty="0" smtClean="0"/>
              <a:t>Les comunicamos que el plazo para la inscripción de ponencias en el 7° Congreso Latinoamericano de Ciencia Política, Bogotá 2013, ha finalizado. </a:t>
            </a:r>
          </a:p>
          <a:p>
            <a:pPr algn="just"/>
            <a:endParaRPr lang="es-UY" sz="1400" dirty="0" smtClean="0"/>
          </a:p>
          <a:p>
            <a:pPr algn="just"/>
            <a:endParaRPr lang="es-UY" sz="1400" dirty="0" smtClean="0"/>
          </a:p>
          <a:p>
            <a:pPr algn="just"/>
            <a:r>
              <a:rPr lang="es-UY" sz="1400" dirty="0" smtClean="0"/>
              <a:t>La comunicación sobre la aceptación de mesas y ponencias empezó el </a:t>
            </a:r>
            <a:r>
              <a:rPr lang="es-UY" sz="1400" b="1" dirty="0" smtClean="0">
                <a:solidFill>
                  <a:schemeClr val="tx2">
                    <a:lumMod val="60000"/>
                    <a:lumOff val="40000"/>
                  </a:schemeClr>
                </a:solidFill>
              </a:rPr>
              <a:t>15 de abril</a:t>
            </a:r>
            <a:r>
              <a:rPr lang="es-UY" sz="1400" dirty="0" smtClean="0"/>
              <a:t>, los autores están recibiendo la  comunicación directamente en sus </a:t>
            </a:r>
            <a:r>
              <a:rPr lang="es-UY" sz="1400" dirty="0" smtClean="0"/>
              <a:t>emails hasta el día </a:t>
            </a:r>
            <a:r>
              <a:rPr lang="es-UY" sz="1400" b="1" dirty="0" smtClean="0">
                <a:solidFill>
                  <a:schemeClr val="accent1"/>
                </a:solidFill>
              </a:rPr>
              <a:t>19 de abril</a:t>
            </a:r>
            <a:r>
              <a:rPr lang="es-UY" sz="1400" dirty="0" smtClean="0"/>
              <a:t>.  </a:t>
            </a:r>
            <a:endParaRPr lang="es-UY" sz="1400" dirty="0" smtClean="0"/>
          </a:p>
          <a:p>
            <a:pPr algn="just"/>
            <a:endParaRPr lang="es-UY" sz="1400" dirty="0" smtClean="0"/>
          </a:p>
          <a:p>
            <a:pPr algn="just"/>
            <a:r>
              <a:rPr lang="es-UY" sz="1400" dirty="0" smtClean="0"/>
              <a:t>Se han recibido un total de 1860 propuestas, 1272 ponencias individuales que se han inscripto en las diferentes áreas de trabajo y 147 mesas con propuestas de temática específicas. </a:t>
            </a:r>
          </a:p>
          <a:p>
            <a:endParaRPr lang="es-UY" dirty="0" smtClean="0"/>
          </a:p>
          <a:p>
            <a:endParaRPr lang="es-UY" dirty="0"/>
          </a:p>
        </p:txBody>
      </p:sp>
      <p:sp>
        <p:nvSpPr>
          <p:cNvPr id="12" name="11 Rectángulo"/>
          <p:cNvSpPr/>
          <p:nvPr/>
        </p:nvSpPr>
        <p:spPr>
          <a:xfrm>
            <a:off x="4572000" y="2492896"/>
            <a:ext cx="4176464" cy="3600986"/>
          </a:xfrm>
          <a:prstGeom prst="rect">
            <a:avLst/>
          </a:prstGeom>
        </p:spPr>
        <p:txBody>
          <a:bodyPr wrap="square">
            <a:spAutoFit/>
          </a:bodyPr>
          <a:lstStyle/>
          <a:p>
            <a:pPr algn="just"/>
            <a:endParaRPr lang="es-ES" dirty="0" smtClean="0"/>
          </a:p>
          <a:p>
            <a:pPr algn="just"/>
            <a:endParaRPr lang="es-ES" sz="1400" dirty="0" smtClean="0"/>
          </a:p>
          <a:p>
            <a:pPr algn="just"/>
            <a:r>
              <a:rPr lang="es-ES" sz="1400" dirty="0" smtClean="0"/>
              <a:t>Hay tiempo para inscribirse hasta el </a:t>
            </a:r>
            <a:r>
              <a:rPr lang="es-ES" sz="1400" b="1" dirty="0" smtClean="0">
                <a:solidFill>
                  <a:schemeClr val="tx2">
                    <a:lumMod val="60000"/>
                    <a:lumOff val="40000"/>
                  </a:schemeClr>
                </a:solidFill>
              </a:rPr>
              <a:t>7 de julio de 2013</a:t>
            </a:r>
          </a:p>
          <a:p>
            <a:pPr algn="just"/>
            <a:endParaRPr lang="es-ES" sz="1400" dirty="0" smtClean="0"/>
          </a:p>
          <a:p>
            <a:pPr algn="just"/>
            <a:r>
              <a:rPr lang="es-ES" sz="1400" dirty="0" smtClean="0"/>
              <a:t>La recepción de ponencias en su versión definitiva será hasta el </a:t>
            </a:r>
            <a:r>
              <a:rPr lang="es-ES" sz="1400" b="1" dirty="0" smtClean="0">
                <a:solidFill>
                  <a:schemeClr val="tx2">
                    <a:lumMod val="60000"/>
                    <a:lumOff val="40000"/>
                  </a:schemeClr>
                </a:solidFill>
              </a:rPr>
              <a:t>16 de agosto de 2013</a:t>
            </a:r>
          </a:p>
          <a:p>
            <a:pPr algn="just"/>
            <a:endParaRPr lang="es-ES" sz="1400" dirty="0" smtClean="0"/>
          </a:p>
          <a:p>
            <a:pPr algn="just"/>
            <a:r>
              <a:rPr lang="es-ES" sz="1400" dirty="0" smtClean="0"/>
              <a:t>El congreso se celebrará en la Universidad de los Andes de Bogotá, </a:t>
            </a:r>
            <a:r>
              <a:rPr lang="es-ES" sz="1400" b="1" dirty="0" smtClean="0">
                <a:solidFill>
                  <a:schemeClr val="tx2">
                    <a:lumMod val="60000"/>
                    <a:lumOff val="40000"/>
                  </a:schemeClr>
                </a:solidFill>
              </a:rPr>
              <a:t>los días 25, 26 y 27 de septiembre de 2013. </a:t>
            </a:r>
          </a:p>
          <a:p>
            <a:pPr algn="just"/>
            <a:endParaRPr lang="es-ES" sz="1400" b="1" dirty="0" smtClean="0">
              <a:solidFill>
                <a:schemeClr val="tx2">
                  <a:lumMod val="60000"/>
                  <a:lumOff val="40000"/>
                </a:schemeClr>
              </a:solidFill>
            </a:endParaRPr>
          </a:p>
          <a:p>
            <a:pPr algn="just"/>
            <a:r>
              <a:rPr lang="pt-BR" sz="1400" dirty="0" smtClean="0"/>
              <a:t>Más </a:t>
            </a:r>
            <a:r>
              <a:rPr lang="pt-BR" sz="1400" dirty="0" err="1" smtClean="0"/>
              <a:t>informaciones</a:t>
            </a:r>
            <a:r>
              <a:rPr lang="pt-BR" sz="1400" dirty="0" smtClean="0"/>
              <a:t> </a:t>
            </a:r>
            <a:r>
              <a:rPr lang="pt-BR" sz="1400" dirty="0" err="1" smtClean="0"/>
              <a:t>en</a:t>
            </a:r>
            <a:r>
              <a:rPr lang="pt-BR" sz="1400" dirty="0" smtClean="0"/>
              <a:t>: </a:t>
            </a:r>
            <a:r>
              <a:rPr lang="pt-BR" sz="1400" dirty="0" smtClean="0">
                <a:hlinkClick r:id="rId4"/>
              </a:rPr>
              <a:t>http://alacip2013.uniandes.edu.co/</a:t>
            </a:r>
            <a:endParaRPr lang="pt-BR" sz="1400" dirty="0" smtClean="0"/>
          </a:p>
          <a:p>
            <a:pPr algn="just"/>
            <a:endParaRPr lang="pt-BR" sz="1400" dirty="0" smtClean="0"/>
          </a:p>
          <a:p>
            <a:pPr algn="just"/>
            <a:r>
              <a:rPr lang="pt-BR" sz="1400" dirty="0" smtClean="0"/>
              <a:t>A </a:t>
            </a:r>
            <a:r>
              <a:rPr lang="pt-BR" sz="1400" dirty="0" err="1" smtClean="0"/>
              <a:t>continuación</a:t>
            </a:r>
            <a:r>
              <a:rPr lang="pt-BR" sz="1400" dirty="0" smtClean="0"/>
              <a:t> </a:t>
            </a:r>
            <a:r>
              <a:rPr lang="pt-BR" sz="1400" dirty="0" err="1" smtClean="0"/>
              <a:t>les</a:t>
            </a:r>
            <a:r>
              <a:rPr lang="pt-BR" sz="1400" dirty="0" smtClean="0"/>
              <a:t> </a:t>
            </a:r>
            <a:r>
              <a:rPr lang="pt-BR" sz="1400" dirty="0" err="1" smtClean="0"/>
              <a:t>dejamos</a:t>
            </a:r>
            <a:r>
              <a:rPr lang="pt-BR" sz="1400" dirty="0" smtClean="0"/>
              <a:t> </a:t>
            </a:r>
            <a:r>
              <a:rPr lang="pt-BR" sz="1400" dirty="0" err="1" smtClean="0"/>
              <a:t>algunas</a:t>
            </a:r>
            <a:r>
              <a:rPr lang="pt-BR" sz="1400" dirty="0" smtClean="0"/>
              <a:t> </a:t>
            </a:r>
            <a:r>
              <a:rPr lang="pt-BR" sz="1400" dirty="0" err="1" smtClean="0"/>
              <a:t>informaciones</a:t>
            </a:r>
            <a:r>
              <a:rPr lang="pt-BR" sz="1400" dirty="0" smtClean="0"/>
              <a:t> sobre </a:t>
            </a:r>
            <a:r>
              <a:rPr lang="pt-BR" sz="1400" dirty="0" err="1" smtClean="0"/>
              <a:t>las</a:t>
            </a:r>
            <a:r>
              <a:rPr lang="pt-BR" sz="1400" dirty="0" smtClean="0"/>
              <a:t> </a:t>
            </a:r>
            <a:r>
              <a:rPr lang="pt-BR" sz="1400" dirty="0" err="1" smtClean="0"/>
              <a:t>ponencias</a:t>
            </a:r>
            <a:r>
              <a:rPr lang="pt-BR" sz="1400" dirty="0" smtClean="0"/>
              <a:t> </a:t>
            </a:r>
            <a:r>
              <a:rPr lang="pt-BR" sz="1400" dirty="0" err="1" smtClean="0"/>
              <a:t>presentadas</a:t>
            </a:r>
            <a:endParaRPr lang="pt-BR" sz="1400" dirty="0" smtClean="0"/>
          </a:p>
          <a:p>
            <a:pPr algn="just"/>
            <a:endParaRPr lang="es-ES" sz="1400" b="1" dirty="0" smtClean="0">
              <a:solidFill>
                <a:schemeClr val="tx2">
                  <a:lumMod val="60000"/>
                  <a:lumOff val="40000"/>
                </a:schemeClr>
              </a:solidFill>
            </a:endParaRPr>
          </a:p>
        </p:txBody>
      </p:sp>
    </p:spTree>
    <p:extLst>
      <p:ext uri="{BB962C8B-B14F-4D97-AF65-F5344CB8AC3E}">
        <p14:creationId xmlns="" xmlns:p14="http://schemas.microsoft.com/office/powerpoint/2010/main" val="1666528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3">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53250" name="AutoShape 2" descr="https://mail.google.com/mail/u/1/?ui=2&amp;ik=6954bd6b53&amp;view=att&amp;th=13b6ba80d155efc4&amp;attid=0.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53252" name="AutoShape 4" descr="https://mail.google.com/mail/u/1/?ui=2&amp;ik=6954bd6b53&amp;view=att&amp;th=13b6ba80d155efc4&amp;attid=0.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53254" name="AutoShape 6" descr="https://mail.google.com/mail/u/1/?ui=2&amp;ik=6954bd6b53&amp;view=att&amp;th=13b6ba80d155efc4&amp;attid=0.0.1.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4" name="TextBox 16"/>
          <p:cNvSpPr txBox="1"/>
          <p:nvPr/>
        </p:nvSpPr>
        <p:spPr>
          <a:xfrm>
            <a:off x="467544" y="1124744"/>
            <a:ext cx="8568952" cy="707886"/>
          </a:xfrm>
          <a:prstGeom prst="rect">
            <a:avLst/>
          </a:prstGeom>
          <a:noFill/>
        </p:spPr>
        <p:txBody>
          <a:bodyPr wrap="square" rtlCol="0">
            <a:spAutoFit/>
          </a:bodyPr>
          <a:lstStyle/>
          <a:p>
            <a:r>
              <a:rPr lang="en-US" sz="2000" b="1" cap="small" dirty="0" err="1" smtClean="0">
                <a:solidFill>
                  <a:schemeClr val="accent3">
                    <a:lumMod val="75000"/>
                  </a:schemeClr>
                </a:solidFill>
              </a:rPr>
              <a:t>Congreso</a:t>
            </a:r>
            <a:r>
              <a:rPr lang="en-US" sz="2000" b="1" cap="small" dirty="0" smtClean="0">
                <a:solidFill>
                  <a:schemeClr val="accent3">
                    <a:lumMod val="75000"/>
                  </a:schemeClr>
                </a:solidFill>
              </a:rPr>
              <a:t> de la </a:t>
            </a:r>
            <a:r>
              <a:rPr lang="en-US" sz="2000" b="1" cap="small" dirty="0" err="1" smtClean="0">
                <a:solidFill>
                  <a:schemeClr val="accent3">
                    <a:lumMod val="75000"/>
                  </a:schemeClr>
                </a:solidFill>
              </a:rPr>
              <a:t>Asociación</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Francesa</a:t>
            </a:r>
            <a:r>
              <a:rPr lang="en-US" sz="2000" b="1" cap="small" dirty="0" smtClean="0">
                <a:solidFill>
                  <a:schemeClr val="accent3">
                    <a:lumMod val="75000"/>
                  </a:schemeClr>
                </a:solidFill>
              </a:rPr>
              <a:t> de </a:t>
            </a:r>
            <a:r>
              <a:rPr lang="en-US" sz="2000" b="1" cap="small" dirty="0" err="1" smtClean="0">
                <a:solidFill>
                  <a:schemeClr val="accent3">
                    <a:lumMod val="75000"/>
                  </a:schemeClr>
                </a:solidFill>
              </a:rPr>
              <a:t>Ciencia</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Política</a:t>
            </a:r>
            <a:r>
              <a:rPr lang="en-US" sz="2000" b="1" cap="small" dirty="0" smtClean="0">
                <a:solidFill>
                  <a:schemeClr val="accent3">
                    <a:lumMod val="75000"/>
                  </a:schemeClr>
                </a:solidFill>
              </a:rPr>
              <a:t> en </a:t>
            </a:r>
            <a:r>
              <a:rPr lang="en-US" sz="2000" b="1" cap="small" dirty="0" err="1" smtClean="0">
                <a:solidFill>
                  <a:schemeClr val="accent3">
                    <a:lumMod val="75000"/>
                  </a:schemeClr>
                </a:solidFill>
              </a:rPr>
              <a:t>conjunto</a:t>
            </a:r>
            <a:r>
              <a:rPr lang="en-US" sz="2000" b="1" cap="small" dirty="0" smtClean="0">
                <a:solidFill>
                  <a:schemeClr val="accent3">
                    <a:lumMod val="75000"/>
                  </a:schemeClr>
                </a:solidFill>
              </a:rPr>
              <a:t> con la </a:t>
            </a:r>
            <a:r>
              <a:rPr lang="en-US" sz="2000" b="1" cap="small" dirty="0" err="1" smtClean="0">
                <a:solidFill>
                  <a:schemeClr val="accent3">
                    <a:lumMod val="75000"/>
                  </a:schemeClr>
                </a:solidFill>
              </a:rPr>
              <a:t>Asociação</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Brasileira</a:t>
            </a:r>
            <a:r>
              <a:rPr lang="en-US" sz="2000" b="1" cap="small" dirty="0" smtClean="0">
                <a:solidFill>
                  <a:schemeClr val="accent3">
                    <a:lumMod val="75000"/>
                  </a:schemeClr>
                </a:solidFill>
              </a:rPr>
              <a:t> de </a:t>
            </a:r>
            <a:r>
              <a:rPr lang="en-US" sz="2000" b="1" cap="small" dirty="0" err="1" smtClean="0">
                <a:solidFill>
                  <a:schemeClr val="accent3">
                    <a:lumMod val="75000"/>
                  </a:schemeClr>
                </a:solidFill>
              </a:rPr>
              <a:t>Ciência</a:t>
            </a:r>
            <a:r>
              <a:rPr lang="en-US" sz="2000" b="1" cap="small" dirty="0" smtClean="0">
                <a:solidFill>
                  <a:schemeClr val="accent3">
                    <a:lumMod val="75000"/>
                  </a:schemeClr>
                </a:solidFill>
              </a:rPr>
              <a:t> </a:t>
            </a:r>
            <a:r>
              <a:rPr lang="en-US" sz="2000" b="1" cap="small" dirty="0" err="1" smtClean="0">
                <a:solidFill>
                  <a:schemeClr val="accent3">
                    <a:lumMod val="75000"/>
                  </a:schemeClr>
                </a:solidFill>
              </a:rPr>
              <a:t>Política</a:t>
            </a:r>
            <a:endParaRPr lang="es-ES" sz="2000" b="1" i="1" cap="small" dirty="0">
              <a:solidFill>
                <a:schemeClr val="accent3">
                  <a:lumMod val="75000"/>
                </a:schemeClr>
              </a:solidFill>
            </a:endParaRPr>
          </a:p>
        </p:txBody>
      </p:sp>
      <p:pic>
        <p:nvPicPr>
          <p:cNvPr id="38914" name="Picture 2" descr="http://www.congres-afsp.fr/affiche2013web250.gif"/>
          <p:cNvPicPr>
            <a:picLocks noChangeAspect="1" noChangeArrowheads="1"/>
          </p:cNvPicPr>
          <p:nvPr/>
        </p:nvPicPr>
        <p:blipFill>
          <a:blip r:embed="rId3" cstate="print"/>
          <a:srcRect/>
          <a:stretch>
            <a:fillRect/>
          </a:stretch>
        </p:blipFill>
        <p:spPr bwMode="auto">
          <a:xfrm>
            <a:off x="5436096" y="2080006"/>
            <a:ext cx="2664296" cy="3568718"/>
          </a:xfrm>
          <a:prstGeom prst="rect">
            <a:avLst/>
          </a:prstGeom>
          <a:noFill/>
        </p:spPr>
      </p:pic>
      <p:sp>
        <p:nvSpPr>
          <p:cNvPr id="13" name="12 CuadroTexto"/>
          <p:cNvSpPr txBox="1"/>
          <p:nvPr/>
        </p:nvSpPr>
        <p:spPr>
          <a:xfrm>
            <a:off x="251520" y="2132856"/>
            <a:ext cx="4248472" cy="2831544"/>
          </a:xfrm>
          <a:prstGeom prst="rect">
            <a:avLst/>
          </a:prstGeom>
          <a:noFill/>
        </p:spPr>
        <p:txBody>
          <a:bodyPr wrap="square" rtlCol="0">
            <a:spAutoFit/>
          </a:bodyPr>
          <a:lstStyle/>
          <a:p>
            <a:r>
              <a:rPr lang="pt-BR" sz="1600" dirty="0" smtClean="0"/>
              <a:t>12° </a:t>
            </a:r>
            <a:r>
              <a:rPr lang="pt-BR" sz="1600" dirty="0" err="1" smtClean="0"/>
              <a:t>Congreso</a:t>
            </a:r>
            <a:r>
              <a:rPr lang="pt-BR" sz="1600" dirty="0" smtClean="0"/>
              <a:t> de </a:t>
            </a:r>
            <a:r>
              <a:rPr lang="pt-BR" sz="1600" dirty="0" err="1" smtClean="0"/>
              <a:t>la</a:t>
            </a:r>
            <a:r>
              <a:rPr lang="pt-BR" sz="1600" dirty="0" smtClean="0"/>
              <a:t> AFCP que se realizará em </a:t>
            </a:r>
            <a:r>
              <a:rPr lang="pt-BR" sz="1600" dirty="0" err="1" smtClean="0"/>
              <a:t>Science</a:t>
            </a:r>
            <a:r>
              <a:rPr lang="pt-BR" sz="1600" dirty="0" smtClean="0"/>
              <a:t> </a:t>
            </a:r>
            <a:r>
              <a:rPr lang="pt-BR" sz="1600" dirty="0" err="1" smtClean="0"/>
              <a:t>Po</a:t>
            </a:r>
            <a:r>
              <a:rPr lang="pt-BR" sz="1600" dirty="0" smtClean="0"/>
              <a:t>, </a:t>
            </a:r>
            <a:r>
              <a:rPr lang="pt-BR" sz="1600" dirty="0" err="1" smtClean="0"/>
              <a:t>París</a:t>
            </a:r>
            <a:r>
              <a:rPr lang="pt-BR" sz="1600" dirty="0" smtClean="0"/>
              <a:t> entre </a:t>
            </a:r>
            <a:r>
              <a:rPr lang="pt-BR" sz="1600" dirty="0" err="1" smtClean="0"/>
              <a:t>el</a:t>
            </a:r>
            <a:r>
              <a:rPr lang="pt-BR" sz="1600" dirty="0" smtClean="0"/>
              <a:t> 9 y </a:t>
            </a:r>
            <a:r>
              <a:rPr lang="pt-BR" sz="1600" dirty="0" err="1" smtClean="0"/>
              <a:t>el</a:t>
            </a:r>
            <a:r>
              <a:rPr lang="pt-BR" sz="1600" dirty="0" smtClean="0"/>
              <a:t> 11 de Julio </a:t>
            </a:r>
            <a:r>
              <a:rPr lang="pt-BR" sz="1600" dirty="0" err="1" smtClean="0"/>
              <a:t>del</a:t>
            </a:r>
            <a:r>
              <a:rPr lang="pt-BR" sz="1600" dirty="0" smtClean="0"/>
              <a:t> presente </a:t>
            </a:r>
            <a:r>
              <a:rPr lang="pt-BR" sz="1600" dirty="0" err="1" smtClean="0"/>
              <a:t>año</a:t>
            </a:r>
            <a:r>
              <a:rPr lang="pt-BR" sz="1600" dirty="0" smtClean="0"/>
              <a:t>, se realiza </a:t>
            </a:r>
            <a:r>
              <a:rPr lang="pt-BR" sz="1600" dirty="0" err="1" smtClean="0"/>
              <a:t>en</a:t>
            </a:r>
            <a:r>
              <a:rPr lang="pt-BR" sz="1600" dirty="0" smtClean="0"/>
              <a:t> </a:t>
            </a:r>
            <a:r>
              <a:rPr lang="pt-BR" sz="1600" dirty="0" err="1" smtClean="0"/>
              <a:t>parcería</a:t>
            </a:r>
            <a:r>
              <a:rPr lang="pt-BR" sz="1600" dirty="0" smtClean="0"/>
              <a:t> </a:t>
            </a:r>
            <a:r>
              <a:rPr lang="pt-BR" sz="1600" dirty="0" err="1" smtClean="0"/>
              <a:t>con</a:t>
            </a:r>
            <a:r>
              <a:rPr lang="pt-BR" sz="1600" dirty="0" smtClean="0"/>
              <a:t> </a:t>
            </a:r>
            <a:r>
              <a:rPr lang="pt-BR" sz="1600" dirty="0" err="1" smtClean="0"/>
              <a:t>la</a:t>
            </a:r>
            <a:r>
              <a:rPr lang="pt-BR" sz="1600" dirty="0" smtClean="0"/>
              <a:t> ABCP. </a:t>
            </a:r>
          </a:p>
          <a:p>
            <a:endParaRPr lang="pt-BR" sz="1600" dirty="0" smtClean="0"/>
          </a:p>
          <a:p>
            <a:r>
              <a:rPr lang="pt-BR" sz="1600" dirty="0" smtClean="0"/>
              <a:t>Más </a:t>
            </a:r>
            <a:r>
              <a:rPr lang="pt-BR" sz="1600" dirty="0" err="1" smtClean="0"/>
              <a:t>informaciones</a:t>
            </a:r>
            <a:r>
              <a:rPr lang="pt-BR" sz="1600" dirty="0" smtClean="0"/>
              <a:t> </a:t>
            </a:r>
            <a:r>
              <a:rPr lang="pt-BR" sz="1600" dirty="0" err="1" smtClean="0"/>
              <a:t>en</a:t>
            </a:r>
            <a:r>
              <a:rPr lang="pt-BR" sz="1600" dirty="0" smtClean="0"/>
              <a:t>: </a:t>
            </a:r>
          </a:p>
          <a:p>
            <a:r>
              <a:rPr lang="es-UY" sz="1600" dirty="0" smtClean="0">
                <a:hlinkClick r:id="rId4"/>
              </a:rPr>
              <a:t>http://www.cienciapolitica.org.br/index.php/component/search/?searchword=congresso%20AFCP&amp;searchphrase=all&amp;Itemid=101</a:t>
            </a:r>
            <a:endParaRPr lang="es-UY" sz="1600" dirty="0" smtClean="0"/>
          </a:p>
          <a:p>
            <a:endParaRPr lang="es-UY" sz="1600" dirty="0" smtClean="0"/>
          </a:p>
          <a:p>
            <a:r>
              <a:rPr lang="es-UY" sz="1600" dirty="0" smtClean="0">
                <a:hlinkClick r:id="rId5"/>
              </a:rPr>
              <a:t>http://www.congres-afsp.fr/</a:t>
            </a:r>
            <a:endParaRPr lang="es-UY" sz="1600" dirty="0" smtClean="0"/>
          </a:p>
          <a:p>
            <a:r>
              <a:rPr lang="pt-BR" dirty="0" smtClean="0"/>
              <a:t> </a:t>
            </a:r>
            <a:endParaRPr lang="es-UY" dirty="0"/>
          </a:p>
        </p:txBody>
      </p:sp>
    </p:spTree>
    <p:extLst>
      <p:ext uri="{BB962C8B-B14F-4D97-AF65-F5344CB8AC3E}">
        <p14:creationId xmlns="" xmlns:p14="http://schemas.microsoft.com/office/powerpoint/2010/main" val="1034068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3" cstate="print">
            <a:duotone>
              <a:schemeClr val="bg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bg1">
                    <a:lumMod val="65000"/>
                  </a:schemeClr>
                </a:solidFill>
              </a:rPr>
              <a:t>Convocatoria para la presentación de artículos</a:t>
            </a:r>
            <a:endParaRPr lang="es-ES_tradnl" sz="1300" dirty="0" smtClean="0">
              <a:solidFill>
                <a:schemeClr val="bg1">
                  <a:lumMod val="65000"/>
                </a:schemeClr>
              </a:solidFill>
            </a:endParaRPr>
          </a:p>
        </p:txBody>
      </p:sp>
      <p:sp>
        <p:nvSpPr>
          <p:cNvPr id="10" name="TextBox 9"/>
          <p:cNvSpPr txBox="1"/>
          <p:nvPr/>
        </p:nvSpPr>
        <p:spPr>
          <a:xfrm>
            <a:off x="251520" y="1484784"/>
            <a:ext cx="4207054" cy="523220"/>
          </a:xfrm>
          <a:prstGeom prst="rect">
            <a:avLst/>
          </a:prstGeom>
          <a:noFill/>
        </p:spPr>
        <p:txBody>
          <a:bodyPr wrap="square" rtlCol="0">
            <a:spAutoFit/>
          </a:bodyPr>
          <a:lstStyle/>
          <a:p>
            <a:r>
              <a:rPr lang="pt-BR" sz="1200" b="1" dirty="0" smtClean="0">
                <a:solidFill>
                  <a:schemeClr val="bg1">
                    <a:lumMod val="65000"/>
                  </a:schemeClr>
                </a:solidFill>
              </a:rPr>
              <a:t> </a:t>
            </a:r>
            <a:r>
              <a:rPr lang="pt-BR" sz="1400" b="1" dirty="0" smtClean="0">
                <a:solidFill>
                  <a:schemeClr val="tx1">
                    <a:lumMod val="50000"/>
                    <a:lumOff val="50000"/>
                  </a:schemeClr>
                </a:solidFill>
              </a:rPr>
              <a:t>1- Cadernos do Desenvolvimento </a:t>
            </a:r>
          </a:p>
          <a:p>
            <a:endParaRPr lang="pt-BR" sz="1400" b="1" dirty="0" smtClean="0">
              <a:solidFill>
                <a:schemeClr val="tx1">
                  <a:lumMod val="50000"/>
                  <a:lumOff val="50000"/>
                </a:schemeClr>
              </a:solidFill>
            </a:endParaRPr>
          </a:p>
        </p:txBody>
      </p:sp>
      <p:sp>
        <p:nvSpPr>
          <p:cNvPr id="8" name="TextBox 9"/>
          <p:cNvSpPr txBox="1"/>
          <p:nvPr/>
        </p:nvSpPr>
        <p:spPr>
          <a:xfrm>
            <a:off x="4716016" y="1484784"/>
            <a:ext cx="4207054" cy="461665"/>
          </a:xfrm>
          <a:prstGeom prst="rect">
            <a:avLst/>
          </a:prstGeom>
          <a:noFill/>
        </p:spPr>
        <p:txBody>
          <a:bodyPr wrap="square" rtlCol="0">
            <a:spAutoFit/>
          </a:bodyPr>
          <a:lstStyle/>
          <a:p>
            <a:endParaRPr lang="pt-BR" sz="1200" b="1" dirty="0" smtClean="0">
              <a:solidFill>
                <a:schemeClr val="tx1">
                  <a:lumMod val="50000"/>
                  <a:lumOff val="50000"/>
                </a:schemeClr>
              </a:solidFill>
            </a:endParaRPr>
          </a:p>
          <a:p>
            <a:endParaRPr lang="pt-BR" sz="1200" b="1" dirty="0">
              <a:solidFill>
                <a:schemeClr val="bg1">
                  <a:lumMod val="65000"/>
                </a:schemeClr>
              </a:solidFill>
            </a:endParaRPr>
          </a:p>
        </p:txBody>
      </p:sp>
      <p:pic>
        <p:nvPicPr>
          <p:cNvPr id="11" name="Imagem 10" descr="Layer-20.png"/>
          <p:cNvPicPr>
            <a:picLocks noChangeAspect="1"/>
          </p:cNvPicPr>
          <p:nvPr/>
        </p:nvPicPr>
        <p:blipFill>
          <a:blip r:embed="rId4" cstate="print"/>
          <a:stretch>
            <a:fillRect/>
          </a:stretch>
        </p:blipFill>
        <p:spPr>
          <a:xfrm>
            <a:off x="4357686" y="5572140"/>
            <a:ext cx="4418765" cy="642942"/>
          </a:xfrm>
          <a:prstGeom prst="rect">
            <a:avLst/>
          </a:prstGeom>
        </p:spPr>
      </p:pic>
      <p:sp>
        <p:nvSpPr>
          <p:cNvPr id="12" name="CaixaDeTexto 11"/>
          <p:cNvSpPr txBox="1"/>
          <p:nvPr/>
        </p:nvSpPr>
        <p:spPr>
          <a:xfrm>
            <a:off x="428596" y="1785926"/>
            <a:ext cx="3857652" cy="5386090"/>
          </a:xfrm>
          <a:prstGeom prst="rect">
            <a:avLst/>
          </a:prstGeom>
          <a:noFill/>
        </p:spPr>
        <p:txBody>
          <a:bodyPr wrap="square" rtlCol="0">
            <a:spAutoFit/>
          </a:bodyPr>
          <a:lstStyle/>
          <a:p>
            <a:pPr algn="just"/>
            <a:r>
              <a:rPr lang="pt-BR" sz="1400" dirty="0" smtClean="0"/>
              <a:t>Cadernos do Desenvolvimento é uma publicação semestral, do Centro Internacional Celso Furtado de Políticas para o Desenvolvimento, destinada a divulgar artigos que tenham como foco o tema do desenvolvimento em suas diferentes dimensões (econômica, política, social, institucional, histórica, territorial, cultural, ambiental, jurídica, no plano das relações internacionais, etc.), em sintonia com as preocupações registradas na obra e na trajetória de Celso Furtado.</a:t>
            </a:r>
          </a:p>
          <a:p>
            <a:pPr algn="just"/>
            <a:endParaRPr lang="pt-BR" sz="1400" dirty="0" smtClean="0"/>
          </a:p>
          <a:p>
            <a:pPr algn="just"/>
            <a:r>
              <a:rPr lang="pt-BR" sz="1400" dirty="0" smtClean="0"/>
              <a:t>Serão aceitos artigos baseados em pesquisas acadêmicas, em reflexões teóricas ou metodológicas, e análises críticas da literatura envolvendo o debate sobre o desenvolvimento no Brasil, na América Latina e no mundo contemporâneo. O periódico só publicará artigos inéditos, que não tenham sido publicados anteriormente em periódicos acadêmicos nacionais ou estrangeiros em sua versão impressa ou digital, livros, capítulos de livros, etc.</a:t>
            </a:r>
          </a:p>
          <a:p>
            <a:pPr algn="just"/>
            <a:r>
              <a:rPr lang="pt-BR" sz="1400" dirty="0" smtClean="0"/>
              <a:t> </a:t>
            </a:r>
          </a:p>
          <a:p>
            <a:pPr algn="just"/>
            <a:endParaRPr lang="pt-BR" dirty="0" smtClean="0"/>
          </a:p>
          <a:p>
            <a:endParaRPr lang="pt-BR" dirty="0"/>
          </a:p>
        </p:txBody>
      </p:sp>
      <p:sp>
        <p:nvSpPr>
          <p:cNvPr id="13" name="CaixaDeTexto 12"/>
          <p:cNvSpPr txBox="1"/>
          <p:nvPr/>
        </p:nvSpPr>
        <p:spPr>
          <a:xfrm>
            <a:off x="4643438" y="1785926"/>
            <a:ext cx="4286280" cy="4031873"/>
          </a:xfrm>
          <a:prstGeom prst="rect">
            <a:avLst/>
          </a:prstGeom>
          <a:noFill/>
        </p:spPr>
        <p:txBody>
          <a:bodyPr wrap="square" rtlCol="0">
            <a:spAutoFit/>
          </a:bodyPr>
          <a:lstStyle/>
          <a:p>
            <a:r>
              <a:rPr lang="pt-BR" sz="1400" dirty="0" smtClean="0"/>
              <a:t>Somente serão aceitas colaborações de autores que, no mínimo, sejam mestrandos em cursos de pós-graduação no Brasil ou no estrangeiro, reconhecidos pelas autoridades competentes.</a:t>
            </a:r>
          </a:p>
          <a:p>
            <a:r>
              <a:rPr lang="pt-BR" sz="1400" dirty="0" smtClean="0"/>
              <a:t>  </a:t>
            </a:r>
          </a:p>
          <a:p>
            <a:r>
              <a:rPr lang="pt-BR" sz="1400" dirty="0" smtClean="0"/>
              <a:t>Os artigos podem ser submetidos em português, inglês, francês e espanhol. </a:t>
            </a:r>
          </a:p>
          <a:p>
            <a:endParaRPr lang="pt-BR" sz="1400" dirty="0" smtClean="0"/>
          </a:p>
          <a:p>
            <a:r>
              <a:rPr lang="pt-BR" sz="1400" dirty="0" smtClean="0"/>
              <a:t>Os textos deverão ser enviados até o dia </a:t>
            </a:r>
            <a:r>
              <a:rPr lang="pt-BR" sz="1400" b="1" dirty="0" smtClean="0">
                <a:solidFill>
                  <a:schemeClr val="bg1">
                    <a:lumMod val="50000"/>
                  </a:schemeClr>
                </a:solidFill>
              </a:rPr>
              <a:t>8 de maio</a:t>
            </a:r>
            <a:r>
              <a:rPr lang="pt-BR" sz="1400" dirty="0" smtClean="0"/>
              <a:t> de 2013 para a secretaria da revista </a:t>
            </a:r>
            <a:r>
              <a:rPr lang="pt-BR" sz="1400" i="1" dirty="0" smtClean="0"/>
              <a:t>Cadernos do Desenvolvimento</a:t>
            </a:r>
            <a:r>
              <a:rPr lang="pt-BR" sz="1400" dirty="0" smtClean="0"/>
              <a:t>, no </a:t>
            </a:r>
            <a:r>
              <a:rPr lang="pt-BR" sz="1400" i="1" dirty="0" smtClean="0"/>
              <a:t>Centro Internacional Celso Furtado de Políticas para o Desenvolvimento</a:t>
            </a:r>
            <a:r>
              <a:rPr lang="pt-BR" sz="1400" dirty="0" smtClean="0"/>
              <a:t>, no seguinte endereço :  </a:t>
            </a:r>
            <a:r>
              <a:rPr lang="pt-BR" sz="1400" i="1" dirty="0" smtClean="0">
                <a:hlinkClick r:id="rId5"/>
              </a:rPr>
              <a:t>cadernos@centrocelsofurtado.org.br</a:t>
            </a:r>
            <a:endParaRPr lang="pt-BR" sz="1400" i="1" dirty="0" smtClean="0"/>
          </a:p>
          <a:p>
            <a:endParaRPr lang="es-ES" sz="1400" i="1" dirty="0" smtClean="0"/>
          </a:p>
          <a:p>
            <a:r>
              <a:rPr lang="es-ES" sz="1400" i="1" dirty="0" smtClean="0"/>
              <a:t>Por más informaciones: </a:t>
            </a:r>
            <a:r>
              <a:rPr lang="pt-BR" sz="1400" dirty="0" smtClean="0"/>
              <a:t/>
            </a:r>
            <a:br>
              <a:rPr lang="pt-BR" sz="1400" dirty="0" smtClean="0"/>
            </a:br>
            <a:r>
              <a:rPr lang="pt-BR" sz="1400" b="1" u="sng" dirty="0" smtClean="0">
                <a:hlinkClick r:id="rId6"/>
              </a:rPr>
              <a:t>www.cadernosdodesenvolvimento.org.br/submissao/</a:t>
            </a:r>
            <a:endParaRPr lang="pt-BR" sz="1400" b="1" u="sng" dirty="0" smtClean="0"/>
          </a:p>
          <a:p>
            <a:endParaRPr lang="pt-BR" sz="1400" dirty="0" smtClean="0"/>
          </a:p>
          <a:p>
            <a:endParaRPr lang="pt-BR" dirty="0"/>
          </a:p>
        </p:txBody>
      </p:sp>
    </p:spTree>
    <p:extLst>
      <p:ext uri="{BB962C8B-B14F-4D97-AF65-F5344CB8AC3E}">
        <p14:creationId xmlns="" xmlns:p14="http://schemas.microsoft.com/office/powerpoint/2010/main" val="4052459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3" cstate="print">
            <a:duotone>
              <a:schemeClr val="bg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bg1">
                    <a:lumMod val="65000"/>
                  </a:schemeClr>
                </a:solidFill>
              </a:rPr>
              <a:t>Convocatoria para la presentación de artículos</a:t>
            </a:r>
            <a:endParaRPr lang="es-ES_tradnl" sz="1300" dirty="0" smtClean="0">
              <a:solidFill>
                <a:schemeClr val="bg1">
                  <a:lumMod val="65000"/>
                </a:schemeClr>
              </a:solidFill>
            </a:endParaRPr>
          </a:p>
        </p:txBody>
      </p:sp>
      <p:sp>
        <p:nvSpPr>
          <p:cNvPr id="10" name="TextBox 9"/>
          <p:cNvSpPr txBox="1"/>
          <p:nvPr/>
        </p:nvSpPr>
        <p:spPr>
          <a:xfrm>
            <a:off x="251520" y="1484785"/>
            <a:ext cx="4207054" cy="1785104"/>
          </a:xfrm>
          <a:prstGeom prst="rect">
            <a:avLst/>
          </a:prstGeom>
          <a:noFill/>
        </p:spPr>
        <p:txBody>
          <a:bodyPr wrap="square" rtlCol="0">
            <a:spAutoFit/>
          </a:bodyPr>
          <a:lstStyle/>
          <a:p>
            <a:pPr algn="just"/>
            <a:r>
              <a:rPr lang="pt-BR" sz="1200" b="1" dirty="0" smtClean="0">
                <a:solidFill>
                  <a:schemeClr val="bg1">
                    <a:lumMod val="50000"/>
                  </a:schemeClr>
                </a:solidFill>
              </a:rPr>
              <a:t> </a:t>
            </a:r>
            <a:r>
              <a:rPr lang="es-ES" sz="1400" b="1" dirty="0" smtClean="0">
                <a:solidFill>
                  <a:schemeClr val="bg1">
                    <a:lumMod val="50000"/>
                  </a:schemeClr>
                </a:solidFill>
              </a:rPr>
              <a:t>2-  Revista Brasileira de </a:t>
            </a:r>
            <a:r>
              <a:rPr lang="es-ES" sz="1400" b="1" dirty="0" err="1" smtClean="0">
                <a:solidFill>
                  <a:schemeClr val="bg1">
                    <a:lumMod val="50000"/>
                  </a:schemeClr>
                </a:solidFill>
              </a:rPr>
              <a:t>Estudos</a:t>
            </a:r>
            <a:r>
              <a:rPr lang="es-ES" sz="1400" b="1" dirty="0" smtClean="0">
                <a:solidFill>
                  <a:schemeClr val="bg1">
                    <a:lumMod val="50000"/>
                  </a:schemeClr>
                </a:solidFill>
              </a:rPr>
              <a:t> de Defesa </a:t>
            </a:r>
          </a:p>
          <a:p>
            <a:pPr algn="just"/>
            <a:endParaRPr lang="es-ES" sz="1200" b="1" dirty="0" smtClean="0">
              <a:solidFill>
                <a:schemeClr val="bg1">
                  <a:lumMod val="50000"/>
                </a:schemeClr>
              </a:solidFill>
            </a:endParaRPr>
          </a:p>
          <a:p>
            <a:pPr algn="just"/>
            <a:endParaRPr lang="es-ES" sz="1200" b="1" dirty="0" smtClean="0">
              <a:solidFill>
                <a:schemeClr val="bg1">
                  <a:lumMod val="50000"/>
                </a:schemeClr>
              </a:solidFill>
            </a:endParaRPr>
          </a:p>
          <a:p>
            <a:r>
              <a:rPr lang="es-ES" sz="1200" dirty="0" smtClean="0"/>
              <a:t> </a:t>
            </a:r>
          </a:p>
          <a:p>
            <a:r>
              <a:rPr lang="es-ES" sz="1200" dirty="0" smtClean="0"/>
              <a:t/>
            </a:r>
            <a:br>
              <a:rPr lang="es-ES" sz="1200" dirty="0" smtClean="0"/>
            </a:br>
            <a:r>
              <a:rPr lang="es-ES" sz="1200" dirty="0" smtClean="0"/>
              <a:t/>
            </a:r>
            <a:br>
              <a:rPr lang="es-ES" sz="1200" dirty="0" smtClean="0"/>
            </a:br>
            <a:r>
              <a:rPr lang="es-ES" sz="1200" dirty="0" smtClean="0"/>
              <a:t/>
            </a:r>
            <a:br>
              <a:rPr lang="es-ES" sz="1200" dirty="0" smtClean="0"/>
            </a:br>
            <a:endParaRPr lang="es-ES" sz="1200" b="1" dirty="0" smtClean="0">
              <a:solidFill>
                <a:schemeClr val="tx1">
                  <a:lumMod val="50000"/>
                  <a:lumOff val="50000"/>
                </a:schemeClr>
              </a:solidFill>
            </a:endParaRPr>
          </a:p>
          <a:p>
            <a:pPr algn="just"/>
            <a:endParaRPr lang="pt-BR" sz="1200" dirty="0" smtClean="0">
              <a:solidFill>
                <a:schemeClr val="tx1">
                  <a:lumMod val="65000"/>
                  <a:lumOff val="35000"/>
                </a:schemeClr>
              </a:solidFill>
            </a:endParaRPr>
          </a:p>
        </p:txBody>
      </p:sp>
      <p:sp>
        <p:nvSpPr>
          <p:cNvPr id="11" name="TextBox 9"/>
          <p:cNvSpPr txBox="1"/>
          <p:nvPr/>
        </p:nvSpPr>
        <p:spPr>
          <a:xfrm>
            <a:off x="4572000" y="1340768"/>
            <a:ext cx="4207054" cy="492443"/>
          </a:xfrm>
          <a:prstGeom prst="rect">
            <a:avLst/>
          </a:prstGeom>
          <a:noFill/>
        </p:spPr>
        <p:txBody>
          <a:bodyPr wrap="square" rtlCol="0">
            <a:spAutoFit/>
          </a:bodyPr>
          <a:lstStyle/>
          <a:p>
            <a:pPr algn="just" fontAlgn="t"/>
            <a:r>
              <a:rPr lang="pt-BR" sz="1400" b="1" dirty="0">
                <a:solidFill>
                  <a:schemeClr val="tx1">
                    <a:lumMod val="65000"/>
                    <a:lumOff val="35000"/>
                  </a:schemeClr>
                </a:solidFill>
              </a:rPr>
              <a:t> </a:t>
            </a:r>
            <a:endParaRPr lang="pt-BR" sz="1400" b="1" dirty="0" smtClean="0">
              <a:solidFill>
                <a:schemeClr val="tx1">
                  <a:lumMod val="65000"/>
                  <a:lumOff val="35000"/>
                </a:schemeClr>
              </a:solidFill>
            </a:endParaRPr>
          </a:p>
          <a:p>
            <a:pPr fontAlgn="t"/>
            <a:endParaRPr lang="es-ES_tradnl" sz="1200" dirty="0">
              <a:solidFill>
                <a:schemeClr val="tx1">
                  <a:lumMod val="65000"/>
                  <a:lumOff val="35000"/>
                </a:schemeClr>
              </a:solidFill>
            </a:endParaRPr>
          </a:p>
        </p:txBody>
      </p:sp>
      <p:sp>
        <p:nvSpPr>
          <p:cNvPr id="12" name="Retângulo 11"/>
          <p:cNvSpPr/>
          <p:nvPr/>
        </p:nvSpPr>
        <p:spPr>
          <a:xfrm>
            <a:off x="285720" y="1857364"/>
            <a:ext cx="4357718" cy="4647426"/>
          </a:xfrm>
          <a:prstGeom prst="rect">
            <a:avLst/>
          </a:prstGeom>
        </p:spPr>
        <p:txBody>
          <a:bodyPr wrap="square">
            <a:spAutoFit/>
          </a:bodyPr>
          <a:lstStyle/>
          <a:p>
            <a:pPr algn="just"/>
            <a:r>
              <a:rPr lang="pt-BR" sz="1400" dirty="0" smtClean="0"/>
              <a:t>A Revista Brasileira de Estudos de Defesa, periódico quadrimestral da Associação Brasileira de Estudos de Defesa, convida a comunidade de pesquisadores a submeter artigos e ensaios inéditos e resenhas para o seu primeiro número.</a:t>
            </a:r>
            <a:br>
              <a:rPr lang="pt-BR" sz="1400" dirty="0" smtClean="0"/>
            </a:br>
            <a:r>
              <a:rPr lang="pt-BR" sz="1400" dirty="0" smtClean="0"/>
              <a:t>A RBED é um periódico científico destinado à publicação de estudos sobre as  instituições militares, as relações </a:t>
            </a:r>
            <a:r>
              <a:rPr lang="pt-BR" sz="1400" dirty="0" err="1" smtClean="0"/>
              <a:t>civis-militares</a:t>
            </a:r>
            <a:r>
              <a:rPr lang="pt-BR" sz="1400" dirty="0" smtClean="0"/>
              <a:t>, a segurança internacional, políticas de Defesa, análises geopolíticas e temas estratégicos. Visando ampla repercussão e elevado impacto na área, a revista será publicada em português e em inglês e nos formatos digital e impresso.</a:t>
            </a:r>
          </a:p>
          <a:p>
            <a:pPr algn="just"/>
            <a:r>
              <a:rPr lang="pt-BR" sz="1400" dirty="0" smtClean="0"/>
              <a:t>As propostas de matérias para publicação devem ser escritas em português, inglês ou espanhol e, nesta primeira edição, enviadas para o e-mail </a:t>
            </a:r>
            <a:r>
              <a:rPr lang="pt-BR" sz="1400" dirty="0" smtClean="0">
                <a:hlinkClick r:id="rId4"/>
              </a:rPr>
              <a:t>editoriarbed@gmail.com</a:t>
            </a:r>
            <a:r>
              <a:rPr lang="pt-BR" sz="1400" dirty="0" smtClean="0"/>
              <a:t>. O prazo para submissão de artigos, ensaios e resenhas se encerra em </a:t>
            </a:r>
            <a:r>
              <a:rPr lang="pt-BR" sz="1400" b="1" dirty="0" smtClean="0">
                <a:solidFill>
                  <a:schemeClr val="bg1">
                    <a:lumMod val="50000"/>
                  </a:schemeClr>
                </a:solidFill>
              </a:rPr>
              <a:t>22 de abril de 2013</a:t>
            </a:r>
            <a:r>
              <a:rPr lang="pt-BR" sz="1400" dirty="0" smtClean="0"/>
              <a:t>.</a:t>
            </a:r>
          </a:p>
          <a:p>
            <a:pPr algn="just"/>
            <a:r>
              <a:rPr lang="es-ES" sz="1400" dirty="0" smtClean="0"/>
              <a:t>Más informa</a:t>
            </a:r>
            <a:r>
              <a:rPr lang="pt-BR" sz="1400" dirty="0" err="1" smtClean="0"/>
              <a:t>ções</a:t>
            </a:r>
            <a:r>
              <a:rPr lang="pt-BR" sz="1400" dirty="0" smtClean="0"/>
              <a:t> em: </a:t>
            </a:r>
            <a:r>
              <a:rPr lang="pt-BR" sz="1000" dirty="0" smtClean="0">
                <a:hlinkClick r:id="rId5"/>
              </a:rPr>
              <a:t>http://mundorama.net/2013/04/02/chamada-de-artigos-revista-brasileira-de-estudos-de-defesa/?</a:t>
            </a:r>
            <a:r>
              <a:rPr lang="pt-BR" sz="1000" dirty="0" err="1" smtClean="0">
                <a:hlinkClick r:id="rId5"/>
              </a:rPr>
              <a:t>utm_source</a:t>
            </a:r>
            <a:r>
              <a:rPr lang="pt-BR" sz="1000" dirty="0" smtClean="0">
                <a:hlinkClick r:id="rId5"/>
              </a:rPr>
              <a:t>=</a:t>
            </a:r>
            <a:r>
              <a:rPr lang="pt-BR" sz="1000" dirty="0" err="1" smtClean="0">
                <a:hlinkClick r:id="rId5"/>
              </a:rPr>
              <a:t>feedburner&amp;utm_medium</a:t>
            </a:r>
            <a:r>
              <a:rPr lang="pt-BR" sz="1000" dirty="0" smtClean="0">
                <a:hlinkClick r:id="rId5"/>
              </a:rPr>
              <a:t>=</a:t>
            </a:r>
            <a:r>
              <a:rPr lang="pt-BR" sz="1000" dirty="0" err="1" smtClean="0">
                <a:hlinkClick r:id="rId5"/>
              </a:rPr>
              <a:t>email&amp;utm_campaign</a:t>
            </a:r>
            <a:r>
              <a:rPr lang="pt-BR" sz="1000" dirty="0" smtClean="0">
                <a:hlinkClick r:id="rId5"/>
              </a:rPr>
              <a:t>=</a:t>
            </a:r>
            <a:r>
              <a:rPr lang="pt-BR" sz="1000" dirty="0" err="1" smtClean="0">
                <a:hlinkClick r:id="rId5"/>
              </a:rPr>
              <a:t>Feed</a:t>
            </a:r>
            <a:r>
              <a:rPr lang="pt-BR" sz="1000" dirty="0" smtClean="0">
                <a:hlinkClick r:id="rId5"/>
              </a:rPr>
              <a:t>%3A+</a:t>
            </a:r>
            <a:r>
              <a:rPr lang="pt-BR" sz="1000" dirty="0" err="1" smtClean="0">
                <a:hlinkClick r:id="rId5"/>
              </a:rPr>
              <a:t>Mundorama</a:t>
            </a:r>
            <a:r>
              <a:rPr lang="pt-BR" sz="1000" dirty="0" smtClean="0">
                <a:hlinkClick r:id="rId5"/>
              </a:rPr>
              <a:t>+%28Mundorama%29</a:t>
            </a:r>
            <a:endParaRPr lang="pt-BR" sz="1000" dirty="0"/>
          </a:p>
        </p:txBody>
      </p:sp>
      <p:sp>
        <p:nvSpPr>
          <p:cNvPr id="15" name="TextBox 9"/>
          <p:cNvSpPr txBox="1"/>
          <p:nvPr/>
        </p:nvSpPr>
        <p:spPr>
          <a:xfrm>
            <a:off x="4714876" y="1500174"/>
            <a:ext cx="4207054" cy="2215991"/>
          </a:xfrm>
          <a:prstGeom prst="rect">
            <a:avLst/>
          </a:prstGeom>
          <a:noFill/>
        </p:spPr>
        <p:txBody>
          <a:bodyPr wrap="square" rtlCol="0">
            <a:spAutoFit/>
          </a:bodyPr>
          <a:lstStyle/>
          <a:p>
            <a:pPr algn="just"/>
            <a:r>
              <a:rPr lang="pt-BR" sz="1200" b="1" dirty="0" smtClean="0">
                <a:solidFill>
                  <a:schemeClr val="bg1">
                    <a:lumMod val="50000"/>
                  </a:schemeClr>
                </a:solidFill>
              </a:rPr>
              <a:t> </a:t>
            </a:r>
            <a:r>
              <a:rPr lang="es-ES" sz="1400" b="1" dirty="0" smtClean="0">
                <a:solidFill>
                  <a:schemeClr val="bg1">
                    <a:lumMod val="50000"/>
                  </a:schemeClr>
                </a:solidFill>
              </a:rPr>
              <a:t>3-  Revista </a:t>
            </a:r>
            <a:r>
              <a:rPr lang="es-ES" sz="1400" b="1" dirty="0" err="1" smtClean="0">
                <a:solidFill>
                  <a:schemeClr val="bg1">
                    <a:lumMod val="50000"/>
                  </a:schemeClr>
                </a:solidFill>
              </a:rPr>
              <a:t>Acadêmica</a:t>
            </a:r>
            <a:r>
              <a:rPr lang="es-ES" sz="1400" b="1" dirty="0" smtClean="0">
                <a:solidFill>
                  <a:schemeClr val="bg1">
                    <a:lumMod val="50000"/>
                  </a:schemeClr>
                </a:solidFill>
              </a:rPr>
              <a:t> de </a:t>
            </a:r>
            <a:r>
              <a:rPr lang="es-ES" sz="1400" b="1" dirty="0" err="1" smtClean="0">
                <a:solidFill>
                  <a:schemeClr val="bg1">
                    <a:lumMod val="50000"/>
                  </a:schemeClr>
                </a:solidFill>
              </a:rPr>
              <a:t>Relações</a:t>
            </a:r>
            <a:r>
              <a:rPr lang="es-ES" sz="1400" b="1" dirty="0" smtClean="0">
                <a:solidFill>
                  <a:schemeClr val="bg1">
                    <a:lumMod val="50000"/>
                  </a:schemeClr>
                </a:solidFill>
              </a:rPr>
              <a:t> </a:t>
            </a:r>
            <a:r>
              <a:rPr lang="es-ES" sz="1400" b="1" dirty="0" err="1" smtClean="0">
                <a:solidFill>
                  <a:schemeClr val="bg1">
                    <a:lumMod val="50000"/>
                  </a:schemeClr>
                </a:solidFill>
              </a:rPr>
              <a:t>Internacionais</a:t>
            </a:r>
            <a:r>
              <a:rPr lang="es-ES" sz="1400" b="1" dirty="0" smtClean="0">
                <a:solidFill>
                  <a:schemeClr val="bg1">
                    <a:lumMod val="50000"/>
                  </a:schemeClr>
                </a:solidFill>
              </a:rPr>
              <a:t> (RARI) </a:t>
            </a:r>
          </a:p>
          <a:p>
            <a:pPr algn="just"/>
            <a:endParaRPr lang="es-ES" sz="1400" b="1" dirty="0" smtClean="0">
              <a:solidFill>
                <a:schemeClr val="bg1">
                  <a:lumMod val="50000"/>
                </a:schemeClr>
              </a:solidFill>
            </a:endParaRPr>
          </a:p>
          <a:p>
            <a:pPr algn="just"/>
            <a:endParaRPr lang="es-ES" sz="1200" b="1" dirty="0" smtClean="0">
              <a:solidFill>
                <a:schemeClr val="bg1">
                  <a:lumMod val="50000"/>
                </a:schemeClr>
              </a:solidFill>
            </a:endParaRPr>
          </a:p>
          <a:p>
            <a:pPr algn="just"/>
            <a:endParaRPr lang="es-ES" sz="1200" b="1" dirty="0" smtClean="0">
              <a:solidFill>
                <a:schemeClr val="bg1">
                  <a:lumMod val="50000"/>
                </a:schemeClr>
              </a:solidFill>
            </a:endParaRPr>
          </a:p>
          <a:p>
            <a:r>
              <a:rPr lang="es-ES" sz="1200" dirty="0" smtClean="0"/>
              <a:t> </a:t>
            </a:r>
          </a:p>
          <a:p>
            <a:r>
              <a:rPr lang="es-ES" sz="1200" dirty="0" smtClean="0"/>
              <a:t/>
            </a:r>
            <a:br>
              <a:rPr lang="es-ES" sz="1200" dirty="0" smtClean="0"/>
            </a:br>
            <a:r>
              <a:rPr lang="es-ES" sz="1200" dirty="0" smtClean="0"/>
              <a:t/>
            </a:r>
            <a:br>
              <a:rPr lang="es-ES" sz="1200" dirty="0" smtClean="0"/>
            </a:br>
            <a:r>
              <a:rPr lang="es-ES" sz="1200" dirty="0" smtClean="0"/>
              <a:t/>
            </a:r>
            <a:br>
              <a:rPr lang="es-ES" sz="1200" dirty="0" smtClean="0"/>
            </a:br>
            <a:endParaRPr lang="es-ES" sz="1200" b="1" dirty="0" smtClean="0">
              <a:solidFill>
                <a:schemeClr val="tx1">
                  <a:lumMod val="50000"/>
                  <a:lumOff val="50000"/>
                </a:schemeClr>
              </a:solidFill>
            </a:endParaRPr>
          </a:p>
          <a:p>
            <a:pPr algn="just"/>
            <a:endParaRPr lang="pt-BR" sz="1200" dirty="0" smtClean="0">
              <a:solidFill>
                <a:schemeClr val="tx1">
                  <a:lumMod val="65000"/>
                  <a:lumOff val="35000"/>
                </a:schemeClr>
              </a:solidFill>
            </a:endParaRPr>
          </a:p>
        </p:txBody>
      </p:sp>
      <p:sp>
        <p:nvSpPr>
          <p:cNvPr id="18" name="Retângulo 17"/>
          <p:cNvSpPr/>
          <p:nvPr/>
        </p:nvSpPr>
        <p:spPr>
          <a:xfrm>
            <a:off x="5000628" y="2071678"/>
            <a:ext cx="4000496" cy="2246769"/>
          </a:xfrm>
          <a:prstGeom prst="rect">
            <a:avLst/>
          </a:prstGeom>
        </p:spPr>
        <p:txBody>
          <a:bodyPr wrap="square">
            <a:spAutoFit/>
          </a:bodyPr>
          <a:lstStyle/>
          <a:p>
            <a:pPr algn="just"/>
            <a:r>
              <a:rPr lang="pt-BR" sz="1400" dirty="0" smtClean="0"/>
              <a:t>Convoca a alunos interessados em participarem do concurso de seleção de trabalhos para publicação em sua 3ª edição. A obra será publicada em formato eletrônico em Junho de 2013. Os trabalhos deverão ser enviados até o dia </a:t>
            </a:r>
            <a:r>
              <a:rPr lang="pt-BR" sz="1400" b="1" dirty="0" smtClean="0">
                <a:solidFill>
                  <a:schemeClr val="bg1">
                    <a:lumMod val="50000"/>
                  </a:schemeClr>
                </a:solidFill>
              </a:rPr>
              <a:t>30 de abril de 2013</a:t>
            </a:r>
            <a:r>
              <a:rPr lang="pt-BR" sz="1400" dirty="0" smtClean="0"/>
              <a:t>, às 23:59 do horário de Brasília para o seguinte endereço eletrônico: </a:t>
            </a:r>
            <a:r>
              <a:rPr lang="pt-BR" sz="1400" dirty="0" smtClean="0">
                <a:hlinkClick r:id="rId6"/>
              </a:rPr>
              <a:t>rari@cse.ufsc.br</a:t>
            </a:r>
            <a:r>
              <a:rPr lang="pt-BR" sz="1400" dirty="0" smtClean="0"/>
              <a:t>. </a:t>
            </a:r>
          </a:p>
          <a:p>
            <a:pPr algn="just"/>
            <a:r>
              <a:rPr lang="pt-BR" sz="1400" dirty="0" smtClean="0"/>
              <a:t>Serão aceitos Artigos, Entrevistas, Resenhas, Resumos e Comunicações. Maiores informações disponíveis em </a:t>
            </a:r>
            <a:r>
              <a:rPr lang="pt-BR" sz="1400" dirty="0" smtClean="0">
                <a:hlinkClick r:id="rId7"/>
              </a:rPr>
              <a:t>http://rari.ufsc.br/</a:t>
            </a:r>
            <a:endParaRPr lang="pt-BR" sz="1400" dirty="0"/>
          </a:p>
        </p:txBody>
      </p:sp>
      <p:pic>
        <p:nvPicPr>
          <p:cNvPr id="19" name="Imagem 18" descr="brasao_234.jpg"/>
          <p:cNvPicPr>
            <a:picLocks noChangeAspect="1"/>
          </p:cNvPicPr>
          <p:nvPr/>
        </p:nvPicPr>
        <p:blipFill>
          <a:blip r:embed="rId8" cstate="print"/>
          <a:stretch>
            <a:fillRect/>
          </a:stretch>
        </p:blipFill>
        <p:spPr>
          <a:xfrm>
            <a:off x="5715008" y="4500570"/>
            <a:ext cx="2843634" cy="866776"/>
          </a:xfrm>
          <a:prstGeom prst="rect">
            <a:avLst/>
          </a:prstGeom>
        </p:spPr>
      </p:pic>
    </p:spTree>
    <p:extLst>
      <p:ext uri="{BB962C8B-B14F-4D97-AF65-F5344CB8AC3E}">
        <p14:creationId xmlns="" xmlns:p14="http://schemas.microsoft.com/office/powerpoint/2010/main" val="4052459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4588115" cy="261610"/>
          </a:xfrm>
          <a:prstGeom prst="rect">
            <a:avLst/>
          </a:prstGeom>
          <a:noFill/>
        </p:spPr>
        <p:txBody>
          <a:bodyPr wrap="none" rtlCol="0">
            <a:spAutoFit/>
          </a:bodyPr>
          <a:lstStyle/>
          <a:p>
            <a:r>
              <a:rPr lang="en-US" sz="1100" dirty="0" smtClean="0">
                <a:solidFill>
                  <a:schemeClr val="bg1"/>
                </a:solidFill>
              </a:rPr>
              <a:t>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3" cstate="print">
            <a:duotone>
              <a:schemeClr val="bg2">
                <a:shade val="45000"/>
                <a:satMod val="135000"/>
              </a:schemeClr>
              <a:prstClr val="white"/>
            </a:duotone>
          </a:blip>
          <a:stretch>
            <a:fillRect/>
          </a:stretch>
        </p:blipFill>
        <p:spPr>
          <a:xfrm>
            <a:off x="0" y="54728"/>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bg1">
                    <a:lumMod val="65000"/>
                  </a:schemeClr>
                </a:solidFill>
              </a:rPr>
              <a:t>Convocatoria para la presentación de artículos</a:t>
            </a:r>
            <a:endParaRPr lang="es-ES_tradnl" sz="1300" dirty="0" smtClean="0">
              <a:solidFill>
                <a:schemeClr val="bg1">
                  <a:lumMod val="65000"/>
                </a:schemeClr>
              </a:solidFill>
            </a:endParaRPr>
          </a:p>
        </p:txBody>
      </p:sp>
      <p:sp>
        <p:nvSpPr>
          <p:cNvPr id="10" name="TextBox 9"/>
          <p:cNvSpPr txBox="1"/>
          <p:nvPr/>
        </p:nvSpPr>
        <p:spPr>
          <a:xfrm>
            <a:off x="251520" y="1484784"/>
            <a:ext cx="4032448" cy="5355312"/>
          </a:xfrm>
          <a:prstGeom prst="rect">
            <a:avLst/>
          </a:prstGeom>
          <a:noFill/>
        </p:spPr>
        <p:txBody>
          <a:bodyPr wrap="square" rtlCol="0">
            <a:spAutoFit/>
          </a:bodyPr>
          <a:lstStyle/>
          <a:p>
            <a:pPr algn="just"/>
            <a:r>
              <a:rPr lang="pt-BR" sz="1400" b="1" dirty="0" smtClean="0">
                <a:solidFill>
                  <a:schemeClr val="tx1">
                    <a:lumMod val="50000"/>
                    <a:lumOff val="50000"/>
                  </a:schemeClr>
                </a:solidFill>
              </a:rPr>
              <a:t>4- Revista Século XXI</a:t>
            </a:r>
          </a:p>
          <a:p>
            <a:pPr algn="just"/>
            <a:endParaRPr lang="pt-BR" sz="1400" b="1" dirty="0" smtClean="0">
              <a:solidFill>
                <a:schemeClr val="tx1">
                  <a:lumMod val="50000"/>
                  <a:lumOff val="50000"/>
                </a:schemeClr>
              </a:solidFill>
            </a:endParaRPr>
          </a:p>
          <a:p>
            <a:pPr algn="just"/>
            <a:r>
              <a:rPr lang="pt-BR" sz="1400" dirty="0" smtClean="0"/>
              <a:t>A Século XXI – Revista de Relações Internacionais, publicação da Escola Superior de Propaganda e Marketing de Porto Alegre – ESPM está recebendo artigos para compor a seção dossiê até o dia </a:t>
            </a:r>
            <a:r>
              <a:rPr lang="pt-BR" sz="1400" b="1" dirty="0" smtClean="0">
                <a:solidFill>
                  <a:schemeClr val="bg1">
                    <a:lumMod val="50000"/>
                  </a:schemeClr>
                </a:solidFill>
              </a:rPr>
              <a:t>20 de maio</a:t>
            </a:r>
            <a:r>
              <a:rPr lang="pt-BR" sz="1400" dirty="0" smtClean="0"/>
              <a:t>. O tema desta edição é IBAS.</a:t>
            </a:r>
            <a:br>
              <a:rPr lang="pt-BR" sz="1400" dirty="0" smtClean="0"/>
            </a:br>
            <a:endParaRPr lang="pt-BR" sz="1400" dirty="0" smtClean="0"/>
          </a:p>
          <a:p>
            <a:pPr algn="just"/>
            <a:r>
              <a:rPr lang="pt-BR" sz="1400" dirty="0" smtClean="0"/>
              <a:t>A editoria informa que as contribuições para a seção de artigos têm fluxo contínuo.</a:t>
            </a:r>
            <a:br>
              <a:rPr lang="pt-BR" sz="1400" dirty="0" smtClean="0"/>
            </a:br>
            <a:r>
              <a:rPr lang="pt-BR" sz="1400" dirty="0" smtClean="0"/>
              <a:t>O e-mail de contato da é </a:t>
            </a:r>
            <a:r>
              <a:rPr lang="pt-BR" sz="1400" dirty="0" smtClean="0">
                <a:hlinkClick r:id="rId4"/>
              </a:rPr>
              <a:t>revistaseculo21@espm.br</a:t>
            </a:r>
            <a:r>
              <a:rPr lang="pt-BR" sz="1400" dirty="0" smtClean="0"/>
              <a:t>.</a:t>
            </a:r>
            <a:br>
              <a:rPr lang="pt-BR" sz="1400" dirty="0" smtClean="0"/>
            </a:br>
            <a:endParaRPr lang="pt-BR" sz="1400" dirty="0" smtClean="0"/>
          </a:p>
          <a:p>
            <a:pPr algn="just"/>
            <a:r>
              <a:rPr lang="pt-BR" sz="1400" dirty="0" smtClean="0"/>
              <a:t>A revista está disponibilizada online no endereço: </a:t>
            </a:r>
            <a:r>
              <a:rPr lang="pt-BR" sz="1400" dirty="0" smtClean="0">
                <a:hlinkClick r:id="rId5"/>
              </a:rPr>
              <a:t>http://sumario-periodicos.espm.br/index.</a:t>
            </a:r>
            <a:r>
              <a:rPr lang="pt-BR" sz="1400" dirty="0" err="1" smtClean="0">
                <a:hlinkClick r:id="rId5"/>
              </a:rPr>
              <a:t>php</a:t>
            </a:r>
            <a:r>
              <a:rPr lang="pt-BR" sz="1400" dirty="0" smtClean="0">
                <a:hlinkClick r:id="rId5"/>
              </a:rPr>
              <a:t>/seculo21</a:t>
            </a:r>
            <a:endParaRPr lang="pt-BR" sz="1400" dirty="0" smtClean="0"/>
          </a:p>
          <a:p>
            <a:r>
              <a:rPr lang="pt-BR" sz="1400" dirty="0" smtClean="0"/>
              <a:t/>
            </a:r>
            <a:br>
              <a:rPr lang="pt-BR" sz="1400" dirty="0" smtClean="0"/>
            </a:br>
            <a:endParaRPr lang="pt-BR" sz="1400" b="1" dirty="0" smtClean="0">
              <a:solidFill>
                <a:schemeClr val="tx1">
                  <a:lumMod val="50000"/>
                  <a:lumOff val="50000"/>
                </a:schemeClr>
              </a:solidFill>
            </a:endParaRPr>
          </a:p>
          <a:p>
            <a:pPr algn="just"/>
            <a:endParaRPr lang="es-ES" sz="1400" b="1" dirty="0" smtClean="0">
              <a:solidFill>
                <a:schemeClr val="bg1">
                  <a:lumMod val="50000"/>
                </a:schemeClr>
              </a:solidFill>
            </a:endParaRPr>
          </a:p>
          <a:p>
            <a:pPr algn="just"/>
            <a:endParaRPr lang="es-ES" sz="1400" b="1" dirty="0" smtClean="0">
              <a:solidFill>
                <a:schemeClr val="bg1">
                  <a:lumMod val="50000"/>
                </a:schemeClr>
              </a:solidFill>
            </a:endParaRPr>
          </a:p>
          <a:p>
            <a:pPr algn="just"/>
            <a:endParaRPr lang="es-ES" sz="1200" dirty="0" smtClean="0"/>
          </a:p>
          <a:p>
            <a:endParaRPr lang="es-ES" sz="1200" dirty="0" smtClean="0"/>
          </a:p>
          <a:p>
            <a:r>
              <a:rPr lang="es-ES" sz="1200" dirty="0" smtClean="0"/>
              <a:t/>
            </a:r>
            <a:br>
              <a:rPr lang="es-ES" sz="1200" dirty="0" smtClean="0"/>
            </a:br>
            <a:endParaRPr lang="es-ES" sz="1200" dirty="0" smtClean="0"/>
          </a:p>
          <a:p>
            <a:pPr algn="just"/>
            <a:endParaRPr lang="es-ES" sz="1400" b="1" dirty="0">
              <a:solidFill>
                <a:schemeClr val="bg1">
                  <a:lumMod val="50000"/>
                </a:schemeClr>
              </a:solidFill>
            </a:endParaRPr>
          </a:p>
          <a:p>
            <a:pPr algn="just"/>
            <a:endParaRPr lang="es-ES" sz="1400" b="1" dirty="0" smtClean="0">
              <a:solidFill>
                <a:schemeClr val="tx1">
                  <a:lumMod val="65000"/>
                  <a:lumOff val="35000"/>
                </a:schemeClr>
              </a:solidFill>
            </a:endParaRPr>
          </a:p>
        </p:txBody>
      </p:sp>
      <p:sp>
        <p:nvSpPr>
          <p:cNvPr id="8" name="TextBox 9"/>
          <p:cNvSpPr txBox="1"/>
          <p:nvPr/>
        </p:nvSpPr>
        <p:spPr>
          <a:xfrm>
            <a:off x="4716016" y="1484784"/>
            <a:ext cx="4207054" cy="1538883"/>
          </a:xfrm>
          <a:prstGeom prst="rect">
            <a:avLst/>
          </a:prstGeom>
          <a:noFill/>
        </p:spPr>
        <p:txBody>
          <a:bodyPr wrap="square" rtlCol="0">
            <a:spAutoFit/>
          </a:bodyPr>
          <a:lstStyle/>
          <a:p>
            <a:r>
              <a:rPr lang="es-ES" sz="1400" dirty="0" smtClean="0"/>
              <a:t> </a:t>
            </a:r>
          </a:p>
          <a:p>
            <a:r>
              <a:rPr lang="es-ES_tradnl" sz="1400" dirty="0" smtClean="0">
                <a:solidFill>
                  <a:schemeClr val="tx1">
                    <a:lumMod val="50000"/>
                    <a:lumOff val="50000"/>
                  </a:schemeClr>
                </a:solidFill>
              </a:rPr>
              <a:t/>
            </a:r>
            <a:br>
              <a:rPr lang="es-ES_tradnl" sz="1400" dirty="0" smtClean="0">
                <a:solidFill>
                  <a:schemeClr val="tx1">
                    <a:lumMod val="50000"/>
                    <a:lumOff val="50000"/>
                  </a:schemeClr>
                </a:solidFill>
              </a:rPr>
            </a:br>
            <a:r>
              <a:rPr lang="es-ES" sz="1400" dirty="0" smtClean="0">
                <a:solidFill>
                  <a:schemeClr val="tx1">
                    <a:lumMod val="50000"/>
                    <a:lumOff val="50000"/>
                  </a:schemeClr>
                </a:solidFill>
              </a:rPr>
              <a:t/>
            </a:r>
            <a:br>
              <a:rPr lang="es-ES" sz="1400" dirty="0" smtClean="0">
                <a:solidFill>
                  <a:schemeClr val="tx1">
                    <a:lumMod val="50000"/>
                    <a:lumOff val="50000"/>
                  </a:schemeClr>
                </a:solidFill>
              </a:rPr>
            </a:br>
            <a:r>
              <a:rPr lang="es-ES" sz="1200" dirty="0" smtClean="0"/>
              <a:t/>
            </a:r>
            <a:br>
              <a:rPr lang="es-ES" sz="1200" dirty="0" smtClean="0"/>
            </a:br>
            <a:endParaRPr lang="en-US" sz="1200" dirty="0" smtClean="0">
              <a:solidFill>
                <a:schemeClr val="tx1">
                  <a:lumMod val="50000"/>
                  <a:lumOff val="50000"/>
                </a:schemeClr>
              </a:solidFill>
            </a:endParaRPr>
          </a:p>
          <a:p>
            <a:pPr algn="just"/>
            <a:endParaRPr lang="es-ES" sz="1400" dirty="0">
              <a:solidFill>
                <a:schemeClr val="tx1">
                  <a:lumMod val="50000"/>
                  <a:lumOff val="50000"/>
                </a:schemeClr>
              </a:solidFill>
            </a:endParaRPr>
          </a:p>
          <a:p>
            <a:pPr algn="just"/>
            <a:endParaRPr lang="pt-BR" sz="1400" dirty="0" smtClean="0">
              <a:solidFill>
                <a:schemeClr val="tx1">
                  <a:lumMod val="50000"/>
                  <a:lumOff val="50000"/>
                </a:schemeClr>
              </a:solidFill>
            </a:endParaRPr>
          </a:p>
        </p:txBody>
      </p:sp>
      <p:sp>
        <p:nvSpPr>
          <p:cNvPr id="11" name="TextBox 9"/>
          <p:cNvSpPr txBox="1"/>
          <p:nvPr/>
        </p:nvSpPr>
        <p:spPr>
          <a:xfrm>
            <a:off x="4572000" y="1340768"/>
            <a:ext cx="4207054" cy="307777"/>
          </a:xfrm>
          <a:prstGeom prst="rect">
            <a:avLst/>
          </a:prstGeom>
          <a:noFill/>
        </p:spPr>
        <p:txBody>
          <a:bodyPr wrap="square" rtlCol="0">
            <a:spAutoFit/>
          </a:bodyPr>
          <a:lstStyle/>
          <a:p>
            <a:pPr algn="just" fontAlgn="t"/>
            <a:r>
              <a:rPr lang="pt-BR" sz="1400" b="1" dirty="0">
                <a:solidFill>
                  <a:schemeClr val="tx1">
                    <a:lumMod val="65000"/>
                    <a:lumOff val="35000"/>
                  </a:schemeClr>
                </a:solidFill>
              </a:rPr>
              <a:t> </a:t>
            </a:r>
          </a:p>
        </p:txBody>
      </p:sp>
      <p:pic>
        <p:nvPicPr>
          <p:cNvPr id="29699" name="Picture 3" descr="http://sumario-periodicos.espm.br/public/journals/16/homeHeaderTitleImage_pt_BR.jpg"/>
          <p:cNvPicPr>
            <a:picLocks noChangeAspect="1" noChangeArrowheads="1"/>
          </p:cNvPicPr>
          <p:nvPr/>
        </p:nvPicPr>
        <p:blipFill>
          <a:blip r:embed="rId6" cstate="print"/>
          <a:srcRect/>
          <a:stretch>
            <a:fillRect/>
          </a:stretch>
        </p:blipFill>
        <p:spPr bwMode="auto">
          <a:xfrm>
            <a:off x="0" y="5143512"/>
            <a:ext cx="4522287" cy="666748"/>
          </a:xfrm>
          <a:prstGeom prst="rect">
            <a:avLst/>
          </a:prstGeom>
          <a:noFill/>
        </p:spPr>
      </p:pic>
      <p:sp>
        <p:nvSpPr>
          <p:cNvPr id="12" name="Retângulo 11"/>
          <p:cNvSpPr/>
          <p:nvPr/>
        </p:nvSpPr>
        <p:spPr>
          <a:xfrm>
            <a:off x="4788024" y="1484784"/>
            <a:ext cx="2063552" cy="307777"/>
          </a:xfrm>
          <a:prstGeom prst="rect">
            <a:avLst/>
          </a:prstGeom>
        </p:spPr>
        <p:txBody>
          <a:bodyPr wrap="square">
            <a:spAutoFit/>
          </a:bodyPr>
          <a:lstStyle/>
          <a:p>
            <a:pPr algn="just"/>
            <a:r>
              <a:rPr lang="pt-BR" sz="1400" b="1" dirty="0" smtClean="0">
                <a:solidFill>
                  <a:schemeClr val="tx1">
                    <a:lumMod val="50000"/>
                    <a:lumOff val="50000"/>
                  </a:schemeClr>
                </a:solidFill>
              </a:rPr>
              <a:t>5- Revista Política Hoje </a:t>
            </a:r>
          </a:p>
        </p:txBody>
      </p:sp>
      <p:sp>
        <p:nvSpPr>
          <p:cNvPr id="13" name="Retângulo 12"/>
          <p:cNvSpPr/>
          <p:nvPr/>
        </p:nvSpPr>
        <p:spPr>
          <a:xfrm>
            <a:off x="4716016" y="2000240"/>
            <a:ext cx="4104456" cy="2893100"/>
          </a:xfrm>
          <a:prstGeom prst="rect">
            <a:avLst/>
          </a:prstGeom>
        </p:spPr>
        <p:txBody>
          <a:bodyPr wrap="square">
            <a:spAutoFit/>
          </a:bodyPr>
          <a:lstStyle/>
          <a:p>
            <a:pPr algn="just"/>
            <a:r>
              <a:rPr lang="pt-BR" sz="1400" dirty="0" smtClean="0"/>
              <a:t>A Revista Política Hoje abre chamada de artigos e resenhas para o Dossiê “Eleições e Comunicação Política” a ser lançado no vol. 22, n.1. Serão aceitas propostas em português, inglês e espanhol.</a:t>
            </a:r>
          </a:p>
          <a:p>
            <a:pPr algn="just"/>
            <a:r>
              <a:rPr lang="pt-BR" sz="1400" dirty="0" smtClean="0"/>
              <a:t> A data limite para submissão de propostas é </a:t>
            </a:r>
            <a:r>
              <a:rPr lang="pt-BR" sz="1400" b="1" dirty="0" smtClean="0">
                <a:solidFill>
                  <a:schemeClr val="tx1">
                    <a:lumMod val="50000"/>
                    <a:lumOff val="50000"/>
                  </a:schemeClr>
                </a:solidFill>
              </a:rPr>
              <a:t>31 de maio</a:t>
            </a:r>
            <a:r>
              <a:rPr lang="pt-BR" sz="1400" dirty="0" smtClean="0"/>
              <a:t>. Para submeter propostas ou ter acesso a outras informações como diretrizes para os autores, política de avaliação, números anteriores e informativos, visite o site da revista (</a:t>
            </a:r>
            <a:r>
              <a:rPr lang="pt-BR" sz="1400" dirty="0" smtClean="0">
                <a:hlinkClick r:id="rId7"/>
              </a:rPr>
              <a:t>http://www.politicahoje.ufpe.br</a:t>
            </a:r>
            <a:r>
              <a:rPr lang="pt-BR" sz="1400" dirty="0" smtClean="0"/>
              <a:t>). </a:t>
            </a:r>
          </a:p>
          <a:p>
            <a:pPr algn="just"/>
            <a:r>
              <a:rPr lang="pt-BR" sz="1400" dirty="0" smtClean="0"/>
              <a:t>Por favor, dirija quaisquer questões à equipe editorial em </a:t>
            </a:r>
            <a:r>
              <a:rPr lang="pt-BR" sz="1400" dirty="0" smtClean="0">
                <a:hlinkClick r:id="rId8"/>
              </a:rPr>
              <a:t>revistapoliticahoje@gmail.com</a:t>
            </a:r>
            <a:endParaRPr lang="pt-BR" sz="1400" dirty="0" smtClean="0"/>
          </a:p>
          <a:p>
            <a:pPr algn="just"/>
            <a:endParaRPr lang="pt-BR" sz="1400" dirty="0"/>
          </a:p>
        </p:txBody>
      </p:sp>
      <p:pic>
        <p:nvPicPr>
          <p:cNvPr id="29701" name="Picture 5" descr="Logo da página de cabeçalho"/>
          <p:cNvPicPr>
            <a:picLocks noChangeAspect="1" noChangeArrowheads="1"/>
          </p:cNvPicPr>
          <p:nvPr/>
        </p:nvPicPr>
        <p:blipFill>
          <a:blip r:embed="rId9" cstate="print"/>
          <a:srcRect/>
          <a:stretch>
            <a:fillRect/>
          </a:stretch>
        </p:blipFill>
        <p:spPr bwMode="auto">
          <a:xfrm>
            <a:off x="5214942" y="4929198"/>
            <a:ext cx="3000396" cy="734365"/>
          </a:xfrm>
          <a:prstGeom prst="rect">
            <a:avLst/>
          </a:prstGeom>
          <a:noFill/>
        </p:spPr>
      </p:pic>
    </p:spTree>
    <p:extLst>
      <p:ext uri="{BB962C8B-B14F-4D97-AF65-F5344CB8AC3E}">
        <p14:creationId xmlns="" xmlns:p14="http://schemas.microsoft.com/office/powerpoint/2010/main" val="3767889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3" cstate="print">
            <a:duotone>
              <a:schemeClr val="bg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bg1">
                    <a:lumMod val="65000"/>
                  </a:schemeClr>
                </a:solidFill>
              </a:rPr>
              <a:t>Convocatoria para la presentación de artículos</a:t>
            </a:r>
            <a:endParaRPr lang="es-ES_tradnl" sz="1300" dirty="0" smtClean="0">
              <a:solidFill>
                <a:schemeClr val="bg1">
                  <a:lumMod val="65000"/>
                </a:schemeClr>
              </a:solidFill>
            </a:endParaRPr>
          </a:p>
        </p:txBody>
      </p:sp>
      <p:sp>
        <p:nvSpPr>
          <p:cNvPr id="8" name="TextBox 9"/>
          <p:cNvSpPr txBox="1"/>
          <p:nvPr/>
        </p:nvSpPr>
        <p:spPr>
          <a:xfrm>
            <a:off x="4716016" y="1484784"/>
            <a:ext cx="4207054" cy="1538883"/>
          </a:xfrm>
          <a:prstGeom prst="rect">
            <a:avLst/>
          </a:prstGeom>
          <a:noFill/>
        </p:spPr>
        <p:txBody>
          <a:bodyPr wrap="square" rtlCol="0">
            <a:spAutoFit/>
          </a:bodyPr>
          <a:lstStyle/>
          <a:p>
            <a:r>
              <a:rPr lang="es-ES" sz="1400" dirty="0" smtClean="0"/>
              <a:t> </a:t>
            </a:r>
          </a:p>
          <a:p>
            <a:r>
              <a:rPr lang="es-ES_tradnl" sz="1400" dirty="0" smtClean="0">
                <a:solidFill>
                  <a:schemeClr val="tx1">
                    <a:lumMod val="50000"/>
                    <a:lumOff val="50000"/>
                  </a:schemeClr>
                </a:solidFill>
              </a:rPr>
              <a:t/>
            </a:r>
            <a:br>
              <a:rPr lang="es-ES_tradnl" sz="1400" dirty="0" smtClean="0">
                <a:solidFill>
                  <a:schemeClr val="tx1">
                    <a:lumMod val="50000"/>
                    <a:lumOff val="50000"/>
                  </a:schemeClr>
                </a:solidFill>
              </a:rPr>
            </a:br>
            <a:r>
              <a:rPr lang="es-ES" sz="1400" dirty="0" smtClean="0">
                <a:solidFill>
                  <a:schemeClr val="tx1">
                    <a:lumMod val="50000"/>
                    <a:lumOff val="50000"/>
                  </a:schemeClr>
                </a:solidFill>
              </a:rPr>
              <a:t/>
            </a:r>
            <a:br>
              <a:rPr lang="es-ES" sz="1400" dirty="0" smtClean="0">
                <a:solidFill>
                  <a:schemeClr val="tx1">
                    <a:lumMod val="50000"/>
                    <a:lumOff val="50000"/>
                  </a:schemeClr>
                </a:solidFill>
              </a:rPr>
            </a:br>
            <a:r>
              <a:rPr lang="es-ES" sz="1200" dirty="0" smtClean="0"/>
              <a:t/>
            </a:r>
            <a:br>
              <a:rPr lang="es-ES" sz="1200" dirty="0" smtClean="0"/>
            </a:br>
            <a:endParaRPr lang="en-US" sz="1200" dirty="0" smtClean="0">
              <a:solidFill>
                <a:schemeClr val="tx1">
                  <a:lumMod val="50000"/>
                  <a:lumOff val="50000"/>
                </a:schemeClr>
              </a:solidFill>
            </a:endParaRPr>
          </a:p>
          <a:p>
            <a:pPr algn="just"/>
            <a:endParaRPr lang="es-ES" sz="1400" dirty="0">
              <a:solidFill>
                <a:schemeClr val="tx1">
                  <a:lumMod val="50000"/>
                  <a:lumOff val="50000"/>
                </a:schemeClr>
              </a:solidFill>
            </a:endParaRPr>
          </a:p>
          <a:p>
            <a:pPr algn="just"/>
            <a:endParaRPr lang="pt-BR" sz="1400" dirty="0" smtClean="0">
              <a:solidFill>
                <a:schemeClr val="tx1">
                  <a:lumMod val="50000"/>
                  <a:lumOff val="50000"/>
                </a:schemeClr>
              </a:solidFill>
            </a:endParaRPr>
          </a:p>
        </p:txBody>
      </p:sp>
      <p:sp>
        <p:nvSpPr>
          <p:cNvPr id="11" name="Retângulo 10"/>
          <p:cNvSpPr/>
          <p:nvPr/>
        </p:nvSpPr>
        <p:spPr>
          <a:xfrm>
            <a:off x="323528" y="1628800"/>
            <a:ext cx="3929090" cy="4257769"/>
          </a:xfrm>
          <a:prstGeom prst="rect">
            <a:avLst/>
          </a:prstGeom>
        </p:spPr>
        <p:txBody>
          <a:bodyPr wrap="square">
            <a:spAutoFit/>
          </a:bodyPr>
          <a:lstStyle/>
          <a:p>
            <a:pPr algn="just"/>
            <a:r>
              <a:rPr lang="pt-BR" sz="1400" b="1" dirty="0" smtClean="0">
                <a:solidFill>
                  <a:schemeClr val="tx1">
                    <a:lumMod val="50000"/>
                    <a:lumOff val="50000"/>
                  </a:schemeClr>
                </a:solidFill>
              </a:rPr>
              <a:t>6</a:t>
            </a:r>
            <a:r>
              <a:rPr lang="pt-BR" sz="1400" b="1" dirty="0" smtClean="0">
                <a:solidFill>
                  <a:schemeClr val="bg1">
                    <a:lumMod val="50000"/>
                  </a:schemeClr>
                </a:solidFill>
              </a:rPr>
              <a:t>- </a:t>
            </a:r>
            <a:r>
              <a:rPr lang="pt-BR" sz="1400" b="1" dirty="0" err="1" smtClean="0">
                <a:solidFill>
                  <a:schemeClr val="bg1">
                    <a:lumMod val="50000"/>
                  </a:schemeClr>
                </a:solidFill>
              </a:rPr>
              <a:t>Llamada</a:t>
            </a:r>
            <a:r>
              <a:rPr lang="pt-BR" sz="1400" b="1" dirty="0" smtClean="0">
                <a:solidFill>
                  <a:schemeClr val="bg1">
                    <a:lumMod val="50000"/>
                  </a:schemeClr>
                </a:solidFill>
              </a:rPr>
              <a:t> de </a:t>
            </a:r>
            <a:r>
              <a:rPr lang="pt-BR" sz="1400" b="1" dirty="0" err="1" smtClean="0">
                <a:solidFill>
                  <a:schemeClr val="bg1">
                    <a:lumMod val="50000"/>
                  </a:schemeClr>
                </a:solidFill>
              </a:rPr>
              <a:t>trabajos</a:t>
            </a:r>
            <a:r>
              <a:rPr lang="pt-BR" sz="1400" b="1" dirty="0" smtClean="0">
                <a:solidFill>
                  <a:schemeClr val="bg1">
                    <a:lumMod val="50000"/>
                  </a:schemeClr>
                </a:solidFill>
              </a:rPr>
              <a:t> Revista </a:t>
            </a:r>
            <a:r>
              <a:rPr lang="pt-BR" sz="1400" b="1" dirty="0" err="1" smtClean="0">
                <a:solidFill>
                  <a:schemeClr val="bg1">
                    <a:lumMod val="50000"/>
                  </a:schemeClr>
                </a:solidFill>
              </a:rPr>
              <a:t>Universitas</a:t>
            </a:r>
            <a:r>
              <a:rPr lang="pt-BR" sz="1400" b="1" dirty="0" smtClean="0">
                <a:solidFill>
                  <a:schemeClr val="bg1">
                    <a:lumMod val="50000"/>
                  </a:schemeClr>
                </a:solidFill>
              </a:rPr>
              <a:t> Relaciones </a:t>
            </a:r>
            <a:r>
              <a:rPr lang="pt-BR" sz="1400" b="1" dirty="0" err="1" smtClean="0">
                <a:solidFill>
                  <a:schemeClr val="bg1">
                    <a:lumMod val="50000"/>
                  </a:schemeClr>
                </a:solidFill>
              </a:rPr>
              <a:t>Internacionales</a:t>
            </a:r>
            <a:r>
              <a:rPr lang="pt-BR" sz="1400" b="1" dirty="0" smtClean="0">
                <a:solidFill>
                  <a:schemeClr val="bg1">
                    <a:lumMod val="50000"/>
                  </a:schemeClr>
                </a:solidFill>
              </a:rPr>
              <a:t>, temática “La Paz </a:t>
            </a:r>
            <a:r>
              <a:rPr lang="pt-BR" sz="1400" b="1" dirty="0" err="1" smtClean="0">
                <a:solidFill>
                  <a:schemeClr val="bg1">
                    <a:lumMod val="50000"/>
                  </a:schemeClr>
                </a:solidFill>
              </a:rPr>
              <a:t>en</a:t>
            </a:r>
            <a:r>
              <a:rPr lang="pt-BR" sz="1400" b="1" dirty="0" smtClean="0">
                <a:solidFill>
                  <a:schemeClr val="bg1">
                    <a:lumMod val="50000"/>
                  </a:schemeClr>
                </a:solidFill>
              </a:rPr>
              <a:t> </a:t>
            </a:r>
            <a:r>
              <a:rPr lang="pt-BR" sz="1400" b="1" dirty="0" err="1" smtClean="0">
                <a:solidFill>
                  <a:schemeClr val="bg1">
                    <a:lumMod val="50000"/>
                  </a:schemeClr>
                </a:solidFill>
              </a:rPr>
              <a:t>el</a:t>
            </a:r>
            <a:r>
              <a:rPr lang="pt-BR" sz="1400" b="1" dirty="0" smtClean="0">
                <a:solidFill>
                  <a:schemeClr val="bg1">
                    <a:lumMod val="50000"/>
                  </a:schemeClr>
                </a:solidFill>
              </a:rPr>
              <a:t> </a:t>
            </a:r>
            <a:r>
              <a:rPr lang="pt-BR" sz="1400" b="1" dirty="0" err="1" smtClean="0">
                <a:solidFill>
                  <a:schemeClr val="bg1">
                    <a:lumMod val="50000"/>
                  </a:schemeClr>
                </a:solidFill>
              </a:rPr>
              <a:t>Escenario</a:t>
            </a:r>
            <a:r>
              <a:rPr lang="pt-BR" sz="1400" b="1" dirty="0" smtClean="0">
                <a:solidFill>
                  <a:schemeClr val="bg1">
                    <a:lumMod val="50000"/>
                  </a:schemeClr>
                </a:solidFill>
              </a:rPr>
              <a:t> Internacional”.</a:t>
            </a:r>
            <a:endParaRPr lang="pt-BR" sz="1400" dirty="0" smtClean="0"/>
          </a:p>
          <a:p>
            <a:pPr algn="just"/>
            <a:r>
              <a:rPr lang="pt-BR" sz="1400" dirty="0" smtClean="0"/>
              <a:t>A edição especial da revista </a:t>
            </a:r>
            <a:r>
              <a:rPr lang="pt-BR" sz="1400" dirty="0" err="1" smtClean="0"/>
              <a:t>Universitas</a:t>
            </a:r>
            <a:r>
              <a:rPr lang="pt-BR" sz="1400" dirty="0" smtClean="0"/>
              <a:t>: Relações Internacionais procura fomentar o debate e a discussão em torno dos Estudos para a Paz através de um conjunto de artigos direcionados a </a:t>
            </a:r>
            <a:r>
              <a:rPr lang="pt-BR" sz="1400" dirty="0" err="1" smtClean="0"/>
              <a:t>buscarabordagens</a:t>
            </a:r>
            <a:r>
              <a:rPr lang="pt-BR" sz="1400" dirty="0" smtClean="0"/>
              <a:t> críticas sobre o papel da paz no cenário internacional e a construção desta em cenários pós-conflito.</a:t>
            </a:r>
            <a:br>
              <a:rPr lang="pt-BR" sz="1400" dirty="0" smtClean="0"/>
            </a:br>
            <a:r>
              <a:rPr lang="pt-BR" sz="1400" dirty="0" smtClean="0"/>
              <a:t>Submissão de Artigos:</a:t>
            </a:r>
            <a:br>
              <a:rPr lang="pt-BR" sz="1400" dirty="0" smtClean="0"/>
            </a:br>
            <a:r>
              <a:rPr lang="pt-BR" sz="1400" dirty="0" smtClean="0"/>
              <a:t>Essa edição especial será publicada no segundo semestre de 2013. Dessa forma, são recebidos artigos que versem sobre a temática proposta. Os artigos devem ter de 3.000 a 5.000 palavras, e devem ser submetidos para: </a:t>
            </a:r>
            <a:r>
              <a:rPr lang="pt-BR" sz="1400" dirty="0" smtClean="0">
                <a:hlinkClick r:id="rId4"/>
              </a:rPr>
              <a:t>fernandoludwig@ces.uc.pt</a:t>
            </a:r>
            <a:r>
              <a:rPr lang="pt-BR" sz="1400" dirty="0" smtClean="0"/>
              <a:t> e </a:t>
            </a:r>
            <a:r>
              <a:rPr lang="pt-BR" sz="1400" dirty="0" smtClean="0">
                <a:hlinkClick r:id="rId5"/>
              </a:rPr>
              <a:t>ramon@ces.uc.pt</a:t>
            </a:r>
            <a:r>
              <a:rPr lang="pt-BR" sz="1400" dirty="0" smtClean="0"/>
              <a:t> até a data </a:t>
            </a:r>
            <a:r>
              <a:rPr lang="pt-BR" sz="1400" b="1" dirty="0" smtClean="0">
                <a:solidFill>
                  <a:schemeClr val="bg1">
                    <a:lumMod val="50000"/>
                  </a:schemeClr>
                </a:solidFill>
              </a:rPr>
              <a:t>1 de Julho de 2013</a:t>
            </a:r>
            <a:r>
              <a:rPr lang="pt-BR" sz="1400" dirty="0" smtClean="0"/>
              <a:t>.</a:t>
            </a:r>
          </a:p>
          <a:p>
            <a:pPr algn="just"/>
            <a:endParaRPr lang="pt-BR" sz="1400" dirty="0"/>
          </a:p>
        </p:txBody>
      </p:sp>
      <p:sp>
        <p:nvSpPr>
          <p:cNvPr id="13" name="Retângulo 12"/>
          <p:cNvSpPr/>
          <p:nvPr/>
        </p:nvSpPr>
        <p:spPr>
          <a:xfrm>
            <a:off x="4860032" y="1628800"/>
            <a:ext cx="3855372" cy="1600438"/>
          </a:xfrm>
          <a:prstGeom prst="rect">
            <a:avLst/>
          </a:prstGeom>
        </p:spPr>
        <p:txBody>
          <a:bodyPr wrap="square">
            <a:spAutoFit/>
          </a:bodyPr>
          <a:lstStyle/>
          <a:p>
            <a:pPr algn="just"/>
            <a:r>
              <a:rPr lang="pt-BR" sz="1400" dirty="0" smtClean="0"/>
              <a:t>Mais informações: </a:t>
            </a:r>
            <a:r>
              <a:rPr lang="pt-BR" sz="1400" dirty="0" smtClean="0">
                <a:hlinkClick r:id="rId6"/>
              </a:rPr>
              <a:t>http://graduacao.ufabc.edu.br/relacoesinternacionais/index.</a:t>
            </a:r>
            <a:r>
              <a:rPr lang="pt-BR" sz="1400" dirty="0" err="1" smtClean="0">
                <a:hlinkClick r:id="rId6"/>
              </a:rPr>
              <a:t>php</a:t>
            </a:r>
            <a:r>
              <a:rPr lang="pt-BR" sz="1400" dirty="0" smtClean="0">
                <a:hlinkClick r:id="rId6"/>
              </a:rPr>
              <a:t>?</a:t>
            </a:r>
            <a:r>
              <a:rPr lang="pt-BR" sz="1400" dirty="0" err="1" smtClean="0">
                <a:hlinkClick r:id="rId6"/>
              </a:rPr>
              <a:t>option</a:t>
            </a:r>
            <a:r>
              <a:rPr lang="pt-BR" sz="1400" dirty="0" smtClean="0">
                <a:hlinkClick r:id="rId6"/>
              </a:rPr>
              <a:t>=</a:t>
            </a:r>
            <a:r>
              <a:rPr lang="pt-BR" sz="1400" dirty="0" err="1" smtClean="0">
                <a:hlinkClick r:id="rId6"/>
              </a:rPr>
              <a:t>com_content&amp;view</a:t>
            </a:r>
            <a:r>
              <a:rPr lang="pt-BR" sz="1400" dirty="0" smtClean="0">
                <a:hlinkClick r:id="rId6"/>
              </a:rPr>
              <a:t>=</a:t>
            </a:r>
            <a:r>
              <a:rPr lang="pt-BR" sz="1400" dirty="0" err="1" smtClean="0">
                <a:hlinkClick r:id="rId6"/>
              </a:rPr>
              <a:t>article&amp;id</a:t>
            </a:r>
            <a:r>
              <a:rPr lang="pt-BR" sz="1400" dirty="0" smtClean="0">
                <a:hlinkClick r:id="rId6"/>
              </a:rPr>
              <a:t>=67:</a:t>
            </a:r>
            <a:r>
              <a:rPr lang="pt-BR" sz="1400" dirty="0" err="1" smtClean="0">
                <a:hlinkClick r:id="rId6"/>
              </a:rPr>
              <a:t>chamada-de-trabalhos-a-paz-no-cen</a:t>
            </a:r>
            <a:r>
              <a:rPr lang="pt-BR" sz="1400" dirty="0" smtClean="0">
                <a:hlinkClick r:id="rId6"/>
              </a:rPr>
              <a:t>%C3%A1rio-</a:t>
            </a:r>
            <a:r>
              <a:rPr lang="pt-BR" sz="1400" dirty="0" err="1" smtClean="0">
                <a:hlinkClick r:id="rId6"/>
              </a:rPr>
              <a:t>internacional-abordagens-cr</a:t>
            </a:r>
            <a:r>
              <a:rPr lang="pt-BR" sz="1400" dirty="0" smtClean="0">
                <a:hlinkClick r:id="rId6"/>
              </a:rPr>
              <a:t>%C3%</a:t>
            </a:r>
            <a:r>
              <a:rPr lang="pt-BR" sz="1400" dirty="0" err="1" smtClean="0">
                <a:hlinkClick r:id="rId6"/>
              </a:rPr>
              <a:t>ADticas&amp;catid</a:t>
            </a:r>
            <a:r>
              <a:rPr lang="pt-BR" sz="1400" dirty="0" smtClean="0">
                <a:hlinkClick r:id="rId6"/>
              </a:rPr>
              <a:t>=54:</a:t>
            </a:r>
            <a:r>
              <a:rPr lang="pt-BR" sz="1400" dirty="0" err="1" smtClean="0">
                <a:hlinkClick r:id="rId6"/>
              </a:rPr>
              <a:t>chamada-artigos&amp;Itemid</a:t>
            </a:r>
            <a:r>
              <a:rPr lang="pt-BR" sz="1400" dirty="0" smtClean="0">
                <a:hlinkClick r:id="rId6"/>
              </a:rPr>
              <a:t>=142</a:t>
            </a:r>
            <a:endParaRPr lang="pt-BR" sz="1400" dirty="0"/>
          </a:p>
        </p:txBody>
      </p:sp>
      <p:sp>
        <p:nvSpPr>
          <p:cNvPr id="14" name="Retângulo 13"/>
          <p:cNvSpPr/>
          <p:nvPr/>
        </p:nvSpPr>
        <p:spPr>
          <a:xfrm>
            <a:off x="2411760" y="5517232"/>
            <a:ext cx="6048672" cy="9286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7656" name="Picture 8" descr="http://graduacao.ufabc.edu.br/relacoesinternacionais/templates/teamspirit/images/logo.png"/>
          <p:cNvPicPr>
            <a:picLocks noChangeAspect="1" noChangeArrowheads="1"/>
          </p:cNvPicPr>
          <p:nvPr/>
        </p:nvPicPr>
        <p:blipFill>
          <a:blip r:embed="rId7" cstate="print"/>
          <a:srcRect/>
          <a:stretch>
            <a:fillRect/>
          </a:stretch>
        </p:blipFill>
        <p:spPr bwMode="auto">
          <a:xfrm>
            <a:off x="2627784" y="5661248"/>
            <a:ext cx="5715000" cy="619126"/>
          </a:xfrm>
          <a:prstGeom prst="rect">
            <a:avLst/>
          </a:prstGeom>
          <a:noFill/>
        </p:spPr>
      </p:pic>
    </p:spTree>
    <p:extLst>
      <p:ext uri="{BB962C8B-B14F-4D97-AF65-F5344CB8AC3E}">
        <p14:creationId xmlns="" xmlns:p14="http://schemas.microsoft.com/office/powerpoint/2010/main" val="3767889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3" cstate="print">
            <a:duotone>
              <a:schemeClr val="bg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bg1">
                    <a:lumMod val="65000"/>
                  </a:schemeClr>
                </a:solidFill>
              </a:rPr>
              <a:t>Convocatoria para la presentación de artículos</a:t>
            </a:r>
            <a:endParaRPr lang="es-ES_tradnl" sz="1300" dirty="0" smtClean="0">
              <a:solidFill>
                <a:schemeClr val="bg1">
                  <a:lumMod val="65000"/>
                </a:schemeClr>
              </a:solidFill>
            </a:endParaRPr>
          </a:p>
        </p:txBody>
      </p:sp>
      <p:sp>
        <p:nvSpPr>
          <p:cNvPr id="10" name="TextBox 9"/>
          <p:cNvSpPr txBox="1"/>
          <p:nvPr/>
        </p:nvSpPr>
        <p:spPr>
          <a:xfrm>
            <a:off x="251520" y="1484784"/>
            <a:ext cx="3960440" cy="4355038"/>
          </a:xfrm>
          <a:prstGeom prst="rect">
            <a:avLst/>
          </a:prstGeom>
          <a:noFill/>
        </p:spPr>
        <p:txBody>
          <a:bodyPr wrap="square" rtlCol="0">
            <a:spAutoFit/>
          </a:bodyPr>
          <a:lstStyle/>
          <a:p>
            <a:r>
              <a:rPr lang="pt-BR" sz="1200" b="1" dirty="0" smtClean="0">
                <a:solidFill>
                  <a:schemeClr val="tx1">
                    <a:lumMod val="50000"/>
                    <a:lumOff val="50000"/>
                  </a:schemeClr>
                </a:solidFill>
              </a:rPr>
              <a:t> 7 </a:t>
            </a:r>
            <a:r>
              <a:rPr lang="pt-BR" sz="1300" b="1" dirty="0" smtClean="0">
                <a:solidFill>
                  <a:schemeClr val="bg1">
                    <a:lumMod val="50000"/>
                  </a:schemeClr>
                </a:solidFill>
              </a:rPr>
              <a:t>– Revista Brasileira de Estudos Urbanos e Regionais</a:t>
            </a:r>
          </a:p>
          <a:p>
            <a:endParaRPr lang="pt-BR" sz="1300" b="1" dirty="0" smtClean="0">
              <a:solidFill>
                <a:schemeClr val="bg1">
                  <a:lumMod val="50000"/>
                </a:schemeClr>
              </a:solidFill>
            </a:endParaRPr>
          </a:p>
          <a:p>
            <a:pPr algn="just"/>
            <a:r>
              <a:rPr lang="pt-BR" sz="1400" dirty="0" smtClean="0"/>
              <a:t>A Revista Brasileira de Estudos Urbanos e Regionais, de periodicidade semestral, editada pela ANPUR – Associação Nacional de Pós-Graduação e Pesquisa em Planejamento Urbano e Regional, convida professores, pesquisadores e profissionais atuantes nas áreas de urbanismo, geografia, economia, engenharia, demografia, direito, administração pública, planejamento urbano e regional, história, ciências sociais e em outras disciplinas voltadas aos estudos urbanos e regionais, a submeterem textos em torno da temática:</a:t>
            </a:r>
          </a:p>
          <a:p>
            <a:pPr algn="just"/>
            <a:r>
              <a:rPr lang="pt-BR" sz="1400" b="1" i="1" dirty="0" smtClean="0">
                <a:solidFill>
                  <a:schemeClr val="bg1">
                    <a:lumMod val="50000"/>
                  </a:schemeClr>
                </a:solidFill>
              </a:rPr>
              <a:t>ECONOMIA SOCIAL, POPULAR E SOLIDÁRIA, AUTOGESTÃO E TERRITÓRIO</a:t>
            </a:r>
          </a:p>
          <a:p>
            <a:pPr algn="just"/>
            <a:endParaRPr lang="pt-BR" sz="1400" b="1" i="1" dirty="0" smtClean="0">
              <a:solidFill>
                <a:schemeClr val="bg1">
                  <a:lumMod val="50000"/>
                </a:schemeClr>
              </a:solidFill>
            </a:endParaRPr>
          </a:p>
          <a:p>
            <a:r>
              <a:rPr lang="pt-BR" sz="1400" dirty="0" smtClean="0"/>
              <a:t>Editora Convidada para esse Número Temático: Luciana Lago (IPPUR/UFRJ)</a:t>
            </a:r>
          </a:p>
          <a:p>
            <a:r>
              <a:rPr lang="pt-BR" sz="1400" dirty="0" smtClean="0"/>
              <a:t> </a:t>
            </a:r>
          </a:p>
          <a:p>
            <a:pPr algn="just"/>
            <a:endParaRPr lang="es-ES" sz="1300" dirty="0">
              <a:solidFill>
                <a:schemeClr val="bg1">
                  <a:lumMod val="50000"/>
                </a:schemeClr>
              </a:solidFill>
            </a:endParaRPr>
          </a:p>
        </p:txBody>
      </p:sp>
      <p:sp>
        <p:nvSpPr>
          <p:cNvPr id="8" name="TextBox 9"/>
          <p:cNvSpPr txBox="1"/>
          <p:nvPr/>
        </p:nvSpPr>
        <p:spPr>
          <a:xfrm>
            <a:off x="4716016" y="1484784"/>
            <a:ext cx="4207054" cy="1538883"/>
          </a:xfrm>
          <a:prstGeom prst="rect">
            <a:avLst/>
          </a:prstGeom>
          <a:noFill/>
        </p:spPr>
        <p:txBody>
          <a:bodyPr wrap="square" rtlCol="0">
            <a:spAutoFit/>
          </a:bodyPr>
          <a:lstStyle/>
          <a:p>
            <a:r>
              <a:rPr lang="es-ES" sz="1400" dirty="0" smtClean="0"/>
              <a:t> </a:t>
            </a:r>
          </a:p>
          <a:p>
            <a:r>
              <a:rPr lang="es-ES_tradnl" sz="1400" dirty="0" smtClean="0">
                <a:solidFill>
                  <a:schemeClr val="tx1">
                    <a:lumMod val="50000"/>
                    <a:lumOff val="50000"/>
                  </a:schemeClr>
                </a:solidFill>
              </a:rPr>
              <a:t/>
            </a:r>
            <a:br>
              <a:rPr lang="es-ES_tradnl" sz="1400" dirty="0" smtClean="0">
                <a:solidFill>
                  <a:schemeClr val="tx1">
                    <a:lumMod val="50000"/>
                    <a:lumOff val="50000"/>
                  </a:schemeClr>
                </a:solidFill>
              </a:rPr>
            </a:br>
            <a:r>
              <a:rPr lang="es-ES" sz="1400" dirty="0" smtClean="0">
                <a:solidFill>
                  <a:schemeClr val="tx1">
                    <a:lumMod val="50000"/>
                    <a:lumOff val="50000"/>
                  </a:schemeClr>
                </a:solidFill>
              </a:rPr>
              <a:t/>
            </a:r>
            <a:br>
              <a:rPr lang="es-ES" sz="1400" dirty="0" smtClean="0">
                <a:solidFill>
                  <a:schemeClr val="tx1">
                    <a:lumMod val="50000"/>
                    <a:lumOff val="50000"/>
                  </a:schemeClr>
                </a:solidFill>
              </a:rPr>
            </a:br>
            <a:r>
              <a:rPr lang="es-ES" sz="1200" dirty="0" smtClean="0"/>
              <a:t/>
            </a:r>
            <a:br>
              <a:rPr lang="es-ES" sz="1200" dirty="0" smtClean="0"/>
            </a:br>
            <a:endParaRPr lang="en-US" sz="1200" dirty="0" smtClean="0">
              <a:solidFill>
                <a:schemeClr val="tx1">
                  <a:lumMod val="50000"/>
                  <a:lumOff val="50000"/>
                </a:schemeClr>
              </a:solidFill>
            </a:endParaRPr>
          </a:p>
          <a:p>
            <a:pPr algn="just"/>
            <a:endParaRPr lang="es-ES" sz="1400" dirty="0">
              <a:solidFill>
                <a:schemeClr val="tx1">
                  <a:lumMod val="50000"/>
                  <a:lumOff val="50000"/>
                </a:schemeClr>
              </a:solidFill>
            </a:endParaRPr>
          </a:p>
          <a:p>
            <a:pPr algn="just"/>
            <a:endParaRPr lang="pt-BR" sz="1400" dirty="0" smtClean="0">
              <a:solidFill>
                <a:schemeClr val="tx1">
                  <a:lumMod val="50000"/>
                  <a:lumOff val="50000"/>
                </a:schemeClr>
              </a:solidFill>
            </a:endParaRPr>
          </a:p>
        </p:txBody>
      </p:sp>
      <p:sp>
        <p:nvSpPr>
          <p:cNvPr id="11" name="10 CuadroTexto"/>
          <p:cNvSpPr txBox="1"/>
          <p:nvPr/>
        </p:nvSpPr>
        <p:spPr>
          <a:xfrm>
            <a:off x="4932040" y="1628800"/>
            <a:ext cx="3744416" cy="2954655"/>
          </a:xfrm>
          <a:prstGeom prst="rect">
            <a:avLst/>
          </a:prstGeom>
          <a:noFill/>
        </p:spPr>
        <p:txBody>
          <a:bodyPr wrap="square" rtlCol="0">
            <a:spAutoFit/>
          </a:bodyPr>
          <a:lstStyle/>
          <a:p>
            <a:pPr algn="just"/>
            <a:r>
              <a:rPr lang="pt-BR" sz="1400" dirty="0" smtClean="0"/>
              <a:t>PRAZO PARA ENVIO DOS ARTIGOS:</a:t>
            </a:r>
            <a:r>
              <a:rPr lang="pt-BR" sz="1400" b="1" dirty="0" smtClean="0">
                <a:solidFill>
                  <a:schemeClr val="bg1">
                    <a:lumMod val="50000"/>
                  </a:schemeClr>
                </a:solidFill>
              </a:rPr>
              <a:t> de 02 a 30 de abril de 2013</a:t>
            </a:r>
          </a:p>
          <a:p>
            <a:r>
              <a:rPr lang="pt-BR" sz="1400" b="1" i="1" dirty="0" smtClean="0"/>
              <a:t> </a:t>
            </a:r>
            <a:endParaRPr lang="pt-BR" sz="1400" dirty="0" smtClean="0"/>
          </a:p>
          <a:p>
            <a:pPr algn="just"/>
            <a:r>
              <a:rPr lang="pt-BR" sz="1400" i="1" dirty="0" smtClean="0"/>
              <a:t>Informamos que, independente do seu núcleo temático, a RBEUR mantém o fluxo contínuo de submissão de textos e resenhas para publicação em cada edição.</a:t>
            </a:r>
            <a:endParaRPr lang="pt-BR" sz="1400" dirty="0" smtClean="0"/>
          </a:p>
          <a:p>
            <a:r>
              <a:rPr lang="pt-BR" sz="1400" dirty="0" smtClean="0"/>
              <a:t> </a:t>
            </a:r>
          </a:p>
          <a:p>
            <a:r>
              <a:rPr lang="pt-BR" sz="1400" dirty="0" smtClean="0"/>
              <a:t>A partir desse número, receberemos apenas submissões no Sistema Eletrônico da Revista.</a:t>
            </a:r>
          </a:p>
          <a:p>
            <a:r>
              <a:rPr lang="pt-BR" sz="1400" dirty="0" smtClean="0">
                <a:hlinkClick r:id="rId4"/>
              </a:rPr>
              <a:t>http://anpur.org.br/revista/rbeur/index.</a:t>
            </a:r>
            <a:r>
              <a:rPr lang="pt-BR" sz="1400" dirty="0" err="1" smtClean="0">
                <a:hlinkClick r:id="rId4"/>
              </a:rPr>
              <a:t>php</a:t>
            </a:r>
            <a:r>
              <a:rPr lang="pt-BR" sz="1400" dirty="0" smtClean="0">
                <a:hlinkClick r:id="rId4"/>
              </a:rPr>
              <a:t>/</a:t>
            </a:r>
            <a:r>
              <a:rPr lang="pt-BR" sz="1400" dirty="0" err="1" smtClean="0">
                <a:hlinkClick r:id="rId4"/>
              </a:rPr>
              <a:t>rbeur</a:t>
            </a:r>
            <a:r>
              <a:rPr lang="pt-BR" sz="1400" dirty="0" smtClean="0">
                <a:hlinkClick r:id="rId4"/>
              </a:rPr>
              <a:t>/</a:t>
            </a:r>
            <a:r>
              <a:rPr lang="pt-BR" sz="1400" dirty="0" err="1" smtClean="0">
                <a:hlinkClick r:id="rId4"/>
              </a:rPr>
              <a:t>issue</a:t>
            </a:r>
            <a:r>
              <a:rPr lang="pt-BR" sz="1400" dirty="0" smtClean="0">
                <a:hlinkClick r:id="rId4"/>
              </a:rPr>
              <a:t>/</a:t>
            </a:r>
            <a:r>
              <a:rPr lang="pt-BR" sz="1400" dirty="0" err="1" smtClean="0">
                <a:hlinkClick r:id="rId4"/>
              </a:rPr>
              <a:t>current</a:t>
            </a:r>
            <a:endParaRPr lang="pt-BR" sz="1400" dirty="0" smtClean="0"/>
          </a:p>
          <a:p>
            <a:endParaRPr lang="es-UY" dirty="0"/>
          </a:p>
        </p:txBody>
      </p:sp>
      <p:pic>
        <p:nvPicPr>
          <p:cNvPr id="12" name="11 Imagen" descr="revista estudos urbanos.jpg"/>
          <p:cNvPicPr>
            <a:picLocks noChangeAspect="1"/>
          </p:cNvPicPr>
          <p:nvPr/>
        </p:nvPicPr>
        <p:blipFill>
          <a:blip r:embed="rId5" cstate="print"/>
          <a:stretch>
            <a:fillRect/>
          </a:stretch>
        </p:blipFill>
        <p:spPr>
          <a:xfrm>
            <a:off x="2843808" y="5661248"/>
            <a:ext cx="4621950" cy="739512"/>
          </a:xfrm>
          <a:prstGeom prst="rect">
            <a:avLst/>
          </a:prstGeom>
        </p:spPr>
      </p:pic>
    </p:spTree>
    <p:extLst>
      <p:ext uri="{BB962C8B-B14F-4D97-AF65-F5344CB8AC3E}">
        <p14:creationId xmlns="" xmlns:p14="http://schemas.microsoft.com/office/powerpoint/2010/main" val="3767889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3" cstate="print">
            <a:duotone>
              <a:schemeClr val="bg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bg1">
                    <a:lumMod val="65000"/>
                  </a:schemeClr>
                </a:solidFill>
              </a:rPr>
              <a:t>Convocatoria para la presentación de artículos</a:t>
            </a:r>
            <a:endParaRPr lang="es-ES_tradnl" sz="1300" dirty="0" smtClean="0">
              <a:solidFill>
                <a:schemeClr val="bg1">
                  <a:lumMod val="65000"/>
                </a:schemeClr>
              </a:solidFill>
            </a:endParaRPr>
          </a:p>
        </p:txBody>
      </p:sp>
      <p:sp>
        <p:nvSpPr>
          <p:cNvPr id="10" name="TextBox 9"/>
          <p:cNvSpPr txBox="1"/>
          <p:nvPr/>
        </p:nvSpPr>
        <p:spPr>
          <a:xfrm>
            <a:off x="251520" y="1484784"/>
            <a:ext cx="4207054" cy="4385816"/>
          </a:xfrm>
          <a:prstGeom prst="rect">
            <a:avLst/>
          </a:prstGeom>
          <a:noFill/>
        </p:spPr>
        <p:txBody>
          <a:bodyPr wrap="square" rtlCol="0">
            <a:spAutoFit/>
          </a:bodyPr>
          <a:lstStyle/>
          <a:p>
            <a:pPr algn="just"/>
            <a:r>
              <a:rPr lang="pt-BR" sz="1200" b="1" dirty="0" smtClean="0">
                <a:solidFill>
                  <a:schemeClr val="tx1">
                    <a:lumMod val="50000"/>
                    <a:lumOff val="50000"/>
                  </a:schemeClr>
                </a:solidFill>
              </a:rPr>
              <a:t> </a:t>
            </a:r>
            <a:r>
              <a:rPr lang="pt-BR" sz="1300" b="1" dirty="0" smtClean="0">
                <a:solidFill>
                  <a:schemeClr val="bg1">
                    <a:lumMod val="50000"/>
                  </a:schemeClr>
                </a:solidFill>
              </a:rPr>
              <a:t>8- </a:t>
            </a:r>
            <a:r>
              <a:rPr lang="pt-BR" sz="1300" b="1" dirty="0" err="1" smtClean="0">
                <a:solidFill>
                  <a:schemeClr val="bg1">
                    <a:lumMod val="50000"/>
                  </a:schemeClr>
                </a:solidFill>
              </a:rPr>
              <a:t>Journal</a:t>
            </a:r>
            <a:r>
              <a:rPr lang="pt-BR" sz="1300" b="1" dirty="0" smtClean="0">
                <a:solidFill>
                  <a:schemeClr val="bg1">
                    <a:lumMod val="50000"/>
                  </a:schemeClr>
                </a:solidFill>
              </a:rPr>
              <a:t> </a:t>
            </a:r>
            <a:r>
              <a:rPr lang="pt-BR" sz="1300" b="1" dirty="0" err="1" smtClean="0">
                <a:solidFill>
                  <a:schemeClr val="bg1">
                    <a:lumMod val="50000"/>
                  </a:schemeClr>
                </a:solidFill>
              </a:rPr>
              <a:t>of</a:t>
            </a:r>
            <a:r>
              <a:rPr lang="pt-BR" sz="1300" b="1" dirty="0" smtClean="0">
                <a:solidFill>
                  <a:schemeClr val="bg1">
                    <a:lumMod val="50000"/>
                  </a:schemeClr>
                </a:solidFill>
              </a:rPr>
              <a:t> </a:t>
            </a:r>
            <a:r>
              <a:rPr lang="pt-BR" sz="1300" b="1" dirty="0" err="1" smtClean="0">
                <a:solidFill>
                  <a:schemeClr val="bg1">
                    <a:lumMod val="50000"/>
                  </a:schemeClr>
                </a:solidFill>
              </a:rPr>
              <a:t>Defence</a:t>
            </a:r>
            <a:r>
              <a:rPr lang="pt-BR" sz="1300" b="1" dirty="0" smtClean="0">
                <a:solidFill>
                  <a:schemeClr val="bg1">
                    <a:lumMod val="50000"/>
                  </a:schemeClr>
                </a:solidFill>
              </a:rPr>
              <a:t> </a:t>
            </a:r>
            <a:r>
              <a:rPr lang="pt-BR" sz="1300" b="1" dirty="0" err="1" smtClean="0">
                <a:solidFill>
                  <a:schemeClr val="bg1">
                    <a:lumMod val="50000"/>
                  </a:schemeClr>
                </a:solidFill>
              </a:rPr>
              <a:t>Studies</a:t>
            </a:r>
            <a:r>
              <a:rPr lang="pt-BR" sz="1300" b="1" dirty="0" smtClean="0">
                <a:solidFill>
                  <a:schemeClr val="bg1">
                    <a:lumMod val="50000"/>
                  </a:schemeClr>
                </a:solidFill>
              </a:rPr>
              <a:t> abre </a:t>
            </a:r>
            <a:r>
              <a:rPr lang="pt-BR" sz="1300" b="1" dirty="0" err="1" smtClean="0">
                <a:solidFill>
                  <a:schemeClr val="bg1">
                    <a:lumMod val="50000"/>
                  </a:schemeClr>
                </a:solidFill>
              </a:rPr>
              <a:t>llamada</a:t>
            </a:r>
            <a:r>
              <a:rPr lang="pt-BR" sz="1300" b="1" dirty="0" smtClean="0">
                <a:solidFill>
                  <a:schemeClr val="bg1">
                    <a:lumMod val="50000"/>
                  </a:schemeClr>
                </a:solidFill>
              </a:rPr>
              <a:t> para </a:t>
            </a:r>
            <a:r>
              <a:rPr lang="pt-BR" sz="1300" b="1" dirty="0" err="1" smtClean="0">
                <a:solidFill>
                  <a:schemeClr val="bg1">
                    <a:lumMod val="50000"/>
                  </a:schemeClr>
                </a:solidFill>
              </a:rPr>
              <a:t>sus</a:t>
            </a:r>
            <a:r>
              <a:rPr lang="pt-BR" sz="1300" b="1" dirty="0" smtClean="0">
                <a:solidFill>
                  <a:schemeClr val="bg1">
                    <a:lumMod val="50000"/>
                  </a:schemeClr>
                </a:solidFill>
              </a:rPr>
              <a:t> próximos número.</a:t>
            </a:r>
          </a:p>
          <a:p>
            <a:pPr algn="just"/>
            <a:endParaRPr lang="pt-BR" sz="1300" b="1" dirty="0" smtClean="0">
              <a:solidFill>
                <a:schemeClr val="bg1">
                  <a:lumMod val="50000"/>
                </a:schemeClr>
              </a:solidFill>
            </a:endParaRPr>
          </a:p>
          <a:p>
            <a:pPr algn="just"/>
            <a:r>
              <a:rPr lang="en-US" sz="1400" dirty="0" smtClean="0"/>
              <a:t>JDS is calling for original articles/commentaries/book reviews on various issues related to </a:t>
            </a:r>
            <a:r>
              <a:rPr lang="en-US" sz="1400" dirty="0" err="1" smtClean="0"/>
              <a:t>defence</a:t>
            </a:r>
            <a:r>
              <a:rPr lang="en-US" sz="1400" dirty="0" smtClean="0"/>
              <a:t> </a:t>
            </a:r>
            <a:r>
              <a:rPr lang="en-US" sz="1400" dirty="0" smtClean="0"/>
              <a:t>and national security and strategy for our July-September (Vol. 7, No. 3) and October-December (Vol. 7 No. 4) issues. Detailed Guidelines for Contributors can be found here: </a:t>
            </a:r>
            <a:r>
              <a:rPr lang="es-UY" sz="1400" dirty="0" smtClean="0">
                <a:hlinkClick r:id="rId4"/>
              </a:rPr>
              <a:t>http://idsa.in/system/files/GuidelinesforContributors.pdf</a:t>
            </a:r>
            <a:endParaRPr lang="es-UY" sz="1400" dirty="0" smtClean="0"/>
          </a:p>
          <a:p>
            <a:pPr algn="just"/>
            <a:endParaRPr lang="en-US" sz="1400" dirty="0" smtClean="0"/>
          </a:p>
          <a:p>
            <a:pPr algn="just"/>
            <a:r>
              <a:rPr lang="en-US" sz="1400" dirty="0" smtClean="0"/>
              <a:t>The contributions should be sent addressed to The Editor, Journal of </a:t>
            </a:r>
            <a:r>
              <a:rPr lang="en-US" sz="1400" dirty="0" err="1" smtClean="0"/>
              <a:t>Defence</a:t>
            </a:r>
            <a:r>
              <a:rPr lang="en-US" sz="1400" dirty="0" smtClean="0"/>
              <a:t> Studies, IDSA on the following email id: </a:t>
            </a:r>
            <a:r>
              <a:rPr lang="en-US" sz="1400" dirty="0" smtClean="0">
                <a:hlinkClick r:id="rId5"/>
              </a:rPr>
              <a:t>associateeditor.jds@gmail.com</a:t>
            </a:r>
            <a:r>
              <a:rPr lang="en-US" sz="1400" dirty="0" smtClean="0"/>
              <a:t>.</a:t>
            </a:r>
          </a:p>
          <a:p>
            <a:pPr algn="just"/>
            <a:endParaRPr lang="en-US" sz="1400" dirty="0" smtClean="0"/>
          </a:p>
          <a:p>
            <a:pPr algn="just"/>
            <a:r>
              <a:rPr lang="en-US" sz="1400" dirty="0" smtClean="0"/>
              <a:t>More information: </a:t>
            </a:r>
            <a:r>
              <a:rPr lang="es-UY" sz="1400" dirty="0" smtClean="0">
                <a:hlinkClick r:id="rId6"/>
              </a:rPr>
              <a:t>http://idsa.in/</a:t>
            </a:r>
            <a:endParaRPr lang="en-US" sz="1400" dirty="0" smtClean="0"/>
          </a:p>
          <a:p>
            <a:pPr algn="just"/>
            <a:endParaRPr lang="en-US" sz="1400" b="1" dirty="0" smtClean="0">
              <a:solidFill>
                <a:schemeClr val="bg1">
                  <a:lumMod val="50000"/>
                </a:schemeClr>
              </a:solidFill>
            </a:endParaRPr>
          </a:p>
          <a:p>
            <a:pPr algn="just"/>
            <a:r>
              <a:rPr lang="pt-BR" sz="1300" b="1" dirty="0" smtClean="0">
                <a:solidFill>
                  <a:schemeClr val="bg1">
                    <a:lumMod val="50000"/>
                  </a:schemeClr>
                </a:solidFill>
              </a:rPr>
              <a:t>  </a:t>
            </a:r>
            <a:endParaRPr lang="es-ES" sz="1400" b="1" dirty="0" smtClean="0"/>
          </a:p>
          <a:p>
            <a:endParaRPr lang="es-ES" sz="1300" dirty="0"/>
          </a:p>
        </p:txBody>
      </p:sp>
      <p:sp>
        <p:nvSpPr>
          <p:cNvPr id="8" name="TextBox 9"/>
          <p:cNvSpPr txBox="1"/>
          <p:nvPr/>
        </p:nvSpPr>
        <p:spPr>
          <a:xfrm>
            <a:off x="4716016" y="1484784"/>
            <a:ext cx="4207054" cy="1538883"/>
          </a:xfrm>
          <a:prstGeom prst="rect">
            <a:avLst/>
          </a:prstGeom>
          <a:noFill/>
        </p:spPr>
        <p:txBody>
          <a:bodyPr wrap="square" rtlCol="0">
            <a:spAutoFit/>
          </a:bodyPr>
          <a:lstStyle/>
          <a:p>
            <a:r>
              <a:rPr lang="es-ES" sz="1400" dirty="0" smtClean="0"/>
              <a:t> </a:t>
            </a:r>
          </a:p>
          <a:p>
            <a:r>
              <a:rPr lang="es-ES_tradnl" sz="1400" dirty="0" smtClean="0">
                <a:solidFill>
                  <a:schemeClr val="tx1">
                    <a:lumMod val="50000"/>
                    <a:lumOff val="50000"/>
                  </a:schemeClr>
                </a:solidFill>
              </a:rPr>
              <a:t/>
            </a:r>
            <a:br>
              <a:rPr lang="es-ES_tradnl" sz="1400" dirty="0" smtClean="0">
                <a:solidFill>
                  <a:schemeClr val="tx1">
                    <a:lumMod val="50000"/>
                    <a:lumOff val="50000"/>
                  </a:schemeClr>
                </a:solidFill>
              </a:rPr>
            </a:br>
            <a:r>
              <a:rPr lang="es-ES" sz="1400" dirty="0" smtClean="0">
                <a:solidFill>
                  <a:schemeClr val="tx1">
                    <a:lumMod val="50000"/>
                    <a:lumOff val="50000"/>
                  </a:schemeClr>
                </a:solidFill>
              </a:rPr>
              <a:t/>
            </a:r>
            <a:br>
              <a:rPr lang="es-ES" sz="1400" dirty="0" smtClean="0">
                <a:solidFill>
                  <a:schemeClr val="tx1">
                    <a:lumMod val="50000"/>
                    <a:lumOff val="50000"/>
                  </a:schemeClr>
                </a:solidFill>
              </a:rPr>
            </a:br>
            <a:r>
              <a:rPr lang="es-ES" sz="1200" dirty="0" smtClean="0"/>
              <a:t/>
            </a:r>
            <a:br>
              <a:rPr lang="es-ES" sz="1200" dirty="0" smtClean="0"/>
            </a:br>
            <a:endParaRPr lang="en-US" sz="1200" dirty="0" smtClean="0">
              <a:solidFill>
                <a:schemeClr val="tx1">
                  <a:lumMod val="50000"/>
                  <a:lumOff val="50000"/>
                </a:schemeClr>
              </a:solidFill>
            </a:endParaRPr>
          </a:p>
          <a:p>
            <a:pPr algn="just"/>
            <a:endParaRPr lang="es-ES" sz="1400" dirty="0">
              <a:solidFill>
                <a:schemeClr val="tx1">
                  <a:lumMod val="50000"/>
                  <a:lumOff val="50000"/>
                </a:schemeClr>
              </a:solidFill>
            </a:endParaRPr>
          </a:p>
          <a:p>
            <a:pPr algn="just"/>
            <a:endParaRPr lang="pt-BR" sz="1400" dirty="0" smtClean="0">
              <a:solidFill>
                <a:schemeClr val="tx1">
                  <a:lumMod val="50000"/>
                  <a:lumOff val="50000"/>
                </a:schemeClr>
              </a:solidFill>
            </a:endParaRPr>
          </a:p>
        </p:txBody>
      </p:sp>
      <p:sp>
        <p:nvSpPr>
          <p:cNvPr id="11" name="10 Rectángulo"/>
          <p:cNvSpPr/>
          <p:nvPr/>
        </p:nvSpPr>
        <p:spPr>
          <a:xfrm>
            <a:off x="4572000" y="2204864"/>
            <a:ext cx="4572000" cy="954107"/>
          </a:xfrm>
          <a:prstGeom prst="rect">
            <a:avLst/>
          </a:prstGeom>
        </p:spPr>
        <p:txBody>
          <a:bodyPr>
            <a:spAutoFit/>
          </a:bodyPr>
          <a:lstStyle/>
          <a:p>
            <a:endParaRPr lang="pt-BR" sz="1400" dirty="0" smtClean="0"/>
          </a:p>
          <a:p>
            <a:endParaRPr lang="es-UY" sz="1400" dirty="0" smtClean="0"/>
          </a:p>
          <a:p>
            <a:endParaRPr lang="pt-BR" sz="1400" dirty="0" smtClean="0"/>
          </a:p>
          <a:p>
            <a:endParaRPr lang="es-UY" sz="1400" dirty="0" smtClean="0"/>
          </a:p>
        </p:txBody>
      </p:sp>
      <p:pic>
        <p:nvPicPr>
          <p:cNvPr id="24578" name="Picture 2" descr="http://idsa.in/themes/idsa2012/images/idsa.gif"/>
          <p:cNvPicPr>
            <a:picLocks noChangeAspect="1" noChangeArrowheads="1"/>
          </p:cNvPicPr>
          <p:nvPr/>
        </p:nvPicPr>
        <p:blipFill>
          <a:blip r:embed="rId7" cstate="print"/>
          <a:srcRect/>
          <a:stretch>
            <a:fillRect/>
          </a:stretch>
        </p:blipFill>
        <p:spPr bwMode="auto">
          <a:xfrm>
            <a:off x="4716016" y="3429000"/>
            <a:ext cx="4427984" cy="647700"/>
          </a:xfrm>
          <a:prstGeom prst="rect">
            <a:avLst/>
          </a:prstGeom>
          <a:noFill/>
        </p:spPr>
      </p:pic>
      <p:pic>
        <p:nvPicPr>
          <p:cNvPr id="24580" name="Picture 4" descr="Home"/>
          <p:cNvPicPr>
            <a:picLocks noChangeAspect="1" noChangeArrowheads="1"/>
          </p:cNvPicPr>
          <p:nvPr/>
        </p:nvPicPr>
        <p:blipFill>
          <a:blip r:embed="rId8" cstate="print"/>
          <a:srcRect/>
          <a:stretch>
            <a:fillRect/>
          </a:stretch>
        </p:blipFill>
        <p:spPr bwMode="auto">
          <a:xfrm>
            <a:off x="6012160" y="2636912"/>
            <a:ext cx="1304925" cy="647700"/>
          </a:xfrm>
          <a:prstGeom prst="rect">
            <a:avLst/>
          </a:prstGeom>
          <a:noFill/>
        </p:spPr>
      </p:pic>
    </p:spTree>
    <p:extLst>
      <p:ext uri="{BB962C8B-B14F-4D97-AF65-F5344CB8AC3E}">
        <p14:creationId xmlns="" xmlns:p14="http://schemas.microsoft.com/office/powerpoint/2010/main" val="3767889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646331"/>
          </a:xfrm>
          <a:prstGeom prst="rect">
            <a:avLst/>
          </a:prstGeom>
          <a:noFill/>
        </p:spPr>
        <p:txBody>
          <a:bodyPr wrap="none" rtlCol="0">
            <a:spAutoFit/>
          </a:bodyPr>
          <a:lstStyle/>
          <a:p>
            <a:r>
              <a:rPr lang="en-US" dirty="0" smtClean="0">
                <a:solidFill>
                  <a:schemeClr val="bg1"/>
                </a:solidFill>
                <a:latin typeface="Futura Medium"/>
              </a:rPr>
              <a:t>2013/04</a:t>
            </a:r>
          </a:p>
          <a:p>
            <a:endParaRPr lang="en-US" dirty="0" smtClean="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pt-BR" sz="2000" b="1" cap="small" dirty="0" err="1">
                <a:solidFill>
                  <a:schemeClr val="accent2">
                    <a:lumMod val="75000"/>
                  </a:schemeClr>
                </a:solidFill>
              </a:rPr>
              <a:t>Premios</a:t>
            </a:r>
            <a:r>
              <a:rPr lang="pt-BR" sz="2000" b="1" cap="small" dirty="0">
                <a:solidFill>
                  <a:schemeClr val="accent2">
                    <a:lumMod val="75000"/>
                  </a:schemeClr>
                </a:solidFill>
              </a:rPr>
              <a:t>, </a:t>
            </a:r>
            <a:r>
              <a:rPr lang="pt-BR" sz="2000" b="1" cap="small" dirty="0" err="1">
                <a:solidFill>
                  <a:schemeClr val="accent2">
                    <a:lumMod val="75000"/>
                  </a:schemeClr>
                </a:solidFill>
              </a:rPr>
              <a:t>Plazas</a:t>
            </a:r>
            <a:r>
              <a:rPr lang="pt-BR" sz="2000" b="1" cap="small" dirty="0">
                <a:solidFill>
                  <a:schemeClr val="accent2">
                    <a:lumMod val="75000"/>
                  </a:schemeClr>
                </a:solidFill>
              </a:rPr>
              <a:t>, Becas y Cursos</a:t>
            </a:r>
            <a:endParaRPr lang="en-US" sz="1300" dirty="0">
              <a:solidFill>
                <a:schemeClr val="accent2">
                  <a:lumMod val="75000"/>
                </a:schemeClr>
              </a:solidFill>
            </a:endParaRPr>
          </a:p>
        </p:txBody>
      </p:sp>
      <p:sp>
        <p:nvSpPr>
          <p:cNvPr id="10" name="TextBox 9"/>
          <p:cNvSpPr txBox="1"/>
          <p:nvPr/>
        </p:nvSpPr>
        <p:spPr>
          <a:xfrm>
            <a:off x="179512" y="1556792"/>
            <a:ext cx="4207054" cy="2677656"/>
          </a:xfrm>
          <a:prstGeom prst="rect">
            <a:avLst/>
          </a:prstGeom>
          <a:noFill/>
        </p:spPr>
        <p:txBody>
          <a:bodyPr wrap="square" rtlCol="0">
            <a:spAutoFit/>
          </a:bodyPr>
          <a:lstStyle/>
          <a:p>
            <a:pPr algn="just"/>
            <a:r>
              <a:rPr lang="pt-BR" sz="1400" b="1" dirty="0" smtClean="0">
                <a:solidFill>
                  <a:schemeClr val="accent2">
                    <a:lumMod val="75000"/>
                  </a:schemeClr>
                </a:solidFill>
              </a:rPr>
              <a:t>1- </a:t>
            </a:r>
            <a:r>
              <a:rPr lang="en-US" sz="1400" b="1" dirty="0" smtClean="0">
                <a:solidFill>
                  <a:schemeClr val="accent2">
                    <a:lumMod val="75000"/>
                  </a:schemeClr>
                </a:solidFill>
              </a:rPr>
              <a:t>GIGA </a:t>
            </a:r>
            <a:r>
              <a:rPr lang="en-US" sz="1400" b="1" dirty="0" err="1" smtClean="0">
                <a:solidFill>
                  <a:schemeClr val="accent2">
                    <a:lumMod val="75000"/>
                  </a:schemeClr>
                </a:solidFill>
              </a:rPr>
              <a:t>abre</a:t>
            </a:r>
            <a:r>
              <a:rPr lang="en-US" sz="1400" b="1" dirty="0" smtClean="0">
                <a:solidFill>
                  <a:schemeClr val="accent2">
                    <a:lumMod val="75000"/>
                  </a:schemeClr>
                </a:solidFill>
              </a:rPr>
              <a:t> </a:t>
            </a:r>
            <a:r>
              <a:rPr lang="en-US" sz="1400" b="1" dirty="0" err="1" smtClean="0">
                <a:solidFill>
                  <a:schemeClr val="accent2">
                    <a:lumMod val="75000"/>
                  </a:schemeClr>
                </a:solidFill>
              </a:rPr>
              <a:t>convocatoria</a:t>
            </a:r>
            <a:r>
              <a:rPr lang="en-US" sz="1400" b="1" dirty="0" smtClean="0">
                <a:solidFill>
                  <a:schemeClr val="accent2">
                    <a:lumMod val="75000"/>
                  </a:schemeClr>
                </a:solidFill>
              </a:rPr>
              <a:t> </a:t>
            </a:r>
            <a:r>
              <a:rPr lang="en-US" sz="1400" b="1" dirty="0" err="1" smtClean="0">
                <a:solidFill>
                  <a:schemeClr val="accent2">
                    <a:lumMod val="75000"/>
                  </a:schemeClr>
                </a:solidFill>
              </a:rPr>
              <a:t>para</a:t>
            </a:r>
            <a:r>
              <a:rPr lang="en-US" sz="1400" b="1" dirty="0" smtClean="0">
                <a:solidFill>
                  <a:schemeClr val="accent2">
                    <a:lumMod val="75000"/>
                  </a:schemeClr>
                </a:solidFill>
              </a:rPr>
              <a:t> </a:t>
            </a:r>
            <a:r>
              <a:rPr lang="en-US" sz="1400" b="1" dirty="0" err="1" smtClean="0">
                <a:solidFill>
                  <a:schemeClr val="accent2">
                    <a:lumMod val="75000"/>
                  </a:schemeClr>
                </a:solidFill>
              </a:rPr>
              <a:t>programa</a:t>
            </a:r>
            <a:r>
              <a:rPr lang="en-US" sz="1400" b="1" dirty="0" smtClean="0">
                <a:solidFill>
                  <a:schemeClr val="accent2">
                    <a:lumMod val="75000"/>
                  </a:schemeClr>
                </a:solidFill>
              </a:rPr>
              <a:t> de </a:t>
            </a:r>
            <a:r>
              <a:rPr lang="en-US" sz="1400" b="1" dirty="0" err="1" smtClean="0">
                <a:solidFill>
                  <a:schemeClr val="accent2">
                    <a:lumMod val="75000"/>
                  </a:schemeClr>
                </a:solidFill>
              </a:rPr>
              <a:t>Doctorado</a:t>
            </a:r>
            <a:r>
              <a:rPr lang="en-US" sz="1400" b="1" dirty="0" smtClean="0">
                <a:solidFill>
                  <a:schemeClr val="accent2">
                    <a:lumMod val="75000"/>
                  </a:schemeClr>
                </a:solidFill>
              </a:rPr>
              <a:t>.</a:t>
            </a:r>
          </a:p>
          <a:p>
            <a:pPr algn="just"/>
            <a:endParaRPr lang="en-US" sz="1400" b="1" dirty="0" smtClean="0">
              <a:solidFill>
                <a:schemeClr val="accent2">
                  <a:lumMod val="75000"/>
                </a:schemeClr>
              </a:solidFill>
            </a:endParaRPr>
          </a:p>
          <a:p>
            <a:pPr algn="just"/>
            <a:r>
              <a:rPr lang="en-US" sz="1400" b="1" dirty="0" smtClean="0">
                <a:solidFill>
                  <a:schemeClr val="accent2">
                    <a:lumMod val="75000"/>
                  </a:schemeClr>
                </a:solidFill>
              </a:rPr>
              <a:t> </a:t>
            </a:r>
          </a:p>
          <a:p>
            <a:pPr algn="just"/>
            <a:endParaRPr lang="en-US" sz="1400" b="1" dirty="0" smtClean="0">
              <a:solidFill>
                <a:schemeClr val="accent2">
                  <a:lumMod val="75000"/>
                </a:schemeClr>
              </a:solidFill>
            </a:endParaRPr>
          </a:p>
          <a:p>
            <a:pPr algn="just"/>
            <a:r>
              <a:rPr lang="en-US" sz="1400" b="1" dirty="0" smtClean="0">
                <a:solidFill>
                  <a:schemeClr val="accent2">
                    <a:lumMod val="75000"/>
                  </a:schemeClr>
                </a:solidFill>
              </a:rPr>
              <a:t> </a:t>
            </a:r>
          </a:p>
          <a:p>
            <a:pPr algn="just"/>
            <a:endParaRPr lang="en-US" sz="1400" b="1" dirty="0" smtClean="0">
              <a:solidFill>
                <a:schemeClr val="accent2">
                  <a:lumMod val="75000"/>
                </a:schemeClr>
              </a:solidFill>
            </a:endParaRPr>
          </a:p>
          <a:p>
            <a:pPr algn="just"/>
            <a:endParaRPr lang="en-US" sz="1400" b="1" dirty="0" smtClean="0">
              <a:solidFill>
                <a:schemeClr val="accent2">
                  <a:lumMod val="75000"/>
                </a:schemeClr>
              </a:solidFill>
            </a:endParaRPr>
          </a:p>
          <a:p>
            <a:pPr algn="just"/>
            <a:endParaRPr lang="en-US" sz="1400" b="1" dirty="0" smtClean="0">
              <a:solidFill>
                <a:schemeClr val="accent2">
                  <a:lumMod val="75000"/>
                </a:schemeClr>
              </a:solidFill>
            </a:endParaRPr>
          </a:p>
          <a:p>
            <a:pPr algn="just"/>
            <a:endParaRPr lang="pt-BR" sz="1400" b="1" dirty="0" smtClean="0">
              <a:solidFill>
                <a:schemeClr val="accent2">
                  <a:lumMod val="75000"/>
                </a:schemeClr>
              </a:solidFill>
            </a:endParaRPr>
          </a:p>
          <a:p>
            <a:pPr algn="just"/>
            <a:endParaRPr lang="pt-BR" sz="1400" b="1" dirty="0" smtClean="0">
              <a:solidFill>
                <a:schemeClr val="accent2">
                  <a:lumMod val="75000"/>
                </a:schemeClr>
              </a:solidFill>
            </a:endParaRPr>
          </a:p>
          <a:p>
            <a:endParaRPr lang="en-US" sz="1400" dirty="0">
              <a:solidFill>
                <a:schemeClr val="tx1">
                  <a:lumMod val="65000"/>
                  <a:lumOff val="35000"/>
                </a:schemeClr>
              </a:solidFill>
            </a:endParaRPr>
          </a:p>
        </p:txBody>
      </p:sp>
      <p:sp>
        <p:nvSpPr>
          <p:cNvPr id="12" name="Retângulo 11"/>
          <p:cNvSpPr/>
          <p:nvPr/>
        </p:nvSpPr>
        <p:spPr>
          <a:xfrm>
            <a:off x="214282" y="2071678"/>
            <a:ext cx="4429156" cy="4185761"/>
          </a:xfrm>
          <a:prstGeom prst="rect">
            <a:avLst/>
          </a:prstGeom>
        </p:spPr>
        <p:txBody>
          <a:bodyPr wrap="square">
            <a:spAutoFit/>
          </a:bodyPr>
          <a:lstStyle/>
          <a:p>
            <a:pPr algn="just"/>
            <a:r>
              <a:rPr lang="en-US" sz="1400" dirty="0" smtClean="0"/>
              <a:t>The successful candidates will join either the GIGA Doctoral </a:t>
            </a:r>
            <a:r>
              <a:rPr lang="en-US" sz="1400" dirty="0" err="1" smtClean="0"/>
              <a:t>Programme</a:t>
            </a:r>
            <a:r>
              <a:rPr lang="en-US" sz="1400" dirty="0" smtClean="0"/>
              <a:t> or the doctoral </a:t>
            </a:r>
            <a:r>
              <a:rPr lang="en-US" sz="1400" dirty="0" err="1" smtClean="0"/>
              <a:t>programme</a:t>
            </a:r>
            <a:r>
              <a:rPr lang="en-US" sz="1400" dirty="0" smtClean="0"/>
              <a:t> of the Graduate School of the Faculty of Economics and Social Sciences at the University of Hamburg. They will be hosted by the GIGA or by the University of Hamburg and conduct research on the theme of “Regional and/or Rising Powers”. At GIGA, they will be integrated into one of GIGA’s research </a:t>
            </a:r>
            <a:r>
              <a:rPr lang="en-US" sz="1400" dirty="0" err="1" smtClean="0"/>
              <a:t>programmes</a:t>
            </a:r>
            <a:r>
              <a:rPr lang="en-US" sz="1400" dirty="0" smtClean="0"/>
              <a:t> (RP 1: Legitimacy and Efficiency of Political Systems, RP 2: Violence and Security, RP 3: Socio-Economic Challenges in the Context of Globalization, RP 4: Power, Norms and Governance in International Relations) and research institutes (Africa, Asia, Latin America and Middle East). At the University of Hamburg, they will be integrated into the research unit of Wars, Armament and Development. </a:t>
            </a:r>
          </a:p>
          <a:p>
            <a:pPr algn="just"/>
            <a:endParaRPr lang="en-US" sz="1400" dirty="0" smtClean="0"/>
          </a:p>
          <a:p>
            <a:pPr algn="just"/>
            <a:r>
              <a:rPr lang="en-US" sz="1400" dirty="0" smtClean="0"/>
              <a:t>Please send your complete application (Ref.-No. GIGA-UHH-1-13) as print-out and in addition by email (if possible) by </a:t>
            </a:r>
            <a:r>
              <a:rPr lang="en-US" sz="1400" b="1" dirty="0" smtClean="0">
                <a:solidFill>
                  <a:schemeClr val="accent2">
                    <a:lumMod val="75000"/>
                  </a:schemeClr>
                </a:solidFill>
              </a:rPr>
              <a:t>June 15, 2013</a:t>
            </a:r>
            <a:r>
              <a:rPr lang="en-US" sz="1400" dirty="0" smtClean="0"/>
              <a:t>.</a:t>
            </a:r>
            <a:endParaRPr lang="pt-BR" sz="1400" dirty="0"/>
          </a:p>
        </p:txBody>
      </p:sp>
      <p:sp>
        <p:nvSpPr>
          <p:cNvPr id="13" name="Retângulo 12"/>
          <p:cNvSpPr/>
          <p:nvPr/>
        </p:nvSpPr>
        <p:spPr>
          <a:xfrm>
            <a:off x="4929190" y="1643050"/>
            <a:ext cx="3714776" cy="3323987"/>
          </a:xfrm>
          <a:prstGeom prst="rect">
            <a:avLst/>
          </a:prstGeom>
        </p:spPr>
        <p:txBody>
          <a:bodyPr wrap="square">
            <a:spAutoFit/>
          </a:bodyPr>
          <a:lstStyle/>
          <a:p>
            <a:pPr algn="just"/>
            <a:r>
              <a:rPr lang="en-US" sz="1400" dirty="0" smtClean="0"/>
              <a:t>Gabriele </a:t>
            </a:r>
            <a:r>
              <a:rPr lang="en-US" sz="1400" dirty="0" err="1" smtClean="0"/>
              <a:t>Tetzlaff</a:t>
            </a:r>
            <a:r>
              <a:rPr lang="en-US" sz="1400" dirty="0" smtClean="0"/>
              <a:t>, GIGA German Institute of Global and Area Studies, </a:t>
            </a:r>
            <a:r>
              <a:rPr lang="en-US" sz="1400" dirty="0" err="1" smtClean="0"/>
              <a:t>Neuer</a:t>
            </a:r>
            <a:r>
              <a:rPr lang="en-US" sz="1400" dirty="0" smtClean="0"/>
              <a:t> </a:t>
            </a:r>
            <a:r>
              <a:rPr lang="en-US" sz="1400" dirty="0" err="1" smtClean="0"/>
              <a:t>Jungfernstieg</a:t>
            </a:r>
            <a:r>
              <a:rPr lang="en-US" sz="1400" dirty="0" smtClean="0"/>
              <a:t> 21, 20354 Hamburg, Germany. Email: </a:t>
            </a:r>
            <a:r>
              <a:rPr lang="en-US" sz="1400" dirty="0" smtClean="0">
                <a:hlinkClick r:id="rId3"/>
              </a:rPr>
              <a:t>jobs-dp@giga-hamburg.de</a:t>
            </a:r>
            <a:r>
              <a:rPr lang="en-US" sz="1400" dirty="0" smtClean="0"/>
              <a:t> (please check the size of your email. If it exceeds a maximum of 10 MB split your electronic application). </a:t>
            </a:r>
          </a:p>
          <a:p>
            <a:pPr algn="just"/>
            <a:r>
              <a:rPr lang="en-US" sz="1400" dirty="0" smtClean="0"/>
              <a:t>More information: </a:t>
            </a:r>
            <a:r>
              <a:rPr lang="pt-BR" sz="1400" dirty="0" smtClean="0">
                <a:hlinkClick r:id="rId4"/>
              </a:rPr>
              <a:t>https://mail-attachment.googleusercontent.com/attachment/u/1/?ui=2&amp;ik=6954bd6b53&amp;view=att&amp;th=13dd00526821f676&amp;attid=0.1&amp;disp=inline&amp;safe=1&amp;zw&amp;saduie=AG9B_P-WvF_KvtP6AakusiYS3MOu&amp;sadet=1365169886231&amp;sads=KaoJMHte3JCHMhrCxIjahgFHigE&amp;sadssc=1</a:t>
            </a:r>
            <a:endParaRPr lang="pt-BR" sz="1400" dirty="0" smtClean="0"/>
          </a:p>
          <a:p>
            <a:pPr algn="just"/>
            <a:endParaRPr lang="pt-BR" sz="1400" dirty="0"/>
          </a:p>
        </p:txBody>
      </p:sp>
      <p:pic>
        <p:nvPicPr>
          <p:cNvPr id="21506" name="Picture 2" descr="http://www.giga-hamburg.de/english/inc/img/logo_giga.gif"/>
          <p:cNvPicPr>
            <a:picLocks noChangeAspect="1" noChangeArrowheads="1"/>
          </p:cNvPicPr>
          <p:nvPr/>
        </p:nvPicPr>
        <p:blipFill>
          <a:blip r:embed="rId5" cstate="print"/>
          <a:srcRect/>
          <a:stretch>
            <a:fillRect/>
          </a:stretch>
        </p:blipFill>
        <p:spPr bwMode="auto">
          <a:xfrm>
            <a:off x="6929454" y="5429264"/>
            <a:ext cx="1928826" cy="683635"/>
          </a:xfrm>
          <a:prstGeom prst="rect">
            <a:avLst/>
          </a:prstGeom>
          <a:noFill/>
        </p:spPr>
      </p:pic>
      <p:sp>
        <p:nvSpPr>
          <p:cNvPr id="21508" name="AutoShape 4" descr="data:image/jpeg;base64,/9j/4AAQSkZJRgABAQAAAQABAAD/2wCEAAkGBwgRBhMSExMUFhUXGCIbGRgYGCQaIRwfICEeIiEiHBohHikhHSAmHiAaLT0tJS0uOi4uGSEzODMsNyktLywBCgoKDg0OGxAQGjckHyY3NzAtMDcyNzc1NC0sNzc3Nzg0Lzg3LC4sLzQ0NzI0NCwtLCwvLC8tLCwsLCw0LC4sNP/AABEIAGAA8AMBEQACEQEDEQH/xAAbAAEAAgMBAQAAAAAAAAAAAAAABAUDBgcCAf/EAD8QAAIBAwMDAQMGDAYDAQAAAAECAwAEEQUGEhMhMUEHIlEXMlNhcdEUIzU2cnOBkZOhssIVQmKSorEkM1IW/8QAGwEBAAIDAQEAAAAAAAAAAAAAAAMEAgUGAQf/xAAyEQEAAgADAgsIAwEAAAAAAAAAAQIDBBEFMhIUITFRUnGBocHwBhMVMzRhkbEWIkHh/9oADAMBAAIRAxEAPwDuNAoFAoFAoFAoFAoFAoFAoFAoFAoFAoFAoFAoFAoFAoFAoFBB1nVbS0sDNMSEBAJAJ8nA7D66xveKxrKfLZbEzGJGHhxrMte+UrbH0r/w2+6ouM09Q2XwDPdXxg+UrbH0r/w2+6nGaeoPgGe6vjB8pW2PpX/ht91OM09QfAM91fGD5StsfSv/AA2+6nGaeoPgGe6vjB8pW2PpX/ht91OM09QfAM91fGD5StsfSv8Aw2+6nGaeoPgGe6vjCz0HdmkXtwyQOzMq8jlSvbOPUfXWdMWt50hVzezcxlaxbFjSJ5OeF5UigUCgUCgUCgUCgUCgUCgUCgUCgUCgUCgUGoe1b8y5f0k/qFQZnc/Dc7A+ur3/AKct1extU2dZSqgDyNJzb1PEjH/dVLREVrLrctjXtncakzyREaR2ssOmWzez5pwmZRcceXrxwO1e8GPd8L/dWFsxeNoxhTP9eDrp93zR9LhbaF7K0eZEaMISDkZJzila60tOhmcxaucwaVt/Wdde42tpkD6ZfvLHkxwckLA9jnyKUrExbXoe5/MWpi4NaW5JtpPY1isG1KDonsW/Lk/6r+4VPlt+XNe03yKdvk7BV1xZQKBQKBQKBQKBQKBQKBQKBQKBQKBQKBQah7VvzLl/ST+oVBmdz8NzsD66vf8ApoFpZDUNmwQwugnt5HzG7BeSv3yufPgfzqvEcOkRHPDosTF4nnb4mJE8C8RyxHNMJdxqV3pO1I7eOZBcvKXcIQ/FcYwT4ye38694U4deDryoaZfD2jm7Y16T7uI0jXk1ln0nd+tvtG9mabMkbRhDgdsk57Y717XFvwLTqwzGy8tXOYWHWn9Z115/8YdD3Jqt3oeoLPLzC2+VGAO5P1ClcS1otE9DPNZDAy2PgThV01tyue1A6QoOiexb8uT/AKr+4VPlt+XNe03yKdvk7BV1xZQKBQKBQKBQKBQKBQKBQKBQKBQKBQKBQah7VvzLl/ST+oVBmdz8NzsD66vf+nCqozGr6AV7poFNApoFAoOiexb8uT/qv7hU+W35c17TfIp2+TsFXXFlAoFAoFAoFAoFAoFAoFAoFAoFAoFAoFBqHtW/MuX9JP6hUGZ3Pw3OwPrq9/6cKqk+gFAoPSKS4Hxo8mdI1bltDaYn3HLHmOWKJTljyAbkCFIHZvP/AF9lS4eHwradDR7R2n7rLVvpNbWnm5OTTn+ygutEliNwsjqrwMF44J55JzxI7DAwe/xFR8GY11/xsaZyuJ7uaRrFuXXo7W3+xb8uT/qv7hU2W35ab2m+RTt8nYKuuLKBQKBQKBQKBQKBQKBQKBQKBQKBQKBQKDUPat+Zcv6Sf1CoMzufhudgfXV7/wBOFVSfQCgUF1s0oNzQOzqio4ZmZuIAHnvWVN+FHaWs5W9YiZmY0jR1K21jSBvWW5N1b9NoFQHqDOQ2T2q1Ex7yba8mjkr5XMTkq4MYduFFpnmnm0Vtjd6eug6jEbm353E0rxjqjuHAxn4eKwjSK2jXn1WsXCxbY+Bie7tpStYnk6FR7Ffy5P8Aqv7hWOW3p7Fz2m+RTt8nYauuLKBQKBQKBQKBQKBQKBQKBQKBQKBQKBQKDUPat+Zcv6Sf1CoMzufhudgfXV7/ANOFVSfQCgUG0ezW0aTeUHwTLn9g+8ipMKNbw1O28WKZK/35HUt/7qm06ziZI1dpGI949gAMnx39RVrGxZpEaOT2Ts2udvaLW0iPNZxy/hu1+WOPWhPbOcFl+P21nv07VSa8VzWmuvBn9S5t7FgRrs+fov7hVTK73c6j2m+RTt8m7e1G6uIth3ckbsjqmQykqR3HgjuKvOLet9XNxGLHg7LyvIlbiSMqc5Bx5B+FBg1XfKQ3d1GtrPL+CgNKV4gBSM5BLDJ89v8ASaCRc6uh3PbhGnbnavKsa8Qjgcccs+9z7jHp3oPVjvKymgsWjRybzPFe2UCjLl+/+U4Hb1YUEay39p8t/GoRulLIYo5eaHkwzj3A3MKcHBI7/tFBmh3nA13dL0JRHalxNL24goAwAGcsSD6Dt6+RQYb7cckuyri6aOa3QQ80dHRnKkZyuCVDD4H40EfVtyanDuawgjhmkjkidmxwzIQI8EEsMcORJ8Z5DGaD5u7Upra4lmkF6tuDFykjkjCqFbJKIfeIbOG+IHagkXW4dTX2gLaiCVoejntwwSXA6mS2eKjtjz9RoNvoOSbf3zEPZrwka7a46Djq9GVvew2D1gpHbt3z2oN403Ur5NrWbrDJcO8ScsOox7gJZmY+p+3uaCPJvmxXawvjFLx6oiaMAF1bn0yMAkNhvhnPpQR5N9yiWaM2Fz1oUEjx5TtGQTyL8uPoRjOc/V3oI2v7il//AEWkSwiaRJ4p2ESHHMlYSvMEhfdye58ZPxoLJN7Wv+BNcNFIpScW8kRxyRy6p3OcEe8DkehoLWPW4W1+a04tyiiWUt2wQxYAD1z7poKbTN92su3JL5oJooFQMrMATITkFUUHOQQB3xnl2oJembluZNfFpJaSwuYuryZ0Ycc4/wArZzmg2Ogo956LNe6A8CMqsxU5bOOxB9KjxaTeukL+zc3XK5iMW0axGvi538kuq/Twf8vuqtxa/S6X+TYHUnwPkl1X6eD/AJfdTi1+k/k2B1J8D5JdV+ng/wCX3U4tfpP5NgdSfBO0n2ebltZy8F3CjEYJAJ7ftU17XAxK8sSr5jbmTzFYri4UzHr7smsbE3VdoonvIpAuSuQRjPnwor22DiW55Y5bbORy0zOFhTGvP61S7Ta+94rZY0v41RRhRx8D/ZXsYWLEaRZDibR2ZiWm9sCZmfv/ANTdkbP1Cy1iaeaWOQyqQeOQeRYMT4A+NZYWFalpmUG1NqYWawaYWHWY4PT0aaNi3Rosd9oE1qzFRKhXkBnB9Dj171YaJSJoO4bi8tjezW5jt3EgEKMDI4BClixwoGScD1xQZbna9yy6p+MT/wAxQE7H3cJx9749/hQZ7bbs667aTl1xBamFhg5JPDuPq93+dBE27s02u57i5MgaNuXQjx/6uo3OXv8A6nx49KCNtrZ13ZSxxqtk8MbkrI0J6wXJIHLwWHb3s+niguNH0S6t4773o2a4meVAQeI5KqgP8e698ehoNft9h3Q0bUYuUERvECiOFWEUZAILYJyWbPfAHzRQW+s6BqbajY3FvJCHtkdGWVWKsJAgJBU5BHD+dBRbr9n+o3tzdHqW5ExBjkkjZpIgAo6aHOFUkE5HfuaDY9S0bUju2G8heLiIulIkgOeJcNlCD58+aDYqDVtE2xcW+wf8PMil+i8fMA494EA48+tBF1baV/JpdhErwOtunGSKZWMcp4qAxAOTxIJAPY8vqoMVpse6j2mln1Yyy3Yn5BeK8RMJMBR8047Y8CgtZdvTnWL+bmuLm3SJRg+6VEgyfq98ePhQV8u19XQaa8EkBks4XjYSBuLcxGMjj3GOH86DzPsq5ba0sHXU3Es4uWkKYUyB1YDjnIQcVHnOBQTNE0DVU3DcXdxLEzTQpHxjUgJxLHtkkke95oKjcGmGx9j72sjKxSERlwuVyTgMQfAGfPp5oMOyZejunofiLhng5NPFPJOUVCAquZC3EMSSACO4NB0agianqNnbWvUmcImQMn4scAdvUkgUEFt1aELNJeuhR2KKRk5Ze5XAGcgA9qDLFuLSG1L8HEy9XOOHcHPENjuMZ4kHHnBoMmoa3psF2kUsgV5PmLgknuB2wPiR++gxxbi0dtTNus6GXJHHPqvkA+CR6geKDBbbt0CS1eRLmMqgUsc+jHC9sZPI9hjzQZbrcmjxRRtJMq9UZQEHLAeTxxnt9lBJOq2ATPUXHU6Wf9ZOOP257UHxNX08qhEq/jHMaf6nXllR9Y4t/tNBjsde0maKJopkdZeXAg9m4fOx9lB80vcGlXMxWCZZCBn3c4xnGQcYIz8KCdLcwrMiMwDOSFHxIGTj9lBH1XVrC2iVppAgZuK5ycnBOAAMk4BP7KCI26NDCQnroRMCYyuW5gEAkYB8Ej99Bms9f0qa/aCOZWkUsCvr7pw2M+cHsceKDO+pWYnkQuvKJA7j/wCVPLBP1Hi37jQR7HX9KmVDHKrB2Kp2I5ELyOMjv7vegw3e6tCiQGS4RQS4BOfMZCyenbixAOfFBJj1vTW1I26yAyjyoyfTPnGPHfzQS57mFOPJgOTBR9ZPgUGHU9Ss7a16kzhEyFyfiTgDt6k0EF91aELRJfwhCjsVUjJyy/OGAM5HwoM0W4NJbUzbiZeqDjh4OcBseMZ4kHHwNA1XcGk2swWeZYyV5e9n5ucZJxgDPqaDKNY078I6fVXl1Olj158OfH7eHf7KDAm49GOp/g4nTq8ivA9ssBkqCRgnHfAoMyazpxijYSqVkzwP/wBcQScfYAf3UGO31zR5oY+M0brMrMnfIZUxzP2DIzn40GHb+paDLyW0MRA949NeIPpnIAB+0UFzQUm7rG8m0tBCqs6TRSBWbgCI3ViOWDjsPhQavf7Y1xpBccE6r3JmeKO4MXAdERACYJlj2BJ4jzj0oJlptjU13cbpuLRNPz6Rf5h6KIJVOO7gh1IPlWBGDkELjUdEnl3ZBccmWOOJlPFypLF0YAgeVwpoKXS9u60otbZ0hENtMZROHJeTHLiOnxHBjy7nkfB+PYK7QtlalBoDQzxrcsYoQhE5jZDGc8EcL7oRvfVh3yTnwKCzstL3Pb3sVwViupGtxFKHl6ZXDFgQ/TIfscHsMlc/VQfZNo3RmMnNuX4aJuPVPDphwc8PHLA/fQfLHb2ri+t43WMRW9zLOJQ+S/MShV6fH3T+N7nJ+Z9fYKXR/Z5qkMEMXNFiNs6ygHPCZo+mWT4qwxnx8366Da9tw7iW8RZ0iihjgEYWOTmHcEYcDgpUcQe2T5oLPUrOZ9UtXUDjG7Fu/oUIH29zQQt2WOoyS2ktuiSNBP1CjP08jpyJ2bi3q49KDXV2rrUeo20wVWIad5VjnMIUzSI+AeJLgBTnOOR79s0E3bm2dRt9yPPJxkRmnKDl/wCjqSFsoMd+ovHlnwUGMg0GfU9J1Y7hu3jjRorm2WEsZOJQoJe/HieQJkHqMY9aCDp+19Tewso5g8fQc8ityzsR0uIKvhSo5f5fSgrrvYutG2iVHA6ZuyQZD+MWaVGRHbGcOikMR3BNBsOkaTqMW6ZZTHiGTiRxnIC4jVcGHjhsEfOz8KC61qzml6HED3Jlc98dhnNBG3bZXs2nR9FVd0mjk4s3AEIwYjlg47D4UGr3m2NcMwuAimR7hpnijuDFwBiWMATBMsfdBJ4jOfqoJ1ltnUk3g103F4mmLiMt8wmKNBKvbu/Z1IPoQRjuCGPfm2tVu9R5QheLW7REmUoFJcMCyhT1F7fNPmgXmga0l+Z4o45WF91wpk6fJPwYReeLcTyz2we1B6/wHWZLwxukaQ/hi3XU6nJvdKsECcO2WXBPLxnt37B50/b2sjoQukSx2xlKyCTJk5hgvucRw7N3yT47ZoKa39m+orGsSuiQtZvGQCT05pERXK/FG4KfTvn40G4bfXcJv83EcUUSwqipHJzBcE5Ye4pUccDHeg2KgUCgUCgUCgUCgUCgUCgUCgUCgUCgUCgUCgUCgUCgUCg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1510" name="AutoShape 6" descr="data:image/jpeg;base64,/9j/4AAQSkZJRgABAQAAAQABAAD/2wCEAAkGBwgRBhMSExMUFhUXGCIbGRgYGCQaIRwfICEeIiEiHBohHikhHSAmHiAaLT0tJS0uOi4uGSEzODMsNyktLywBCgoKDg0OGxAQGjckHyY3NzAtMDcyNzc1NC0sNzc3Nzg0Lzg3LC4sLzQ0NzI0NCwtLCwvLC8tLCwsLCw0LC4sNP/AABEIAGAA8AMBEQACEQEDEQH/xAAbAAEAAgMBAQAAAAAAAAAAAAAABAUDBgcCAf/EAD8QAAIBAwMDAQMGDAYDAQAAAAECAwAEEQUGEhMhMUEHIlEXMlNhcdEUIzU2cnOBkZOhssIVQmKSorEkM1IW/8QAGwEBAAIDAQEAAAAAAAAAAAAAAAMEAgUGAQf/xAAyEQEAAgADAgsIAwEAAAAAAAAAAQIDBBEFMhIUITFRUnGBocHwBhMVMzRhkbEWIkHh/9oADAMBAAIRAxEAPwDuNAoFAoFAoFAoFAoFAoFAoFAoFAoFAoFAoFAoFAoFAoFAoFBB1nVbS0sDNMSEBAJAJ8nA7D66xveKxrKfLZbEzGJGHhxrMte+UrbH0r/w2+6ouM09Q2XwDPdXxg+UrbH0r/w2+6nGaeoPgGe6vjB8pW2PpX/ht91OM09QfAM91fGD5StsfSv/AA2+6nGaeoPgGe6vjB8pW2PpX/ht91OM09QfAM91fGD5StsfSv8Aw2+6nGaeoPgGe6vjCz0HdmkXtwyQOzMq8jlSvbOPUfXWdMWt50hVzezcxlaxbFjSJ5OeF5UigUCgUCgUCgUCgUCgUCgUCgUCgUCgUCgUGoe1b8y5f0k/qFQZnc/Dc7A+ur3/AKct1extU2dZSqgDyNJzb1PEjH/dVLREVrLrctjXtncakzyREaR2ssOmWzez5pwmZRcceXrxwO1e8GPd8L/dWFsxeNoxhTP9eDrp93zR9LhbaF7K0eZEaMISDkZJzila60tOhmcxaucwaVt/Wdde42tpkD6ZfvLHkxwckLA9jnyKUrExbXoe5/MWpi4NaW5JtpPY1isG1KDonsW/Lk/6r+4VPlt+XNe03yKdvk7BV1xZQKBQKBQKBQKBQKBQKBQKBQKBQKBQKBQah7VvzLl/ST+oVBmdz8NzsD66vf8ApoFpZDUNmwQwugnt5HzG7BeSv3yufPgfzqvEcOkRHPDosTF4nnb4mJE8C8RyxHNMJdxqV3pO1I7eOZBcvKXcIQ/FcYwT4ye38694U4deDryoaZfD2jm7Y16T7uI0jXk1ln0nd+tvtG9mabMkbRhDgdsk57Y717XFvwLTqwzGy8tXOYWHWn9Z115/8YdD3Jqt3oeoLPLzC2+VGAO5P1ClcS1otE9DPNZDAy2PgThV01tyue1A6QoOiexb8uT/AKr+4VPlt+XNe03yKdvk7BV1xZQKBQKBQKBQKBQKBQKBQKBQKBQKBQKBQah7VvzLl/ST+oVBmdz8NzsD66vf+nCqozGr6AV7poFNApoFAoOiexb8uT/qv7hU+W35c17TfIp2+TsFXXFlAoFAoFAoFAoFAoFAoFAoFAoFAoFAoFBqHtW/MuX9JP6hUGZ3Pw3OwPrq9/6cKqk+gFAoPSKS4Hxo8mdI1bltDaYn3HLHmOWKJTljyAbkCFIHZvP/AF9lS4eHwradDR7R2n7rLVvpNbWnm5OTTn+ygutEliNwsjqrwMF44J55JzxI7DAwe/xFR8GY11/xsaZyuJ7uaRrFuXXo7W3+xb8uT/qv7hU2W35ab2m+RTt8nYKuuLKBQKBQKBQKBQKBQKBQKBQKBQKBQKBQKDUPat+Zcv6Sf1CoMzufhudgfXV7/wBOFVSfQCgUF1s0oNzQOzqio4ZmZuIAHnvWVN+FHaWs5W9YiZmY0jR1K21jSBvWW5N1b9NoFQHqDOQ2T2q1Ex7yba8mjkr5XMTkq4MYduFFpnmnm0Vtjd6eug6jEbm353E0rxjqjuHAxn4eKwjSK2jXn1WsXCxbY+Bie7tpStYnk6FR7Ffy5P8Aqv7hWOW3p7Fz2m+RTt8nYauuLKBQKBQKBQKBQKBQKBQKBQKBQKBQKBQKDUPat+Zcv6Sf1CoMzufhudgfXV7/ANOFVSfQCgUG0ezW0aTeUHwTLn9g+8ipMKNbw1O28WKZK/35HUt/7qm06ziZI1dpGI949gAMnx39RVrGxZpEaOT2Ts2udvaLW0iPNZxy/hu1+WOPWhPbOcFl+P21nv07VSa8VzWmuvBn9S5t7FgRrs+fov7hVTK73c6j2m+RTt8m7e1G6uIth3ckbsjqmQykqR3HgjuKvOLet9XNxGLHg7LyvIlbiSMqc5Bx5B+FBg1XfKQ3d1GtrPL+CgNKV4gBSM5BLDJ89v8ASaCRc6uh3PbhGnbnavKsa8Qjgcccs+9z7jHp3oPVjvKymgsWjRybzPFe2UCjLl+/+U4Hb1YUEay39p8t/GoRulLIYo5eaHkwzj3A3MKcHBI7/tFBmh3nA13dL0JRHalxNL24goAwAGcsSD6Dt6+RQYb7cckuyri6aOa3QQ80dHRnKkZyuCVDD4H40EfVtyanDuawgjhmkjkidmxwzIQI8EEsMcORJ8Z5DGaD5u7Upra4lmkF6tuDFykjkjCqFbJKIfeIbOG+IHagkXW4dTX2gLaiCVoejntwwSXA6mS2eKjtjz9RoNvoOSbf3zEPZrwka7a46Djq9GVvew2D1gpHbt3z2oN403Ur5NrWbrDJcO8ScsOox7gJZmY+p+3uaCPJvmxXawvjFLx6oiaMAF1bn0yMAkNhvhnPpQR5N9yiWaM2Fz1oUEjx5TtGQTyL8uPoRjOc/V3oI2v7il//AEWkSwiaRJ4p2ESHHMlYSvMEhfdye58ZPxoLJN7Wv+BNcNFIpScW8kRxyRy6p3OcEe8DkehoLWPW4W1+a04tyiiWUt2wQxYAD1z7poKbTN92su3JL5oJooFQMrMATITkFUUHOQQB3xnl2oJembluZNfFpJaSwuYuryZ0Ycc4/wArZzmg2Ogo956LNe6A8CMqsxU5bOOxB9KjxaTeukL+zc3XK5iMW0axGvi538kuq/Twf8vuqtxa/S6X+TYHUnwPkl1X6eD/AJfdTi1+k/k2B1J8D5JdV+ng/wCX3U4tfpP5NgdSfBO0n2ebltZy8F3CjEYJAJ7ftU17XAxK8sSr5jbmTzFYri4UzHr7smsbE3VdoonvIpAuSuQRjPnwor22DiW55Y5bbORy0zOFhTGvP61S7Ta+94rZY0v41RRhRx8D/ZXsYWLEaRZDibR2ZiWm9sCZmfv/ANTdkbP1Cy1iaeaWOQyqQeOQeRYMT4A+NZYWFalpmUG1NqYWawaYWHWY4PT0aaNi3Rosd9oE1qzFRKhXkBnB9Dj171YaJSJoO4bi8tjezW5jt3EgEKMDI4BClixwoGScD1xQZbna9yy6p+MT/wAxQE7H3cJx9749/hQZ7bbs667aTl1xBamFhg5JPDuPq93+dBE27s02u57i5MgaNuXQjx/6uo3OXv8A6nx49KCNtrZ13ZSxxqtk8MbkrI0J6wXJIHLwWHb3s+niguNH0S6t4773o2a4meVAQeI5KqgP8e698ehoNft9h3Q0bUYuUERvECiOFWEUZAILYJyWbPfAHzRQW+s6BqbajY3FvJCHtkdGWVWKsJAgJBU5BHD+dBRbr9n+o3tzdHqW5ExBjkkjZpIgAo6aHOFUkE5HfuaDY9S0bUju2G8heLiIulIkgOeJcNlCD58+aDYqDVtE2xcW+wf8PMil+i8fMA494EA48+tBF1baV/JpdhErwOtunGSKZWMcp4qAxAOTxIJAPY8vqoMVpse6j2mln1Yyy3Yn5BeK8RMJMBR8047Y8CgtZdvTnWL+bmuLm3SJRg+6VEgyfq98ePhQV8u19XQaa8EkBks4XjYSBuLcxGMjj3GOH86DzPsq5ba0sHXU3Es4uWkKYUyB1YDjnIQcVHnOBQTNE0DVU3DcXdxLEzTQpHxjUgJxLHtkkke95oKjcGmGx9j72sjKxSERlwuVyTgMQfAGfPp5oMOyZejunofiLhng5NPFPJOUVCAquZC3EMSSACO4NB0agianqNnbWvUmcImQMn4scAdvUkgUEFt1aELNJeuhR2KKRk5Ze5XAGcgA9qDLFuLSG1L8HEy9XOOHcHPENjuMZ4kHHnBoMmoa3psF2kUsgV5PmLgknuB2wPiR++gxxbi0dtTNus6GXJHHPqvkA+CR6geKDBbbt0CS1eRLmMqgUsc+jHC9sZPI9hjzQZbrcmjxRRtJMq9UZQEHLAeTxxnt9lBJOq2ATPUXHU6Wf9ZOOP257UHxNX08qhEq/jHMaf6nXllR9Y4t/tNBjsde0maKJopkdZeXAg9m4fOx9lB80vcGlXMxWCZZCBn3c4xnGQcYIz8KCdLcwrMiMwDOSFHxIGTj9lBH1XVrC2iVppAgZuK5ycnBOAAMk4BP7KCI26NDCQnroRMCYyuW5gEAkYB8Ej99Bms9f0qa/aCOZWkUsCvr7pw2M+cHsceKDO+pWYnkQuvKJA7j/wCVPLBP1Hi37jQR7HX9KmVDHKrB2Kp2I5ELyOMjv7vegw3e6tCiQGS4RQS4BOfMZCyenbixAOfFBJj1vTW1I26yAyjyoyfTPnGPHfzQS57mFOPJgOTBR9ZPgUGHU9Ss7a16kzhEyFyfiTgDt6k0EF91aELRJfwhCjsVUjJyy/OGAM5HwoM0W4NJbUzbiZeqDjh4OcBseMZ4kHHwNA1XcGk2swWeZYyV5e9n5ucZJxgDPqaDKNY078I6fVXl1Olj158OfH7eHf7KDAm49GOp/g4nTq8ivA9ssBkqCRgnHfAoMyazpxijYSqVkzwP/wBcQScfYAf3UGO31zR5oY+M0brMrMnfIZUxzP2DIzn40GHb+paDLyW0MRA949NeIPpnIAB+0UFzQUm7rG8m0tBCqs6TRSBWbgCI3ViOWDjsPhQavf7Y1xpBccE6r3JmeKO4MXAdERACYJlj2BJ4jzj0oJlptjU13cbpuLRNPz6Rf5h6KIJVOO7gh1IPlWBGDkELjUdEnl3ZBccmWOOJlPFypLF0YAgeVwpoKXS9u60otbZ0hENtMZROHJeTHLiOnxHBjy7nkfB+PYK7QtlalBoDQzxrcsYoQhE5jZDGc8EcL7oRvfVh3yTnwKCzstL3Pb3sVwViupGtxFKHl6ZXDFgQ/TIfscHsMlc/VQfZNo3RmMnNuX4aJuPVPDphwc8PHLA/fQfLHb2ri+t43WMRW9zLOJQ+S/MShV6fH3T+N7nJ+Z9fYKXR/Z5qkMEMXNFiNs6ygHPCZo+mWT4qwxnx8366Da9tw7iW8RZ0iihjgEYWOTmHcEYcDgpUcQe2T5oLPUrOZ9UtXUDjG7Fu/oUIH29zQQt2WOoyS2ktuiSNBP1CjP08jpyJ2bi3q49KDXV2rrUeo20wVWIad5VjnMIUzSI+AeJLgBTnOOR79s0E3bm2dRt9yPPJxkRmnKDl/wCjqSFsoMd+ovHlnwUGMg0GfU9J1Y7hu3jjRorm2WEsZOJQoJe/HieQJkHqMY9aCDp+19Tewso5g8fQc8ityzsR0uIKvhSo5f5fSgrrvYutG2iVHA6ZuyQZD+MWaVGRHbGcOikMR3BNBsOkaTqMW6ZZTHiGTiRxnIC4jVcGHjhsEfOz8KC61qzml6HED3Jlc98dhnNBG3bZXs2nR9FVd0mjk4s3AEIwYjlg47D4UGr3m2NcMwuAimR7hpnijuDFwBiWMATBMsfdBJ4jOfqoJ1ltnUk3g103F4mmLiMt8wmKNBKvbu/Z1IPoQRjuCGPfm2tVu9R5QheLW7REmUoFJcMCyhT1F7fNPmgXmga0l+Z4o45WF91wpk6fJPwYReeLcTyz2we1B6/wHWZLwxukaQ/hi3XU6nJvdKsECcO2WXBPLxnt37B50/b2sjoQukSx2xlKyCTJk5hgvucRw7N3yT47ZoKa39m+orGsSuiQtZvGQCT05pERXK/FG4KfTvn40G4bfXcJv83EcUUSwqipHJzBcE5Ye4pUccDHeg2KgUCgUCgUCgUCgUCgUCgUCgUCgUCgUCgUCgUCgUCgUCg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1512" name="AutoShape 8" descr="data:image/jpeg;base64,/9j/4AAQSkZJRgABAQAAAQABAAD/2wCEAAkGBwgRBhMSExMUFhUXGCIbGRgYGCQaIRwfICEeIiEiHBohHikhHSAmHiAaLT0tJS0uOi4uGSEzODMsNyktLywBCgoKDg0OGxAQGjckHyY3NzAtMDcyNzc1NC0sNzc3Nzg0Lzg3LC4sLzQ0NzI0NCwtLCwvLC8tLCwsLCw0LC4sNP/AABEIAGAA8AMBEQACEQEDEQH/xAAbAAEAAgMBAQAAAAAAAAAAAAAABAUDBgcCAf/EAD8QAAIBAwMDAQMGDAYDAQAAAAECAwAEEQUGEhMhMUEHIlEXMlNhcdEUIzU2cnOBkZOhssIVQmKSorEkM1IW/8QAGwEBAAIDAQEAAAAAAAAAAAAAAAMEAgUGAQf/xAAyEQEAAgADAgsIAwEAAAAAAAAAAQIDBBEFMhIUITFRUnGBocHwBhMVMzRhkbEWIkHh/9oADAMBAAIRAxEAPwDuNAoFAoFAoFAoFAoFAoFAoFAoFAoFAoFAoFAoFAoFAoFAoFBB1nVbS0sDNMSEBAJAJ8nA7D66xveKxrKfLZbEzGJGHhxrMte+UrbH0r/w2+6ouM09Q2XwDPdXxg+UrbH0r/w2+6nGaeoPgGe6vjB8pW2PpX/ht91OM09QfAM91fGD5StsfSv/AA2+6nGaeoPgGe6vjB8pW2PpX/ht91OM09QfAM91fGD5StsfSv8Aw2+6nGaeoPgGe6vjCz0HdmkXtwyQOzMq8jlSvbOPUfXWdMWt50hVzezcxlaxbFjSJ5OeF5UigUCgUCgUCgUCgUCgUCgUCgUCgUCgUCgUGoe1b8y5f0k/qFQZnc/Dc7A+ur3/AKct1extU2dZSqgDyNJzb1PEjH/dVLREVrLrctjXtncakzyREaR2ssOmWzez5pwmZRcceXrxwO1e8GPd8L/dWFsxeNoxhTP9eDrp93zR9LhbaF7K0eZEaMISDkZJzila60tOhmcxaucwaVt/Wdde42tpkD6ZfvLHkxwckLA9jnyKUrExbXoe5/MWpi4NaW5JtpPY1isG1KDonsW/Lk/6r+4VPlt+XNe03yKdvk7BV1xZQKBQKBQKBQKBQKBQKBQKBQKBQKBQKBQah7VvzLl/ST+oVBmdz8NzsD66vf8ApoFpZDUNmwQwugnt5HzG7BeSv3yufPgfzqvEcOkRHPDosTF4nnb4mJE8C8RyxHNMJdxqV3pO1I7eOZBcvKXcIQ/FcYwT4ye38694U4deDryoaZfD2jm7Y16T7uI0jXk1ln0nd+tvtG9mabMkbRhDgdsk57Y717XFvwLTqwzGy8tXOYWHWn9Z115/8YdD3Jqt3oeoLPLzC2+VGAO5P1ClcS1otE9DPNZDAy2PgThV01tyue1A6QoOiexb8uT/AKr+4VPlt+XNe03yKdvk7BV1xZQKBQKBQKBQKBQKBQKBQKBQKBQKBQKBQah7VvzLl/ST+oVBmdz8NzsD66vf+nCqozGr6AV7poFNApoFAoOiexb8uT/qv7hU+W35c17TfIp2+TsFXXFlAoFAoFAoFAoFAoFAoFAoFAoFAoFAoFBqHtW/MuX9JP6hUGZ3Pw3OwPrq9/6cKqk+gFAoPSKS4Hxo8mdI1bltDaYn3HLHmOWKJTljyAbkCFIHZvP/AF9lS4eHwradDR7R2n7rLVvpNbWnm5OTTn+ygutEliNwsjqrwMF44J55JzxI7DAwe/xFR8GY11/xsaZyuJ7uaRrFuXXo7W3+xb8uT/qv7hU2W35ab2m+RTt8nYKuuLKBQKBQKBQKBQKBQKBQKBQKBQKBQKBQKDUPat+Zcv6Sf1CoMzufhudgfXV7/wBOFVSfQCgUF1s0oNzQOzqio4ZmZuIAHnvWVN+FHaWs5W9YiZmY0jR1K21jSBvWW5N1b9NoFQHqDOQ2T2q1Ex7yba8mjkr5XMTkq4MYduFFpnmnm0Vtjd6eug6jEbm353E0rxjqjuHAxn4eKwjSK2jXn1WsXCxbY+Bie7tpStYnk6FR7Ffy5P8Aqv7hWOW3p7Fz2m+RTt8nYauuLKBQKBQKBQKBQKBQKBQKBQKBQKBQKBQKDUPat+Zcv6Sf1CoMzufhudgfXV7/ANOFVSfQCgUG0ezW0aTeUHwTLn9g+8ipMKNbw1O28WKZK/35HUt/7qm06ziZI1dpGI949gAMnx39RVrGxZpEaOT2Ts2udvaLW0iPNZxy/hu1+WOPWhPbOcFl+P21nv07VSa8VzWmuvBn9S5t7FgRrs+fov7hVTK73c6j2m+RTt8m7e1G6uIth3ckbsjqmQykqR3HgjuKvOLet9XNxGLHg7LyvIlbiSMqc5Bx5B+FBg1XfKQ3d1GtrPL+CgNKV4gBSM5BLDJ89v8ASaCRc6uh3PbhGnbnavKsa8Qjgcccs+9z7jHp3oPVjvKymgsWjRybzPFe2UCjLl+/+U4Hb1YUEay39p8t/GoRulLIYo5eaHkwzj3A3MKcHBI7/tFBmh3nA13dL0JRHalxNL24goAwAGcsSD6Dt6+RQYb7cckuyri6aOa3QQ80dHRnKkZyuCVDD4H40EfVtyanDuawgjhmkjkidmxwzIQI8EEsMcORJ8Z5DGaD5u7Upra4lmkF6tuDFykjkjCqFbJKIfeIbOG+IHagkXW4dTX2gLaiCVoejntwwSXA6mS2eKjtjz9RoNvoOSbf3zEPZrwka7a46Djq9GVvew2D1gpHbt3z2oN403Ur5NrWbrDJcO8ScsOox7gJZmY+p+3uaCPJvmxXawvjFLx6oiaMAF1bn0yMAkNhvhnPpQR5N9yiWaM2Fz1oUEjx5TtGQTyL8uPoRjOc/V3oI2v7il//AEWkSwiaRJ4p2ESHHMlYSvMEhfdye58ZPxoLJN7Wv+BNcNFIpScW8kRxyRy6p3OcEe8DkehoLWPW4W1+a04tyiiWUt2wQxYAD1z7poKbTN92su3JL5oJooFQMrMATITkFUUHOQQB3xnl2oJembluZNfFpJaSwuYuryZ0Ycc4/wArZzmg2Ogo956LNe6A8CMqsxU5bOOxB9KjxaTeukL+zc3XK5iMW0axGvi538kuq/Twf8vuqtxa/S6X+TYHUnwPkl1X6eD/AJfdTi1+k/k2B1J8D5JdV+ng/wCX3U4tfpP5NgdSfBO0n2ebltZy8F3CjEYJAJ7ftU17XAxK8sSr5jbmTzFYri4UzHr7smsbE3VdoonvIpAuSuQRjPnwor22DiW55Y5bbORy0zOFhTGvP61S7Ta+94rZY0v41RRhRx8D/ZXsYWLEaRZDibR2ZiWm9sCZmfv/ANTdkbP1Cy1iaeaWOQyqQeOQeRYMT4A+NZYWFalpmUG1NqYWawaYWHWY4PT0aaNi3Rosd9oE1qzFRKhXkBnB9Dj171YaJSJoO4bi8tjezW5jt3EgEKMDI4BClixwoGScD1xQZbna9yy6p+MT/wAxQE7H3cJx9749/hQZ7bbs667aTl1xBamFhg5JPDuPq93+dBE27s02u57i5MgaNuXQjx/6uo3OXv8A6nx49KCNtrZ13ZSxxqtk8MbkrI0J6wXJIHLwWHb3s+niguNH0S6t4773o2a4meVAQeI5KqgP8e698ehoNft9h3Q0bUYuUERvECiOFWEUZAILYJyWbPfAHzRQW+s6BqbajY3FvJCHtkdGWVWKsJAgJBU5BHD+dBRbr9n+o3tzdHqW5ExBjkkjZpIgAo6aHOFUkE5HfuaDY9S0bUju2G8heLiIulIkgOeJcNlCD58+aDYqDVtE2xcW+wf8PMil+i8fMA494EA48+tBF1baV/JpdhErwOtunGSKZWMcp4qAxAOTxIJAPY8vqoMVpse6j2mln1Yyy3Yn5BeK8RMJMBR8047Y8CgtZdvTnWL+bmuLm3SJRg+6VEgyfq98ePhQV8u19XQaa8EkBks4XjYSBuLcxGMjj3GOH86DzPsq5ba0sHXU3Es4uWkKYUyB1YDjnIQcVHnOBQTNE0DVU3DcXdxLEzTQpHxjUgJxLHtkkke95oKjcGmGx9j72sjKxSERlwuVyTgMQfAGfPp5oMOyZejunofiLhng5NPFPJOUVCAquZC3EMSSACO4NB0agianqNnbWvUmcImQMn4scAdvUkgUEFt1aELNJeuhR2KKRk5Ze5XAGcgA9qDLFuLSG1L8HEy9XOOHcHPENjuMZ4kHHnBoMmoa3psF2kUsgV5PmLgknuB2wPiR++gxxbi0dtTNus6GXJHHPqvkA+CR6geKDBbbt0CS1eRLmMqgUsc+jHC9sZPI9hjzQZbrcmjxRRtJMq9UZQEHLAeTxxnt9lBJOq2ATPUXHU6Wf9ZOOP257UHxNX08qhEq/jHMaf6nXllR9Y4t/tNBjsde0maKJopkdZeXAg9m4fOx9lB80vcGlXMxWCZZCBn3c4xnGQcYIz8KCdLcwrMiMwDOSFHxIGTj9lBH1XVrC2iVppAgZuK5ycnBOAAMk4BP7KCI26NDCQnroRMCYyuW5gEAkYB8Ej99Bms9f0qa/aCOZWkUsCvr7pw2M+cHsceKDO+pWYnkQuvKJA7j/wCVPLBP1Hi37jQR7HX9KmVDHKrB2Kp2I5ELyOMjv7vegw3e6tCiQGS4RQS4BOfMZCyenbixAOfFBJj1vTW1I26yAyjyoyfTPnGPHfzQS57mFOPJgOTBR9ZPgUGHU9Ss7a16kzhEyFyfiTgDt6k0EF91aELRJfwhCjsVUjJyy/OGAM5HwoM0W4NJbUzbiZeqDjh4OcBseMZ4kHHwNA1XcGk2swWeZYyV5e9n5ucZJxgDPqaDKNY078I6fVXl1Olj158OfH7eHf7KDAm49GOp/g4nTq8ivA9ssBkqCRgnHfAoMyazpxijYSqVkzwP/wBcQScfYAf3UGO31zR5oY+M0brMrMnfIZUxzP2DIzn40GHb+paDLyW0MRA949NeIPpnIAB+0UFzQUm7rG8m0tBCqs6TRSBWbgCI3ViOWDjsPhQavf7Y1xpBccE6r3JmeKO4MXAdERACYJlj2BJ4jzj0oJlptjU13cbpuLRNPz6Rf5h6KIJVOO7gh1IPlWBGDkELjUdEnl3ZBccmWOOJlPFypLF0YAgeVwpoKXS9u60otbZ0hENtMZROHJeTHLiOnxHBjy7nkfB+PYK7QtlalBoDQzxrcsYoQhE5jZDGc8EcL7oRvfVh3yTnwKCzstL3Pb3sVwViupGtxFKHl6ZXDFgQ/TIfscHsMlc/VQfZNo3RmMnNuX4aJuPVPDphwc8PHLA/fQfLHb2ri+t43WMRW9zLOJQ+S/MShV6fH3T+N7nJ+Z9fYKXR/Z5qkMEMXNFiNs6ygHPCZo+mWT4qwxnx8366Da9tw7iW8RZ0iihjgEYWOTmHcEYcDgpUcQe2T5oLPUrOZ9UtXUDjG7Fu/oUIH29zQQt2WOoyS2ktuiSNBP1CjP08jpyJ2bi3q49KDXV2rrUeo20wVWIad5VjnMIUzSI+AeJLgBTnOOR79s0E3bm2dRt9yPPJxkRmnKDl/wCjqSFsoMd+ovHlnwUGMg0GfU9J1Y7hu3jjRorm2WEsZOJQoJe/HieQJkHqMY9aCDp+19Tewso5g8fQc8ityzsR0uIKvhSo5f5fSgrrvYutG2iVHA6ZuyQZD+MWaVGRHbGcOikMR3BNBsOkaTqMW6ZZTHiGTiRxnIC4jVcGHjhsEfOz8KC61qzml6HED3Jlc98dhnNBG3bZXs2nR9FVd0mjk4s3AEIwYjlg47D4UGr3m2NcMwuAimR7hpnijuDFwBiWMATBMsfdBJ4jOfqoJ1ltnUk3g103F4mmLiMt8wmKNBKvbu/Z1IPoQRjuCGPfm2tVu9R5QheLW7REmUoFJcMCyhT1F7fNPmgXmga0l+Z4o45WF91wpk6fJPwYReeLcTyz2we1B6/wHWZLwxukaQ/hi3XU6nJvdKsECcO2WXBPLxnt37B50/b2sjoQukSx2xlKyCTJk5hgvucRw7N3yT47ZoKa39m+orGsSuiQtZvGQCT05pERXK/FG4KfTvn40G4bfXcJv83EcUUSwqipHJzBcE5Ye4pUccDHeg2KgUCgUCgUCgUCgUCgUCgUCgUCgUCgUCgUCgUCgUCgUCg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5" name="Imagem 14" descr="universitatr hamburgo.jpg"/>
          <p:cNvPicPr>
            <a:picLocks noChangeAspect="1"/>
          </p:cNvPicPr>
          <p:nvPr/>
        </p:nvPicPr>
        <p:blipFill>
          <a:blip r:embed="rId6" cstate="print"/>
          <a:stretch>
            <a:fillRect/>
          </a:stretch>
        </p:blipFill>
        <p:spPr>
          <a:xfrm>
            <a:off x="4786314" y="5286388"/>
            <a:ext cx="1928826" cy="771530"/>
          </a:xfrm>
          <a:prstGeom prst="rect">
            <a:avLst/>
          </a:prstGeom>
        </p:spPr>
      </p:pic>
    </p:spTree>
    <p:extLst>
      <p:ext uri="{BB962C8B-B14F-4D97-AF65-F5344CB8AC3E}">
        <p14:creationId xmlns="" xmlns:p14="http://schemas.microsoft.com/office/powerpoint/2010/main" val="3330237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646331"/>
          </a:xfrm>
          <a:prstGeom prst="rect">
            <a:avLst/>
          </a:prstGeom>
          <a:noFill/>
        </p:spPr>
        <p:txBody>
          <a:bodyPr wrap="none" rtlCol="0">
            <a:spAutoFit/>
          </a:bodyPr>
          <a:lstStyle/>
          <a:p>
            <a:r>
              <a:rPr lang="en-US" smtClean="0">
                <a:solidFill>
                  <a:schemeClr val="bg1"/>
                </a:solidFill>
                <a:latin typeface="Futura Medium"/>
              </a:rPr>
              <a:t>2013/04</a:t>
            </a:r>
            <a:endParaRPr lang="en-US" dirty="0" smtClean="0">
              <a:solidFill>
                <a:schemeClr val="bg1"/>
              </a:solidFill>
              <a:latin typeface="Futura Medium"/>
            </a:endParaRPr>
          </a:p>
          <a:p>
            <a:endParaRPr lang="en-US" dirty="0" smtClean="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pt-BR" sz="2000" b="1" cap="small" dirty="0" err="1">
                <a:solidFill>
                  <a:schemeClr val="accent2">
                    <a:lumMod val="75000"/>
                  </a:schemeClr>
                </a:solidFill>
              </a:rPr>
              <a:t>Premios</a:t>
            </a:r>
            <a:r>
              <a:rPr lang="pt-BR" sz="2000" b="1" cap="small" dirty="0">
                <a:solidFill>
                  <a:schemeClr val="accent2">
                    <a:lumMod val="75000"/>
                  </a:schemeClr>
                </a:solidFill>
              </a:rPr>
              <a:t>, </a:t>
            </a:r>
            <a:r>
              <a:rPr lang="pt-BR" sz="2000" b="1" cap="small" dirty="0" err="1">
                <a:solidFill>
                  <a:schemeClr val="accent2">
                    <a:lumMod val="75000"/>
                  </a:schemeClr>
                </a:solidFill>
              </a:rPr>
              <a:t>Plazas</a:t>
            </a:r>
            <a:r>
              <a:rPr lang="pt-BR" sz="2000" b="1" cap="small" dirty="0">
                <a:solidFill>
                  <a:schemeClr val="accent2">
                    <a:lumMod val="75000"/>
                  </a:schemeClr>
                </a:solidFill>
              </a:rPr>
              <a:t>, Becas y Cursos</a:t>
            </a:r>
            <a:endParaRPr lang="en-US" sz="1300" dirty="0">
              <a:solidFill>
                <a:schemeClr val="accent2">
                  <a:lumMod val="75000"/>
                </a:schemeClr>
              </a:solidFill>
            </a:endParaRPr>
          </a:p>
        </p:txBody>
      </p:sp>
      <p:sp>
        <p:nvSpPr>
          <p:cNvPr id="10" name="TextBox 9"/>
          <p:cNvSpPr txBox="1"/>
          <p:nvPr/>
        </p:nvSpPr>
        <p:spPr>
          <a:xfrm>
            <a:off x="228600" y="1600200"/>
            <a:ext cx="4207054" cy="8679299"/>
          </a:xfrm>
          <a:prstGeom prst="rect">
            <a:avLst/>
          </a:prstGeom>
          <a:noFill/>
        </p:spPr>
        <p:txBody>
          <a:bodyPr wrap="square" rtlCol="0">
            <a:spAutoFit/>
          </a:bodyPr>
          <a:lstStyle/>
          <a:p>
            <a:pPr algn="just"/>
            <a:r>
              <a:rPr lang="es-ES" sz="1400" b="1" dirty="0" smtClean="0">
                <a:solidFill>
                  <a:schemeClr val="accent2">
                    <a:lumMod val="75000"/>
                  </a:schemeClr>
                </a:solidFill>
              </a:rPr>
              <a:t>2- </a:t>
            </a:r>
            <a:r>
              <a:rPr lang="es-ES" sz="1400" b="1" dirty="0" err="1" smtClean="0">
                <a:solidFill>
                  <a:schemeClr val="accent2">
                    <a:lumMod val="75000"/>
                  </a:schemeClr>
                </a:solidFill>
              </a:rPr>
              <a:t>Instituo</a:t>
            </a:r>
            <a:r>
              <a:rPr lang="es-ES" sz="1400" b="1" dirty="0" smtClean="0">
                <a:solidFill>
                  <a:schemeClr val="accent2">
                    <a:lumMod val="75000"/>
                  </a:schemeClr>
                </a:solidFill>
              </a:rPr>
              <a:t> de Ciencia Política de la Universidad Católica de Chile abre aplicaciones para pos-doctorado </a:t>
            </a:r>
          </a:p>
          <a:p>
            <a:pPr algn="just"/>
            <a:endParaRPr lang="es-ES" sz="1400" b="1" dirty="0" smtClean="0">
              <a:solidFill>
                <a:schemeClr val="accent2">
                  <a:lumMod val="75000"/>
                </a:schemeClr>
              </a:solidFill>
            </a:endParaRPr>
          </a:p>
          <a:p>
            <a:pPr algn="just"/>
            <a:r>
              <a:rPr lang="en-US" sz="1400" dirty="0" smtClean="0"/>
              <a:t>The </a:t>
            </a:r>
            <a:r>
              <a:rPr lang="en-US" sz="1400" dirty="0" err="1" smtClean="0"/>
              <a:t>Instituto</a:t>
            </a:r>
            <a:r>
              <a:rPr lang="en-US" sz="1400" dirty="0" smtClean="0"/>
              <a:t> de </a:t>
            </a:r>
            <a:r>
              <a:rPr lang="en-US" sz="1400" dirty="0" err="1" smtClean="0"/>
              <a:t>Ciencia</a:t>
            </a:r>
            <a:r>
              <a:rPr lang="en-US" sz="1400" dirty="0" smtClean="0"/>
              <a:t> </a:t>
            </a:r>
            <a:r>
              <a:rPr lang="en-US" sz="1400" dirty="0" err="1" smtClean="0"/>
              <a:t>Política</a:t>
            </a:r>
            <a:r>
              <a:rPr lang="en-US" sz="1400" dirty="0" smtClean="0"/>
              <a:t> of the </a:t>
            </a:r>
            <a:r>
              <a:rPr lang="en-US" sz="1400" dirty="0" err="1" smtClean="0"/>
              <a:t>Pontificia</a:t>
            </a:r>
            <a:r>
              <a:rPr lang="en-US" sz="1400" dirty="0" smtClean="0"/>
              <a:t> Universidad </a:t>
            </a:r>
            <a:r>
              <a:rPr lang="en-US" sz="1400" dirty="0" err="1" smtClean="0"/>
              <a:t>Católica</a:t>
            </a:r>
            <a:r>
              <a:rPr lang="en-US" sz="1400" dirty="0" smtClean="0"/>
              <a:t> de Chile invites applications for a postdoctoral position in Political Theory, Comparative Politics or International Relations. </a:t>
            </a:r>
          </a:p>
          <a:p>
            <a:pPr algn="just"/>
            <a:r>
              <a:rPr lang="en-US" sz="1400" dirty="0" smtClean="0"/>
              <a:t>This is a two-year, full-time, non renewable postdoctoral position related to the Millennium Nucleus for the Study of </a:t>
            </a:r>
            <a:r>
              <a:rPr lang="en-US" sz="1400" dirty="0" err="1" smtClean="0"/>
              <a:t>Stateness</a:t>
            </a:r>
            <a:r>
              <a:rPr lang="en-US" sz="1400" dirty="0" smtClean="0"/>
              <a:t> and Democracy in Latin America (</a:t>
            </a:r>
            <a:r>
              <a:rPr lang="en-US" sz="1400" u="sng" dirty="0" smtClean="0">
                <a:hlinkClick r:id="rId3"/>
              </a:rPr>
              <a:t>www.stateness.com</a:t>
            </a:r>
            <a:r>
              <a:rPr lang="en-US" sz="1400" dirty="0" smtClean="0"/>
              <a:t>). Applicants must hold a Ph.D. in Political Science granted after January 1, 2011. </a:t>
            </a:r>
          </a:p>
          <a:p>
            <a:pPr algn="just"/>
            <a:r>
              <a:rPr lang="es-ES" sz="1400" dirty="0" err="1" smtClean="0"/>
              <a:t>Send</a:t>
            </a:r>
            <a:r>
              <a:rPr lang="es-ES" sz="1400" dirty="0" smtClean="0"/>
              <a:t> a </a:t>
            </a:r>
            <a:r>
              <a:rPr lang="es-ES" sz="1400" dirty="0" err="1" smtClean="0"/>
              <a:t>letter</a:t>
            </a:r>
            <a:r>
              <a:rPr lang="es-ES" sz="1400" dirty="0" smtClean="0"/>
              <a:t> of </a:t>
            </a:r>
            <a:r>
              <a:rPr lang="es-ES" sz="1400" dirty="0" err="1" smtClean="0"/>
              <a:t>application</a:t>
            </a:r>
            <a:r>
              <a:rPr lang="es-ES" sz="1400" dirty="0" smtClean="0"/>
              <a:t>, </a:t>
            </a:r>
            <a:r>
              <a:rPr lang="es-ES" sz="1400" dirty="0" err="1" smtClean="0"/>
              <a:t>curriculum</a:t>
            </a:r>
            <a:r>
              <a:rPr lang="es-ES" sz="1400" dirty="0" smtClean="0"/>
              <a:t> vitae, </a:t>
            </a:r>
            <a:r>
              <a:rPr lang="es-ES" sz="1400" dirty="0" err="1" smtClean="0"/>
              <a:t>evidence</a:t>
            </a:r>
            <a:r>
              <a:rPr lang="es-ES" sz="1400" dirty="0" smtClean="0"/>
              <a:t> of </a:t>
            </a:r>
            <a:r>
              <a:rPr lang="es-ES" sz="1400" dirty="0" err="1" smtClean="0"/>
              <a:t>research</a:t>
            </a:r>
            <a:r>
              <a:rPr lang="es-ES" sz="1400" dirty="0" smtClean="0"/>
              <a:t> and </a:t>
            </a:r>
            <a:r>
              <a:rPr lang="es-ES" sz="1400" dirty="0" err="1" smtClean="0"/>
              <a:t>teaching</a:t>
            </a:r>
            <a:r>
              <a:rPr lang="es-ES" sz="1400" dirty="0" smtClean="0"/>
              <a:t> </a:t>
            </a:r>
            <a:r>
              <a:rPr lang="es-ES" sz="1400" dirty="0" err="1" smtClean="0"/>
              <a:t>potential</a:t>
            </a:r>
            <a:r>
              <a:rPr lang="es-ES" sz="1400" dirty="0" smtClean="0"/>
              <a:t> (</a:t>
            </a:r>
            <a:r>
              <a:rPr lang="es-ES" sz="1400" dirty="0" err="1" smtClean="0"/>
              <a:t>e.g.</a:t>
            </a:r>
            <a:r>
              <a:rPr lang="es-ES" sz="1400" dirty="0" smtClean="0"/>
              <a:t>, </a:t>
            </a:r>
            <a:r>
              <a:rPr lang="es-ES" sz="1400" dirty="0" err="1" smtClean="0"/>
              <a:t>teaching</a:t>
            </a:r>
            <a:r>
              <a:rPr lang="es-ES" sz="1400" dirty="0" smtClean="0"/>
              <a:t> </a:t>
            </a:r>
            <a:r>
              <a:rPr lang="es-ES" sz="1400" dirty="0" err="1" smtClean="0"/>
              <a:t>evaluations</a:t>
            </a:r>
            <a:r>
              <a:rPr lang="es-ES" sz="1400" dirty="0" smtClean="0"/>
              <a:t> and a </a:t>
            </a:r>
            <a:r>
              <a:rPr lang="es-ES" sz="1400" dirty="0" err="1" smtClean="0"/>
              <a:t>writing</a:t>
            </a:r>
            <a:r>
              <a:rPr lang="es-ES" sz="1400" dirty="0" smtClean="0"/>
              <a:t> </a:t>
            </a:r>
            <a:r>
              <a:rPr lang="es-ES" sz="1400" dirty="0" err="1" smtClean="0"/>
              <a:t>sample</a:t>
            </a:r>
            <a:r>
              <a:rPr lang="es-ES" sz="1400" dirty="0" smtClean="0"/>
              <a:t>), </a:t>
            </a:r>
            <a:r>
              <a:rPr lang="es-ES" sz="1400" dirty="0" err="1" smtClean="0"/>
              <a:t>graduate</a:t>
            </a:r>
            <a:r>
              <a:rPr lang="es-ES" sz="1400" dirty="0" smtClean="0"/>
              <a:t> </a:t>
            </a:r>
            <a:r>
              <a:rPr lang="es-ES" sz="1400" dirty="0" err="1" smtClean="0"/>
              <a:t>transcripts</a:t>
            </a:r>
            <a:r>
              <a:rPr lang="es-ES" sz="1400" dirty="0" smtClean="0"/>
              <a:t>, and </a:t>
            </a:r>
            <a:r>
              <a:rPr lang="es-ES" sz="1400" dirty="0" err="1" smtClean="0"/>
              <a:t>three</a:t>
            </a:r>
            <a:r>
              <a:rPr lang="es-ES" sz="1400" dirty="0" smtClean="0"/>
              <a:t> </a:t>
            </a:r>
            <a:r>
              <a:rPr lang="es-ES" sz="1400" dirty="0" err="1" smtClean="0"/>
              <a:t>professional</a:t>
            </a:r>
            <a:r>
              <a:rPr lang="es-ES" sz="1400" dirty="0" smtClean="0"/>
              <a:t> </a:t>
            </a:r>
            <a:r>
              <a:rPr lang="es-ES" sz="1400" dirty="0" err="1" smtClean="0"/>
              <a:t>letters</a:t>
            </a:r>
            <a:r>
              <a:rPr lang="es-ES" sz="1400" dirty="0" smtClean="0"/>
              <a:t> of </a:t>
            </a:r>
            <a:r>
              <a:rPr lang="es-ES" sz="1400" dirty="0" err="1" smtClean="0"/>
              <a:t>recommendation</a:t>
            </a:r>
            <a:r>
              <a:rPr lang="es-ES" sz="1400" dirty="0" smtClean="0"/>
              <a:t> </a:t>
            </a:r>
            <a:r>
              <a:rPr lang="es-ES" sz="1400" dirty="0" err="1" smtClean="0"/>
              <a:t>by</a:t>
            </a:r>
            <a:r>
              <a:rPr lang="es-ES" sz="1400" dirty="0" smtClean="0"/>
              <a:t> </a:t>
            </a:r>
            <a:r>
              <a:rPr lang="es-ES" sz="1400" dirty="0" err="1" smtClean="0"/>
              <a:t>May</a:t>
            </a:r>
            <a:r>
              <a:rPr lang="es-ES" sz="1400" dirty="0" smtClean="0"/>
              <a:t> 31, 2013. Prof. Rodrigo Mardones, Pontificia Universidad Católica de Chile, Instituto de Ciencia Política, Vicuña Mackenna 4860, Macul CP 7820436, Santiago, Chile. </a:t>
            </a:r>
            <a:r>
              <a:rPr lang="es-ES" sz="1400" dirty="0" err="1" smtClean="0"/>
              <a:t>Phone</a:t>
            </a:r>
            <a:r>
              <a:rPr lang="es-ES" sz="1400" dirty="0" smtClean="0"/>
              <a:t>: 56 (2) 2354-7815. E-mail: </a:t>
            </a:r>
            <a:r>
              <a:rPr lang="es-ES" sz="1400" dirty="0" smtClean="0">
                <a:hlinkClick r:id="rId4"/>
              </a:rPr>
              <a:t>rmardonesz@uc.cl</a:t>
            </a:r>
            <a:r>
              <a:rPr lang="es-ES" sz="1400" dirty="0" smtClean="0"/>
              <a:t>. Más </a:t>
            </a:r>
            <a:r>
              <a:rPr lang="es-UY" sz="1400" dirty="0" smtClean="0"/>
              <a:t>informaciones en: </a:t>
            </a:r>
            <a:r>
              <a:rPr lang="es-ES" sz="1400" dirty="0" smtClean="0">
                <a:hlinkClick r:id="rId5"/>
              </a:rPr>
              <a:t>http://www.uc.cl/cienciapolitica</a:t>
            </a:r>
            <a:endParaRPr lang="es-ES" sz="1400" dirty="0" smtClean="0"/>
          </a:p>
          <a:p>
            <a:pPr algn="just"/>
            <a:endParaRPr lang="es-UY" sz="1400" dirty="0" smtClean="0"/>
          </a:p>
          <a:p>
            <a:pPr algn="just"/>
            <a:endParaRPr lang="es-UY" sz="1400" dirty="0" smtClean="0"/>
          </a:p>
          <a:p>
            <a:pPr algn="just"/>
            <a:endParaRPr lang="es-UY" sz="1400" b="1" dirty="0" smtClean="0">
              <a:solidFill>
                <a:schemeClr val="accent2">
                  <a:lumMod val="75000"/>
                </a:schemeClr>
              </a:solidFill>
            </a:endParaRPr>
          </a:p>
          <a:p>
            <a:pPr algn="just"/>
            <a:endParaRPr lang="es-ES" sz="1400" b="1" dirty="0" smtClean="0">
              <a:solidFill>
                <a:schemeClr val="accent2">
                  <a:lumMod val="75000"/>
                </a:schemeClr>
              </a:solidFill>
            </a:endParaRPr>
          </a:p>
          <a:p>
            <a:pPr algn="just"/>
            <a:endParaRPr lang="es-ES" sz="1400" b="1" dirty="0" smtClean="0">
              <a:solidFill>
                <a:schemeClr val="accent2">
                  <a:lumMod val="75000"/>
                </a:schemeClr>
              </a:solidFill>
            </a:endParaRPr>
          </a:p>
          <a:p>
            <a:pPr algn="just"/>
            <a:endParaRPr lang="pt-BR" sz="1200" dirty="0" smtClean="0"/>
          </a:p>
          <a:p>
            <a:endParaRPr lang="pt-BR" sz="1200" dirty="0" smtClean="0"/>
          </a:p>
          <a:p>
            <a:endParaRPr lang="pt-BR" sz="1200" dirty="0" smtClean="0"/>
          </a:p>
          <a:p>
            <a:pPr algn="just"/>
            <a:endParaRPr lang="en-US" sz="1400" dirty="0" smtClean="0"/>
          </a:p>
          <a:p>
            <a:pPr algn="just"/>
            <a:endParaRPr lang="es-ES" sz="1400" b="1" dirty="0" smtClean="0">
              <a:solidFill>
                <a:schemeClr val="accent2">
                  <a:lumMod val="75000"/>
                </a:schemeClr>
              </a:solidFill>
            </a:endParaRPr>
          </a:p>
          <a:p>
            <a:pPr algn="just"/>
            <a:endParaRPr lang="es-ES" sz="1400" b="1" dirty="0" smtClean="0">
              <a:solidFill>
                <a:schemeClr val="accent2">
                  <a:lumMod val="75000"/>
                </a:schemeClr>
              </a:solidFill>
            </a:endParaRPr>
          </a:p>
          <a:p>
            <a:pPr algn="just"/>
            <a:endParaRPr lang="es-ES" sz="1400" b="1" dirty="0" smtClean="0">
              <a:solidFill>
                <a:schemeClr val="accent2">
                  <a:lumMod val="75000"/>
                </a:schemeClr>
              </a:solidFill>
            </a:endParaRPr>
          </a:p>
          <a:p>
            <a:pPr algn="just"/>
            <a:endParaRPr lang="es-ES" sz="1400" b="1" dirty="0" smtClean="0">
              <a:solidFill>
                <a:schemeClr val="accent2">
                  <a:lumMod val="75000"/>
                </a:schemeClr>
              </a:solidFill>
            </a:endParaRPr>
          </a:p>
          <a:p>
            <a:pPr algn="just"/>
            <a:endParaRPr lang="es-ES" sz="1400" b="1" dirty="0" smtClean="0">
              <a:solidFill>
                <a:schemeClr val="accent2">
                  <a:lumMod val="75000"/>
                </a:schemeClr>
              </a:solidFill>
            </a:endParaRPr>
          </a:p>
          <a:p>
            <a:pPr algn="just"/>
            <a:endParaRPr lang="es-ES" sz="1400" b="1" dirty="0" smtClean="0">
              <a:solidFill>
                <a:schemeClr val="accent2">
                  <a:lumMod val="75000"/>
                </a:schemeClr>
              </a:solidFill>
            </a:endParaRPr>
          </a:p>
          <a:p>
            <a:pPr algn="just"/>
            <a:endParaRPr lang="es-ES" sz="1400" b="1" dirty="0" smtClean="0">
              <a:solidFill>
                <a:schemeClr val="accent2">
                  <a:lumMod val="75000"/>
                </a:schemeClr>
              </a:solidFill>
            </a:endParaRPr>
          </a:p>
          <a:p>
            <a:pPr algn="just"/>
            <a:endParaRPr lang="es-ES" sz="1400" b="1" dirty="0" smtClean="0">
              <a:solidFill>
                <a:schemeClr val="accent2">
                  <a:lumMod val="75000"/>
                </a:schemeClr>
              </a:solidFill>
            </a:endParaRPr>
          </a:p>
        </p:txBody>
      </p:sp>
      <p:pic>
        <p:nvPicPr>
          <p:cNvPr id="21506" name="Picture 2" descr="logo uc"/>
          <p:cNvPicPr>
            <a:picLocks noChangeAspect="1" noChangeArrowheads="1"/>
          </p:cNvPicPr>
          <p:nvPr/>
        </p:nvPicPr>
        <p:blipFill>
          <a:blip r:embed="rId6" cstate="print"/>
          <a:srcRect/>
          <a:stretch>
            <a:fillRect/>
          </a:stretch>
        </p:blipFill>
        <p:spPr bwMode="auto">
          <a:xfrm>
            <a:off x="4572000" y="4149080"/>
            <a:ext cx="4414822" cy="955339"/>
          </a:xfrm>
          <a:prstGeom prst="rect">
            <a:avLst/>
          </a:prstGeom>
          <a:noFill/>
        </p:spPr>
      </p:pic>
    </p:spTree>
    <p:extLst>
      <p:ext uri="{BB962C8B-B14F-4D97-AF65-F5344CB8AC3E}">
        <p14:creationId xmlns="" xmlns:p14="http://schemas.microsoft.com/office/powerpoint/2010/main" val="3603375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p>
        </p:txBody>
      </p:sp>
      <p:sp>
        <p:nvSpPr>
          <p:cNvPr id="17" name="TextBox 16"/>
          <p:cNvSpPr txBox="1"/>
          <p:nvPr/>
        </p:nvSpPr>
        <p:spPr>
          <a:xfrm>
            <a:off x="76200" y="1066800"/>
            <a:ext cx="8839200" cy="400110"/>
          </a:xfrm>
          <a:prstGeom prst="rect">
            <a:avLst/>
          </a:prstGeom>
          <a:noFill/>
        </p:spPr>
        <p:txBody>
          <a:bodyPr wrap="square" rtlCol="0">
            <a:spAutoFit/>
          </a:bodyPr>
          <a:lstStyle/>
          <a:p>
            <a:r>
              <a:rPr lang="pt-BR" sz="2000" b="1" cap="small" dirty="0" err="1">
                <a:solidFill>
                  <a:schemeClr val="accent2">
                    <a:lumMod val="75000"/>
                  </a:schemeClr>
                </a:solidFill>
              </a:rPr>
              <a:t>Premios</a:t>
            </a:r>
            <a:r>
              <a:rPr lang="pt-BR" sz="2000" b="1" cap="small" dirty="0">
                <a:solidFill>
                  <a:schemeClr val="accent2">
                    <a:lumMod val="75000"/>
                  </a:schemeClr>
                </a:solidFill>
              </a:rPr>
              <a:t>, </a:t>
            </a:r>
            <a:r>
              <a:rPr lang="pt-BR" sz="2000" b="1" cap="small" dirty="0" err="1">
                <a:solidFill>
                  <a:schemeClr val="accent2">
                    <a:lumMod val="75000"/>
                  </a:schemeClr>
                </a:solidFill>
              </a:rPr>
              <a:t>Plazas</a:t>
            </a:r>
            <a:r>
              <a:rPr lang="pt-BR" sz="2000" b="1" cap="small" dirty="0">
                <a:solidFill>
                  <a:schemeClr val="accent2">
                    <a:lumMod val="75000"/>
                  </a:schemeClr>
                </a:solidFill>
              </a:rPr>
              <a:t>, Becas y Cursos</a:t>
            </a:r>
            <a:endParaRPr lang="en-US" sz="1300" dirty="0">
              <a:solidFill>
                <a:schemeClr val="accent2">
                  <a:lumMod val="75000"/>
                </a:schemeClr>
              </a:solidFill>
            </a:endParaRPr>
          </a:p>
        </p:txBody>
      </p:sp>
      <p:sp>
        <p:nvSpPr>
          <p:cNvPr id="10" name="TextBox 9"/>
          <p:cNvSpPr txBox="1"/>
          <p:nvPr/>
        </p:nvSpPr>
        <p:spPr>
          <a:xfrm>
            <a:off x="285720" y="1348800"/>
            <a:ext cx="4207054" cy="2031325"/>
          </a:xfrm>
          <a:prstGeom prst="rect">
            <a:avLst/>
          </a:prstGeom>
          <a:noFill/>
        </p:spPr>
        <p:txBody>
          <a:bodyPr wrap="square" rtlCol="0">
            <a:spAutoFit/>
          </a:bodyPr>
          <a:lstStyle/>
          <a:p>
            <a:pPr algn="just"/>
            <a:endParaRPr lang="es-ES" sz="1400" b="1" dirty="0" smtClean="0">
              <a:solidFill>
                <a:schemeClr val="accent2">
                  <a:lumMod val="75000"/>
                </a:schemeClr>
              </a:solidFill>
            </a:endParaRPr>
          </a:p>
          <a:p>
            <a:pPr algn="just"/>
            <a:r>
              <a:rPr lang="es-ES" sz="1400" b="1" dirty="0" smtClean="0">
                <a:solidFill>
                  <a:schemeClr val="accent2">
                    <a:lumMod val="75000"/>
                  </a:schemeClr>
                </a:solidFill>
              </a:rPr>
              <a:t>3- Segundo concurso de la  Asociación Brasileña de Relaciones Internacionales de tesis de doctorado y maestría.</a:t>
            </a:r>
          </a:p>
          <a:p>
            <a:pPr algn="just"/>
            <a:endParaRPr lang="es-ES" sz="1400" b="1" dirty="0" smtClean="0">
              <a:solidFill>
                <a:schemeClr val="accent2">
                  <a:lumMod val="75000"/>
                </a:schemeClr>
              </a:solidFill>
            </a:endParaRPr>
          </a:p>
          <a:p>
            <a:pPr algn="just"/>
            <a:r>
              <a:rPr lang="es-ES" sz="1400" b="1" dirty="0" smtClean="0">
                <a:solidFill>
                  <a:schemeClr val="accent2">
                    <a:lumMod val="75000"/>
                  </a:schemeClr>
                </a:solidFill>
              </a:rPr>
              <a:t> </a:t>
            </a:r>
          </a:p>
          <a:p>
            <a:pPr algn="just"/>
            <a:r>
              <a:rPr lang="es-ES" sz="1400" b="1" dirty="0" smtClean="0">
                <a:solidFill>
                  <a:schemeClr val="accent2">
                    <a:lumMod val="75000"/>
                  </a:schemeClr>
                </a:solidFill>
              </a:rPr>
              <a:t> </a:t>
            </a:r>
            <a:r>
              <a:rPr lang="pt-BR" sz="1200" dirty="0" smtClean="0"/>
              <a:t/>
            </a:r>
            <a:br>
              <a:rPr lang="pt-BR" sz="1200" dirty="0" smtClean="0"/>
            </a:br>
            <a:r>
              <a:rPr lang="pt-BR" sz="1400" dirty="0" smtClean="0"/>
              <a:t/>
            </a:r>
            <a:br>
              <a:rPr lang="pt-BR" sz="1400" dirty="0" smtClean="0"/>
            </a:br>
            <a:endParaRPr lang="en-US" sz="1400" dirty="0">
              <a:solidFill>
                <a:schemeClr val="tx1">
                  <a:lumMod val="65000"/>
                  <a:lumOff val="35000"/>
                </a:schemeClr>
              </a:solidFill>
            </a:endParaRPr>
          </a:p>
        </p:txBody>
      </p:sp>
      <p:sp>
        <p:nvSpPr>
          <p:cNvPr id="11" name="TextBox 10"/>
          <p:cNvSpPr txBox="1"/>
          <p:nvPr/>
        </p:nvSpPr>
        <p:spPr>
          <a:xfrm>
            <a:off x="4708346" y="1600200"/>
            <a:ext cx="4207054" cy="461665"/>
          </a:xfrm>
          <a:prstGeom prst="rect">
            <a:avLst/>
          </a:prstGeom>
          <a:noFill/>
        </p:spPr>
        <p:txBody>
          <a:bodyPr wrap="square" rtlCol="0">
            <a:spAutoFit/>
          </a:bodyPr>
          <a:lstStyle/>
          <a:p>
            <a:endParaRPr lang="en-US" sz="1200" dirty="0" smtClean="0"/>
          </a:p>
          <a:p>
            <a:endParaRPr lang="es-ES" sz="1200" dirty="0" smtClean="0">
              <a:solidFill>
                <a:schemeClr val="tx1">
                  <a:lumMod val="65000"/>
                  <a:lumOff val="35000"/>
                </a:schemeClr>
              </a:solidFill>
            </a:endParaRPr>
          </a:p>
        </p:txBody>
      </p:sp>
      <p:sp>
        <p:nvSpPr>
          <p:cNvPr id="14" name="Retângulo 13"/>
          <p:cNvSpPr/>
          <p:nvPr/>
        </p:nvSpPr>
        <p:spPr>
          <a:xfrm>
            <a:off x="357158" y="2357430"/>
            <a:ext cx="4129092" cy="3970318"/>
          </a:xfrm>
          <a:prstGeom prst="rect">
            <a:avLst/>
          </a:prstGeom>
        </p:spPr>
        <p:txBody>
          <a:bodyPr wrap="square">
            <a:spAutoFit/>
          </a:bodyPr>
          <a:lstStyle/>
          <a:p>
            <a:pPr lvl="0" algn="just" fontAlgn="base">
              <a:spcBef>
                <a:spcPct val="0"/>
              </a:spcBef>
              <a:spcAft>
                <a:spcPct val="0"/>
              </a:spcAft>
            </a:pPr>
            <a:r>
              <a:rPr lang="pt-BR" sz="1400" dirty="0" smtClean="0">
                <a:solidFill>
                  <a:srgbClr val="333333"/>
                </a:solidFill>
                <a:latin typeface="+mj-lt"/>
                <a:cs typeface="Arial" pitchFamily="34" charset="0"/>
              </a:rPr>
              <a:t>A Associação Brasileira de Relações Internacionais anuncia o 2º Concurso Nacional ABRI de Dissertações e Teses Universitárias em Relações Internacionais.</a:t>
            </a:r>
            <a:br>
              <a:rPr lang="pt-BR" sz="1400" dirty="0" smtClean="0">
                <a:solidFill>
                  <a:srgbClr val="333333"/>
                </a:solidFill>
                <a:latin typeface="+mj-lt"/>
                <a:cs typeface="Arial" pitchFamily="34" charset="0"/>
              </a:rPr>
            </a:br>
            <a:r>
              <a:rPr lang="pt-BR" sz="1400" dirty="0" smtClean="0">
                <a:solidFill>
                  <a:srgbClr val="333333"/>
                </a:solidFill>
                <a:latin typeface="+mj-lt"/>
                <a:cs typeface="Arial" pitchFamily="34" charset="0"/>
              </a:rPr>
              <a:t>Concurso Nacional ABRI de Dissertações e Teses Universitárias em Relações Internacionais visa incentivar a produção científica e cultural no país e assegurar a difusão dos trabalhos de excelência acadêmica e intelectual junto à comunidade e ao público em geral. O concurso está aberto a todos os autores de dissertações de mestrado e teses de doutorado em Relações Internacionais, desde que não tenham sido publicadas por editora comercial, que tenham sido defendidas no ano de 2012, em Centros de Pesquisa e Programas de Pós-Graduação exclusivamente em Relações Internacionais.</a:t>
            </a:r>
            <a:br>
              <a:rPr lang="pt-BR" sz="1400" dirty="0" smtClean="0">
                <a:solidFill>
                  <a:srgbClr val="333333"/>
                </a:solidFill>
                <a:latin typeface="+mj-lt"/>
                <a:cs typeface="Arial" pitchFamily="34" charset="0"/>
              </a:rPr>
            </a:br>
            <a:r>
              <a:rPr lang="pt-BR" sz="1400" dirty="0" smtClean="0">
                <a:solidFill>
                  <a:srgbClr val="333333"/>
                </a:solidFill>
                <a:latin typeface="+mj-lt"/>
                <a:cs typeface="Arial" pitchFamily="34" charset="0"/>
              </a:rPr>
              <a:t>O prazo para as inscrições é: </a:t>
            </a:r>
            <a:r>
              <a:rPr lang="pt-BR" sz="1400" b="1" dirty="0" smtClean="0">
                <a:solidFill>
                  <a:schemeClr val="accent2">
                    <a:lumMod val="75000"/>
                  </a:schemeClr>
                </a:solidFill>
                <a:latin typeface="+mj-lt"/>
                <a:cs typeface="Arial" pitchFamily="34" charset="0"/>
              </a:rPr>
              <a:t>15 de maio de 2013</a:t>
            </a:r>
            <a:r>
              <a:rPr lang="pt-BR" sz="1400" dirty="0" smtClean="0">
                <a:solidFill>
                  <a:srgbClr val="333333"/>
                </a:solidFill>
                <a:latin typeface="+mj-lt"/>
                <a:cs typeface="Arial" pitchFamily="34" charset="0"/>
              </a:rPr>
              <a:t/>
            </a:r>
            <a:br>
              <a:rPr lang="pt-BR" sz="1400" dirty="0" smtClean="0">
                <a:solidFill>
                  <a:srgbClr val="333333"/>
                </a:solidFill>
                <a:latin typeface="+mj-lt"/>
                <a:cs typeface="Arial" pitchFamily="34" charset="0"/>
              </a:rPr>
            </a:br>
            <a:r>
              <a:rPr lang="pt-BR" sz="1400" dirty="0" smtClean="0">
                <a:solidFill>
                  <a:srgbClr val="333333"/>
                </a:solidFill>
                <a:latin typeface="+mj-lt"/>
                <a:cs typeface="Arial" pitchFamily="34" charset="0"/>
              </a:rPr>
              <a:t>Informações:  </a:t>
            </a:r>
            <a:r>
              <a:rPr lang="pt-BR" sz="1400" dirty="0" smtClean="0">
                <a:solidFill>
                  <a:srgbClr val="1155CC"/>
                </a:solidFill>
                <a:latin typeface="+mj-lt"/>
                <a:cs typeface="Arial" pitchFamily="34" charset="0"/>
              </a:rPr>
              <a:t>secretaria@abri.org.br</a:t>
            </a:r>
            <a:endParaRPr lang="pt-BR" sz="1400" dirty="0" smtClean="0">
              <a:solidFill>
                <a:prstClr val="black"/>
              </a:solidFill>
              <a:latin typeface="+mj-lt"/>
              <a:cs typeface="Arial" pitchFamily="34" charset="0"/>
            </a:endParaRPr>
          </a:p>
        </p:txBody>
      </p:sp>
      <p:sp>
        <p:nvSpPr>
          <p:cNvPr id="15" name="TextBox 10"/>
          <p:cNvSpPr txBox="1"/>
          <p:nvPr/>
        </p:nvSpPr>
        <p:spPr>
          <a:xfrm>
            <a:off x="4714876" y="1571612"/>
            <a:ext cx="4207054" cy="461665"/>
          </a:xfrm>
          <a:prstGeom prst="rect">
            <a:avLst/>
          </a:prstGeom>
          <a:noFill/>
        </p:spPr>
        <p:txBody>
          <a:bodyPr wrap="square" rtlCol="0">
            <a:spAutoFit/>
          </a:bodyPr>
          <a:lstStyle/>
          <a:p>
            <a:endParaRPr lang="en-US" sz="1200" dirty="0" smtClean="0"/>
          </a:p>
          <a:p>
            <a:endParaRPr lang="es-ES" sz="1200" dirty="0" smtClean="0">
              <a:solidFill>
                <a:schemeClr val="tx1">
                  <a:lumMod val="65000"/>
                  <a:lumOff val="35000"/>
                </a:schemeClr>
              </a:solidFill>
            </a:endParaRPr>
          </a:p>
        </p:txBody>
      </p:sp>
      <p:pic>
        <p:nvPicPr>
          <p:cNvPr id="18437" name="Picture 5" descr="http://aaapucrio.com.br/wp-content/uploads/ee.jpg"/>
          <p:cNvPicPr>
            <a:picLocks noChangeAspect="1" noChangeArrowheads="1"/>
          </p:cNvPicPr>
          <p:nvPr/>
        </p:nvPicPr>
        <p:blipFill>
          <a:blip r:embed="rId3" cstate="print"/>
          <a:srcRect/>
          <a:stretch>
            <a:fillRect/>
          </a:stretch>
        </p:blipFill>
        <p:spPr bwMode="auto">
          <a:xfrm>
            <a:off x="4714876" y="2571744"/>
            <a:ext cx="3913177" cy="2428869"/>
          </a:xfrm>
          <a:prstGeom prst="rect">
            <a:avLst/>
          </a:prstGeom>
          <a:noFill/>
        </p:spPr>
      </p:pic>
      <p:sp>
        <p:nvSpPr>
          <p:cNvPr id="19" name="CaixaDeTexto 18"/>
          <p:cNvSpPr txBox="1"/>
          <p:nvPr/>
        </p:nvSpPr>
        <p:spPr>
          <a:xfrm>
            <a:off x="4929190" y="5286388"/>
            <a:ext cx="3643306" cy="738664"/>
          </a:xfrm>
          <a:prstGeom prst="rect">
            <a:avLst/>
          </a:prstGeom>
          <a:noFill/>
        </p:spPr>
        <p:txBody>
          <a:bodyPr wrap="square" rtlCol="0">
            <a:spAutoFit/>
          </a:bodyPr>
          <a:lstStyle/>
          <a:p>
            <a:r>
              <a:rPr lang="pt-BR" sz="1400" dirty="0" smtClean="0"/>
              <a:t>Mais informações em: </a:t>
            </a:r>
          </a:p>
          <a:p>
            <a:r>
              <a:rPr lang="pt-BR" sz="1400" dirty="0" smtClean="0">
                <a:hlinkClick r:id="rId4"/>
              </a:rPr>
              <a:t>http://www.abri.org.br/informativo/view?TIPO=2&amp;ID_INFORMATIVO=116</a:t>
            </a:r>
            <a:endParaRPr lang="pt-BR" sz="1400" dirty="0"/>
          </a:p>
        </p:txBody>
      </p:sp>
    </p:spTree>
    <p:extLst>
      <p:ext uri="{BB962C8B-B14F-4D97-AF65-F5344CB8AC3E}">
        <p14:creationId xmlns="" xmlns:p14="http://schemas.microsoft.com/office/powerpoint/2010/main" val="1704704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2" name="TextBox 9"/>
          <p:cNvSpPr txBox="1"/>
          <p:nvPr/>
        </p:nvSpPr>
        <p:spPr>
          <a:xfrm>
            <a:off x="285720" y="1500174"/>
            <a:ext cx="4214842" cy="1384995"/>
          </a:xfrm>
          <a:prstGeom prst="rect">
            <a:avLst/>
          </a:prstGeom>
          <a:noFill/>
        </p:spPr>
        <p:txBody>
          <a:bodyPr wrap="square" rtlCol="0">
            <a:spAutoFit/>
          </a:bodyPr>
          <a:lstStyle/>
          <a:p>
            <a:endParaRPr lang="pt-BR" sz="2000" b="1" cap="small" dirty="0" smtClean="0">
              <a:solidFill>
                <a:schemeClr val="tx2"/>
              </a:solidFill>
            </a:endParaRPr>
          </a:p>
          <a:p>
            <a:endParaRPr lang="pt-BR" sz="2000" b="1" cap="small" dirty="0" smtClean="0">
              <a:solidFill>
                <a:schemeClr val="tx2"/>
              </a:solidFill>
            </a:endParaRPr>
          </a:p>
          <a:p>
            <a:endParaRPr lang="pt-BR" sz="1400" dirty="0" smtClean="0">
              <a:solidFill>
                <a:schemeClr val="tx1">
                  <a:lumMod val="65000"/>
                  <a:lumOff val="35000"/>
                </a:schemeClr>
              </a:solidFill>
            </a:endParaRPr>
          </a:p>
          <a:p>
            <a:pPr algn="just"/>
            <a:endParaRPr lang="pt-BR" sz="1400" b="1" dirty="0" smtClean="0">
              <a:solidFill>
                <a:schemeClr val="tx1">
                  <a:lumMod val="65000"/>
                  <a:lumOff val="35000"/>
                </a:schemeClr>
              </a:solidFill>
            </a:endParaRPr>
          </a:p>
          <a:p>
            <a:pPr algn="just"/>
            <a:endParaRPr lang="es-ES" sz="1600" b="1" dirty="0">
              <a:solidFill>
                <a:schemeClr val="tx1">
                  <a:lumMod val="65000"/>
                  <a:lumOff val="35000"/>
                </a:schemeClr>
              </a:solidFill>
            </a:endParaRPr>
          </a:p>
        </p:txBody>
      </p:sp>
      <p:sp>
        <p:nvSpPr>
          <p:cNvPr id="15" name="TextBox 9"/>
          <p:cNvSpPr txBox="1"/>
          <p:nvPr/>
        </p:nvSpPr>
        <p:spPr>
          <a:xfrm>
            <a:off x="4860032" y="1500174"/>
            <a:ext cx="4061898" cy="5463034"/>
          </a:xfrm>
          <a:prstGeom prst="rect">
            <a:avLst/>
          </a:prstGeom>
          <a:noFill/>
        </p:spPr>
        <p:txBody>
          <a:bodyPr wrap="square" rtlCol="0">
            <a:spAutoFit/>
          </a:bodyPr>
          <a:lstStyle/>
          <a:p>
            <a:pPr algn="just"/>
            <a:r>
              <a:rPr lang="en-US" sz="1400" dirty="0" smtClean="0"/>
              <a:t>Las </a:t>
            </a:r>
            <a:r>
              <a:rPr lang="en-US" sz="1400" dirty="0" err="1" smtClean="0"/>
              <a:t>propuestas</a:t>
            </a:r>
            <a:r>
              <a:rPr lang="en-US" sz="1400" dirty="0" smtClean="0"/>
              <a:t> </a:t>
            </a:r>
            <a:r>
              <a:rPr lang="en-US" sz="1400" dirty="0" err="1" smtClean="0"/>
              <a:t>fueron</a:t>
            </a:r>
            <a:r>
              <a:rPr lang="en-US" sz="1400" dirty="0" smtClean="0"/>
              <a:t> </a:t>
            </a:r>
            <a:r>
              <a:rPr lang="en-US" sz="1400" dirty="0" err="1" smtClean="0"/>
              <a:t>presentadas</a:t>
            </a:r>
            <a:r>
              <a:rPr lang="en-US" sz="1400" dirty="0" smtClean="0"/>
              <a:t> </a:t>
            </a:r>
            <a:r>
              <a:rPr lang="en-US" sz="1400" dirty="0" err="1" smtClean="0"/>
              <a:t>por</a:t>
            </a:r>
            <a:r>
              <a:rPr lang="en-US" sz="1400" dirty="0" smtClean="0"/>
              <a:t> </a:t>
            </a:r>
            <a:r>
              <a:rPr lang="en-US" sz="1400" dirty="0" err="1" smtClean="0"/>
              <a:t>autores</a:t>
            </a:r>
            <a:r>
              <a:rPr lang="en-US" sz="1400" dirty="0" smtClean="0"/>
              <a:t> con </a:t>
            </a:r>
            <a:r>
              <a:rPr lang="en-US" sz="1400" dirty="0" err="1" smtClean="0"/>
              <a:t>nacionalidades</a:t>
            </a:r>
            <a:r>
              <a:rPr lang="en-US" sz="1400" dirty="0" smtClean="0"/>
              <a:t> </a:t>
            </a:r>
            <a:r>
              <a:rPr lang="en-US" sz="1400" dirty="0" err="1" smtClean="0"/>
              <a:t>muy</a:t>
            </a:r>
            <a:r>
              <a:rPr lang="en-US" sz="1400" dirty="0" smtClean="0"/>
              <a:t> </a:t>
            </a:r>
            <a:r>
              <a:rPr lang="en-US" sz="1400" dirty="0" err="1" smtClean="0"/>
              <a:t>diversas</a:t>
            </a:r>
            <a:r>
              <a:rPr lang="en-US" sz="1400" dirty="0" smtClean="0"/>
              <a:t>, </a:t>
            </a:r>
            <a:r>
              <a:rPr lang="en-US" sz="1400" dirty="0" err="1" smtClean="0"/>
              <a:t>como</a:t>
            </a:r>
            <a:r>
              <a:rPr lang="en-US" sz="1400" dirty="0" smtClean="0"/>
              <a:t> se </a:t>
            </a:r>
            <a:r>
              <a:rPr lang="en-US" sz="1400" dirty="0" err="1" smtClean="0"/>
              <a:t>aprecia</a:t>
            </a:r>
            <a:r>
              <a:rPr lang="en-US" sz="1400" dirty="0" smtClean="0"/>
              <a:t> en la </a:t>
            </a:r>
            <a:r>
              <a:rPr lang="en-US" sz="1400" dirty="0" err="1" smtClean="0"/>
              <a:t>figura</a:t>
            </a:r>
            <a:r>
              <a:rPr lang="en-US" sz="1400" dirty="0" smtClean="0"/>
              <a:t> 1. La </a:t>
            </a:r>
            <a:r>
              <a:rPr lang="en-US" sz="1400" dirty="0" err="1" smtClean="0"/>
              <a:t>mayoría</a:t>
            </a:r>
            <a:r>
              <a:rPr lang="en-US" sz="1400" dirty="0" smtClean="0"/>
              <a:t> de </a:t>
            </a:r>
            <a:r>
              <a:rPr lang="en-US" sz="1400" dirty="0" err="1" smtClean="0"/>
              <a:t>las</a:t>
            </a:r>
            <a:r>
              <a:rPr lang="en-US" sz="1400" dirty="0" smtClean="0"/>
              <a:t> </a:t>
            </a:r>
            <a:r>
              <a:rPr lang="en-US" sz="1400" dirty="0" err="1" smtClean="0"/>
              <a:t>propuestas</a:t>
            </a:r>
            <a:r>
              <a:rPr lang="en-US" sz="1400" dirty="0" smtClean="0"/>
              <a:t> </a:t>
            </a:r>
            <a:r>
              <a:rPr lang="en-US" sz="1400" dirty="0" err="1" smtClean="0"/>
              <a:t>proviene</a:t>
            </a:r>
            <a:r>
              <a:rPr lang="en-US" sz="1400" dirty="0" smtClean="0"/>
              <a:t> de </a:t>
            </a:r>
            <a:r>
              <a:rPr lang="en-US" sz="1400" dirty="0" err="1" smtClean="0"/>
              <a:t>Brasil</a:t>
            </a:r>
            <a:r>
              <a:rPr lang="en-US" sz="1400" dirty="0" smtClean="0"/>
              <a:t>, </a:t>
            </a:r>
            <a:r>
              <a:rPr lang="en-US" sz="1400" dirty="0" err="1" smtClean="0"/>
              <a:t>seguidas</a:t>
            </a:r>
            <a:r>
              <a:rPr lang="en-US" sz="1400" dirty="0" smtClean="0"/>
              <a:t> de </a:t>
            </a:r>
            <a:r>
              <a:rPr lang="en-US" sz="1400" dirty="0" err="1" smtClean="0"/>
              <a:t>las</a:t>
            </a:r>
            <a:r>
              <a:rPr lang="en-US" sz="1400" dirty="0" smtClean="0"/>
              <a:t> </a:t>
            </a:r>
            <a:r>
              <a:rPr lang="en-US" sz="1400" dirty="0" err="1" smtClean="0"/>
              <a:t>propuestas</a:t>
            </a:r>
            <a:r>
              <a:rPr lang="en-US" sz="1400" dirty="0" smtClean="0"/>
              <a:t> de </a:t>
            </a:r>
            <a:r>
              <a:rPr lang="en-US" sz="1400" dirty="0" err="1" smtClean="0"/>
              <a:t>colombianos</a:t>
            </a:r>
            <a:r>
              <a:rPr lang="en-US" sz="1400" dirty="0" smtClean="0"/>
              <a:t>. Es </a:t>
            </a:r>
            <a:r>
              <a:rPr lang="en-US" sz="1400" dirty="0" err="1" smtClean="0"/>
              <a:t>fascinante</a:t>
            </a:r>
            <a:r>
              <a:rPr lang="en-US" sz="1400" dirty="0" smtClean="0"/>
              <a:t> </a:t>
            </a:r>
            <a:r>
              <a:rPr lang="en-US" sz="1400" dirty="0" err="1" smtClean="0"/>
              <a:t>contar</a:t>
            </a:r>
            <a:r>
              <a:rPr lang="en-US" sz="1400" dirty="0" smtClean="0"/>
              <a:t> con </a:t>
            </a:r>
            <a:r>
              <a:rPr lang="en-US" sz="1400" dirty="0" err="1" smtClean="0"/>
              <a:t>propuestas</a:t>
            </a:r>
            <a:r>
              <a:rPr lang="en-US" sz="1400" dirty="0" smtClean="0"/>
              <a:t> de </a:t>
            </a:r>
            <a:r>
              <a:rPr lang="en-US" sz="1400" dirty="0" err="1" smtClean="0"/>
              <a:t>autores</a:t>
            </a:r>
            <a:r>
              <a:rPr lang="en-US" sz="1400" dirty="0" smtClean="0"/>
              <a:t> de 29 </a:t>
            </a:r>
            <a:r>
              <a:rPr lang="en-US" sz="1400" dirty="0" err="1" smtClean="0"/>
              <a:t>nacionalidades</a:t>
            </a:r>
            <a:r>
              <a:rPr lang="en-US" sz="1400" dirty="0" smtClean="0"/>
              <a:t> </a:t>
            </a:r>
            <a:r>
              <a:rPr lang="en-US" sz="1400" dirty="0" err="1" smtClean="0"/>
              <a:t>diferentes</a:t>
            </a:r>
            <a:r>
              <a:rPr lang="en-US" sz="1400" dirty="0" smtClean="0"/>
              <a:t>.</a:t>
            </a:r>
          </a:p>
          <a:p>
            <a:pPr algn="just"/>
            <a:endParaRPr lang="en-US" sz="1400" dirty="0" smtClean="0"/>
          </a:p>
          <a:p>
            <a:pPr algn="just"/>
            <a:r>
              <a:rPr lang="en-US" sz="1400" dirty="0" smtClean="0"/>
              <a:t>En </a:t>
            </a:r>
            <a:r>
              <a:rPr lang="en-US" sz="1400" dirty="0" err="1" smtClean="0"/>
              <a:t>cuanto</a:t>
            </a:r>
            <a:r>
              <a:rPr lang="en-US" sz="1400" dirty="0" smtClean="0"/>
              <a:t> a los </a:t>
            </a:r>
            <a:r>
              <a:rPr lang="en-US" sz="1400" dirty="0" err="1" smtClean="0"/>
              <a:t>temas</a:t>
            </a:r>
            <a:r>
              <a:rPr lang="en-US" sz="1400" dirty="0" smtClean="0"/>
              <a:t> </a:t>
            </a:r>
            <a:r>
              <a:rPr lang="en-US" sz="1400" dirty="0" err="1" smtClean="0"/>
              <a:t>sobre</a:t>
            </a:r>
            <a:r>
              <a:rPr lang="en-US" sz="1400" dirty="0" smtClean="0"/>
              <a:t> los </a:t>
            </a:r>
            <a:r>
              <a:rPr lang="en-US" sz="1400" dirty="0" err="1" smtClean="0"/>
              <a:t>que</a:t>
            </a:r>
            <a:r>
              <a:rPr lang="en-US" sz="1400" dirty="0" smtClean="0"/>
              <a:t> </a:t>
            </a:r>
            <a:r>
              <a:rPr lang="en-US" sz="1400" dirty="0" err="1" smtClean="0"/>
              <a:t>versan</a:t>
            </a:r>
            <a:r>
              <a:rPr lang="en-US" sz="1400" dirty="0" smtClean="0"/>
              <a:t> </a:t>
            </a:r>
            <a:r>
              <a:rPr lang="en-US" sz="1400" dirty="0" err="1" smtClean="0"/>
              <a:t>las</a:t>
            </a:r>
            <a:r>
              <a:rPr lang="en-US" sz="1400" dirty="0" smtClean="0"/>
              <a:t> </a:t>
            </a:r>
            <a:r>
              <a:rPr lang="en-US" sz="1400" dirty="0" err="1" smtClean="0"/>
              <a:t>propuestas</a:t>
            </a:r>
            <a:r>
              <a:rPr lang="en-US" sz="1400" dirty="0" smtClean="0"/>
              <a:t>, vale la </a:t>
            </a:r>
            <a:r>
              <a:rPr lang="en-US" sz="1400" dirty="0" err="1" smtClean="0"/>
              <a:t>pena</a:t>
            </a:r>
            <a:r>
              <a:rPr lang="en-US" sz="1400" dirty="0" smtClean="0"/>
              <a:t> </a:t>
            </a:r>
            <a:r>
              <a:rPr lang="en-US" sz="1400" dirty="0" err="1" smtClean="0"/>
              <a:t>señalar</a:t>
            </a:r>
            <a:r>
              <a:rPr lang="en-US" sz="1400" dirty="0" smtClean="0"/>
              <a:t> </a:t>
            </a:r>
            <a:r>
              <a:rPr lang="en-US" sz="1400" dirty="0" err="1" smtClean="0"/>
              <a:t>que</a:t>
            </a:r>
            <a:r>
              <a:rPr lang="en-US" sz="1400" dirty="0" smtClean="0"/>
              <a:t> </a:t>
            </a:r>
            <a:r>
              <a:rPr lang="en-US" sz="1400" dirty="0" err="1" smtClean="0"/>
              <a:t>éstas</a:t>
            </a:r>
            <a:r>
              <a:rPr lang="en-US" sz="1400" dirty="0" smtClean="0"/>
              <a:t> se </a:t>
            </a:r>
            <a:r>
              <a:rPr lang="en-US" sz="1400" dirty="0" err="1" smtClean="0"/>
              <a:t>encuentran</a:t>
            </a:r>
            <a:r>
              <a:rPr lang="en-US" sz="1400" dirty="0" smtClean="0"/>
              <a:t> </a:t>
            </a:r>
            <a:r>
              <a:rPr lang="en-US" sz="1400" dirty="0" err="1" smtClean="0"/>
              <a:t>distribuidas</a:t>
            </a:r>
            <a:r>
              <a:rPr lang="en-US" sz="1400" dirty="0" smtClean="0"/>
              <a:t> de forma </a:t>
            </a:r>
            <a:r>
              <a:rPr lang="en-US" sz="1400" dirty="0" err="1" smtClean="0"/>
              <a:t>más</a:t>
            </a:r>
            <a:r>
              <a:rPr lang="en-US" sz="1400" dirty="0" smtClean="0"/>
              <a:t> o </a:t>
            </a:r>
            <a:r>
              <a:rPr lang="en-US" sz="1400" dirty="0" err="1" smtClean="0"/>
              <a:t>menos</a:t>
            </a:r>
            <a:r>
              <a:rPr lang="en-US" sz="1400" dirty="0" smtClean="0"/>
              <a:t> </a:t>
            </a:r>
            <a:r>
              <a:rPr lang="en-US" sz="1400" dirty="0" err="1" smtClean="0"/>
              <a:t>homogénea</a:t>
            </a:r>
            <a:r>
              <a:rPr lang="en-US" sz="1400" dirty="0" smtClean="0"/>
              <a:t> entre </a:t>
            </a:r>
            <a:r>
              <a:rPr lang="en-US" sz="1400" dirty="0" err="1" smtClean="0"/>
              <a:t>las</a:t>
            </a:r>
            <a:r>
              <a:rPr lang="en-US" sz="1400" dirty="0" smtClean="0"/>
              <a:t> </a:t>
            </a:r>
            <a:r>
              <a:rPr lang="en-US" sz="1400" dirty="0" err="1" smtClean="0"/>
              <a:t>diferentes</a:t>
            </a:r>
            <a:r>
              <a:rPr lang="en-US" sz="1400" dirty="0" smtClean="0"/>
              <a:t> </a:t>
            </a:r>
            <a:r>
              <a:rPr lang="en-US" sz="1400" dirty="0" err="1" smtClean="0"/>
              <a:t>áreas</a:t>
            </a:r>
            <a:r>
              <a:rPr lang="en-US" sz="1400" dirty="0" smtClean="0"/>
              <a:t> </a:t>
            </a:r>
            <a:r>
              <a:rPr lang="en-US" sz="1400" dirty="0" err="1" smtClean="0"/>
              <a:t>temáticas</a:t>
            </a:r>
            <a:r>
              <a:rPr lang="en-US" sz="1400" dirty="0" smtClean="0"/>
              <a:t> del </a:t>
            </a:r>
            <a:r>
              <a:rPr lang="en-US" sz="1400" dirty="0" err="1" smtClean="0"/>
              <a:t>Congreso</a:t>
            </a:r>
            <a:r>
              <a:rPr lang="en-US" sz="1400" dirty="0" smtClean="0"/>
              <a:t>. Como lo </a:t>
            </a:r>
            <a:r>
              <a:rPr lang="en-US" sz="1400" dirty="0" err="1" smtClean="0"/>
              <a:t>ilustra</a:t>
            </a:r>
            <a:r>
              <a:rPr lang="en-US" sz="1400" dirty="0" smtClean="0"/>
              <a:t> la </a:t>
            </a:r>
            <a:r>
              <a:rPr lang="en-US" sz="1400" dirty="0" err="1" smtClean="0"/>
              <a:t>figura</a:t>
            </a:r>
            <a:r>
              <a:rPr lang="en-US" sz="1400" dirty="0" smtClean="0"/>
              <a:t> 2, </a:t>
            </a:r>
            <a:r>
              <a:rPr lang="en-US" sz="1400" dirty="0" err="1" smtClean="0"/>
              <a:t>las</a:t>
            </a:r>
            <a:r>
              <a:rPr lang="en-US" sz="1400" dirty="0" smtClean="0"/>
              <a:t> </a:t>
            </a:r>
            <a:r>
              <a:rPr lang="en-US" sz="1400" dirty="0" err="1" smtClean="0"/>
              <a:t>áreas</a:t>
            </a:r>
            <a:r>
              <a:rPr lang="en-US" sz="1400" dirty="0" smtClean="0"/>
              <a:t> </a:t>
            </a:r>
            <a:r>
              <a:rPr lang="en-US" sz="1400" dirty="0" err="1" smtClean="0"/>
              <a:t>que</a:t>
            </a:r>
            <a:r>
              <a:rPr lang="en-US" sz="1400" dirty="0" smtClean="0"/>
              <a:t> </a:t>
            </a:r>
            <a:r>
              <a:rPr lang="en-US" sz="1400" dirty="0" err="1" smtClean="0"/>
              <a:t>recibieron</a:t>
            </a:r>
            <a:r>
              <a:rPr lang="en-US" sz="1400" dirty="0" smtClean="0"/>
              <a:t> un mayor </a:t>
            </a:r>
            <a:r>
              <a:rPr lang="en-US" sz="1400" dirty="0" err="1" smtClean="0"/>
              <a:t>número</a:t>
            </a:r>
            <a:r>
              <a:rPr lang="en-US" sz="1400" dirty="0" smtClean="0"/>
              <a:t> de </a:t>
            </a:r>
            <a:r>
              <a:rPr lang="en-US" sz="1400" dirty="0" err="1" smtClean="0"/>
              <a:t>ponencias</a:t>
            </a:r>
            <a:r>
              <a:rPr lang="en-US" sz="1400" dirty="0" smtClean="0"/>
              <a:t> </a:t>
            </a:r>
            <a:r>
              <a:rPr lang="en-US" sz="1400" dirty="0" err="1" smtClean="0"/>
              <a:t>fueron</a:t>
            </a:r>
            <a:r>
              <a:rPr lang="en-US" sz="1400" dirty="0" smtClean="0"/>
              <a:t> </a:t>
            </a:r>
            <a:r>
              <a:rPr lang="en-US" sz="1400" dirty="0" err="1" smtClean="0"/>
              <a:t>las</a:t>
            </a:r>
            <a:r>
              <a:rPr lang="en-US" sz="1400" dirty="0" smtClean="0"/>
              <a:t> de “</a:t>
            </a:r>
            <a:r>
              <a:rPr lang="en-US" sz="1400" dirty="0" err="1" smtClean="0"/>
              <a:t>Participación</a:t>
            </a:r>
            <a:r>
              <a:rPr lang="en-US" sz="1400" dirty="0" smtClean="0"/>
              <a:t>, </a:t>
            </a:r>
            <a:r>
              <a:rPr lang="en-US" sz="1400" dirty="0" err="1" smtClean="0"/>
              <a:t>representación</a:t>
            </a:r>
            <a:r>
              <a:rPr lang="en-US" sz="1400" dirty="0" smtClean="0"/>
              <a:t> y </a:t>
            </a:r>
            <a:r>
              <a:rPr lang="en-US" sz="1400" dirty="0" err="1" smtClean="0"/>
              <a:t>actores</a:t>
            </a:r>
            <a:r>
              <a:rPr lang="en-US" sz="1400" dirty="0" smtClean="0"/>
              <a:t> </a:t>
            </a:r>
            <a:r>
              <a:rPr lang="en-US" sz="1400" dirty="0" err="1" smtClean="0"/>
              <a:t>sociales</a:t>
            </a:r>
            <a:r>
              <a:rPr lang="en-US" sz="1400" dirty="0" smtClean="0"/>
              <a:t>,” “</a:t>
            </a:r>
            <a:r>
              <a:rPr lang="en-US" sz="1400" dirty="0" err="1" smtClean="0"/>
              <a:t>Administración</a:t>
            </a:r>
            <a:r>
              <a:rPr lang="en-US" sz="1400" dirty="0" smtClean="0"/>
              <a:t> </a:t>
            </a:r>
            <a:r>
              <a:rPr lang="en-US" sz="1400" dirty="0" err="1" smtClean="0"/>
              <a:t>pública</a:t>
            </a:r>
            <a:r>
              <a:rPr lang="en-US" sz="1400" dirty="0" smtClean="0"/>
              <a:t> y </a:t>
            </a:r>
            <a:r>
              <a:rPr lang="en-US" sz="1400" dirty="0" err="1" smtClean="0"/>
              <a:t>políticas</a:t>
            </a:r>
            <a:r>
              <a:rPr lang="en-US" sz="1400" dirty="0" smtClean="0"/>
              <a:t> </a:t>
            </a:r>
            <a:r>
              <a:rPr lang="en-US" sz="1400" dirty="0" err="1" smtClean="0"/>
              <a:t>públicas</a:t>
            </a:r>
            <a:r>
              <a:rPr lang="en-US" sz="1400" dirty="0" smtClean="0"/>
              <a:t> y “</a:t>
            </a:r>
            <a:r>
              <a:rPr lang="en-US" sz="1400" dirty="0" err="1" smtClean="0"/>
              <a:t>Política</a:t>
            </a:r>
            <a:r>
              <a:rPr lang="en-US" sz="1400" dirty="0" smtClean="0"/>
              <a:t> </a:t>
            </a:r>
            <a:r>
              <a:rPr lang="en-US" sz="1400" dirty="0" err="1" smtClean="0"/>
              <a:t>comparada</a:t>
            </a:r>
            <a:r>
              <a:rPr lang="en-US" sz="1400" dirty="0" smtClean="0"/>
              <a:t>.”</a:t>
            </a:r>
          </a:p>
          <a:p>
            <a:pPr algn="just"/>
            <a:endParaRPr lang="en-US" sz="1400" dirty="0" smtClean="0"/>
          </a:p>
          <a:p>
            <a:pPr algn="just"/>
            <a:endParaRPr lang="pt-BR" sz="1400" dirty="0" smtClean="0"/>
          </a:p>
          <a:p>
            <a:r>
              <a:rPr lang="en-US" sz="1400" dirty="0" smtClean="0"/>
              <a:t> </a:t>
            </a:r>
            <a:endParaRPr lang="pt-BR" sz="1400" dirty="0" smtClean="0"/>
          </a:p>
          <a:p>
            <a:endParaRPr lang="en-US" sz="1400" dirty="0" smtClean="0"/>
          </a:p>
          <a:p>
            <a:endParaRPr lang="en-US" sz="1400" dirty="0" smtClean="0"/>
          </a:p>
          <a:p>
            <a:endParaRPr lang="pt-BR" sz="1400" dirty="0" smtClean="0"/>
          </a:p>
          <a:p>
            <a:pPr fontAlgn="t"/>
            <a:r>
              <a:rPr lang="es-ES" sz="1300" dirty="0" smtClean="0"/>
              <a:t/>
            </a:r>
            <a:br>
              <a:rPr lang="es-ES" sz="1300" dirty="0" smtClean="0"/>
            </a:br>
            <a:r>
              <a:rPr lang="es-ES" sz="1400" dirty="0" smtClean="0"/>
              <a:t/>
            </a:r>
            <a:br>
              <a:rPr lang="es-ES" sz="1400" dirty="0" smtClean="0"/>
            </a:br>
            <a:r>
              <a:rPr lang="es-ES" sz="1400" dirty="0" smtClean="0"/>
              <a:t> </a:t>
            </a:r>
            <a:endParaRPr lang="es-ES" sz="1400" dirty="0">
              <a:solidFill>
                <a:schemeClr val="tx1">
                  <a:lumMod val="65000"/>
                  <a:lumOff val="35000"/>
                </a:schemeClr>
              </a:solidFill>
            </a:endParaRPr>
          </a:p>
        </p:txBody>
      </p:sp>
      <p:sp>
        <p:nvSpPr>
          <p:cNvPr id="18" name="TextBox 16"/>
          <p:cNvSpPr txBox="1"/>
          <p:nvPr/>
        </p:nvSpPr>
        <p:spPr>
          <a:xfrm>
            <a:off x="76200" y="1066800"/>
            <a:ext cx="8839200" cy="400110"/>
          </a:xfrm>
          <a:prstGeom prst="rect">
            <a:avLst/>
          </a:prstGeom>
          <a:noFill/>
        </p:spPr>
        <p:txBody>
          <a:bodyPr wrap="square" rtlCol="0">
            <a:spAutoFit/>
          </a:bodyPr>
          <a:lstStyle/>
          <a:p>
            <a:r>
              <a:rPr lang="es-ES_tradnl" sz="2000" b="1" cap="small" dirty="0" err="1" smtClean="0">
                <a:solidFill>
                  <a:schemeClr val="accent6"/>
                </a:solidFill>
              </a:rPr>
              <a:t>Alacip</a:t>
            </a:r>
            <a:r>
              <a:rPr lang="es-ES_tradnl" sz="2000" b="1" cap="small" dirty="0" smtClean="0">
                <a:solidFill>
                  <a:schemeClr val="accent6"/>
                </a:solidFill>
              </a:rPr>
              <a:t> 2013 Informe del Comité Local (Universidad de los andes, Bogotá)</a:t>
            </a:r>
            <a:endParaRPr lang="es-ES_tradnl" sz="2000" b="1" cap="small" dirty="0">
              <a:solidFill>
                <a:schemeClr val="tx2"/>
              </a:solidFill>
            </a:endParaRPr>
          </a:p>
        </p:txBody>
      </p:sp>
      <p:pic>
        <p:nvPicPr>
          <p:cNvPr id="1026" name="Picture 2"/>
          <p:cNvPicPr>
            <a:picLocks noChangeAspect="1" noChangeArrowheads="1"/>
          </p:cNvPicPr>
          <p:nvPr/>
        </p:nvPicPr>
        <p:blipFill>
          <a:blip r:embed="rId3" cstate="print"/>
          <a:srcRect/>
          <a:stretch>
            <a:fillRect/>
          </a:stretch>
        </p:blipFill>
        <p:spPr bwMode="auto">
          <a:xfrm>
            <a:off x="214283" y="1571612"/>
            <a:ext cx="4285710" cy="4214842"/>
          </a:xfrm>
          <a:prstGeom prst="rect">
            <a:avLst/>
          </a:prstGeom>
          <a:solidFill>
            <a:srgbClr val="FFFFFF"/>
          </a:solidFill>
          <a:ln w="9525">
            <a:noFill/>
            <a:miter lim="800000"/>
            <a:headEnd/>
            <a:tailEnd/>
          </a:ln>
        </p:spPr>
      </p:pic>
      <p:sp>
        <p:nvSpPr>
          <p:cNvPr id="17" name="Retângulo 16"/>
          <p:cNvSpPr/>
          <p:nvPr/>
        </p:nvSpPr>
        <p:spPr>
          <a:xfrm>
            <a:off x="357158" y="5786454"/>
            <a:ext cx="4357717" cy="307777"/>
          </a:xfrm>
          <a:prstGeom prst="rect">
            <a:avLst/>
          </a:prstGeom>
        </p:spPr>
        <p:txBody>
          <a:bodyPr wrap="square">
            <a:spAutoFit/>
          </a:bodyPr>
          <a:lstStyle/>
          <a:p>
            <a:r>
              <a:rPr lang="en-US" sz="1400" dirty="0" err="1" smtClean="0"/>
              <a:t>Figura</a:t>
            </a:r>
            <a:r>
              <a:rPr lang="en-US" sz="1400" dirty="0" smtClean="0"/>
              <a:t> 1: </a:t>
            </a:r>
            <a:r>
              <a:rPr lang="en-US" sz="1400" dirty="0" err="1" smtClean="0"/>
              <a:t>Participación</a:t>
            </a:r>
            <a:r>
              <a:rPr lang="en-US" sz="1400" dirty="0" smtClean="0"/>
              <a:t> </a:t>
            </a:r>
            <a:r>
              <a:rPr lang="en-US" sz="1400" dirty="0" err="1" smtClean="0"/>
              <a:t>por</a:t>
            </a:r>
            <a:r>
              <a:rPr lang="en-US" sz="1400" dirty="0" smtClean="0"/>
              <a:t> </a:t>
            </a:r>
            <a:r>
              <a:rPr lang="en-US" sz="1400" dirty="0" err="1" smtClean="0"/>
              <a:t>nacionalidad</a:t>
            </a:r>
            <a:endParaRPr lang="pt-BR" sz="1400" dirty="0"/>
          </a:p>
        </p:txBody>
      </p:sp>
    </p:spTree>
    <p:extLst>
      <p:ext uri="{BB962C8B-B14F-4D97-AF65-F5344CB8AC3E}">
        <p14:creationId xmlns="" xmlns:p14="http://schemas.microsoft.com/office/powerpoint/2010/main" val="1946340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p>
        </p:txBody>
      </p:sp>
      <p:sp>
        <p:nvSpPr>
          <p:cNvPr id="17" name="TextBox 16"/>
          <p:cNvSpPr txBox="1"/>
          <p:nvPr/>
        </p:nvSpPr>
        <p:spPr>
          <a:xfrm>
            <a:off x="76200" y="1066800"/>
            <a:ext cx="8839200" cy="400110"/>
          </a:xfrm>
          <a:prstGeom prst="rect">
            <a:avLst/>
          </a:prstGeom>
          <a:noFill/>
        </p:spPr>
        <p:txBody>
          <a:bodyPr wrap="square" rtlCol="0">
            <a:spAutoFit/>
          </a:bodyPr>
          <a:lstStyle/>
          <a:p>
            <a:r>
              <a:rPr lang="pt-BR" sz="2000" b="1" cap="small" dirty="0" err="1">
                <a:solidFill>
                  <a:schemeClr val="accent2">
                    <a:lumMod val="75000"/>
                  </a:schemeClr>
                </a:solidFill>
              </a:rPr>
              <a:t>Premios</a:t>
            </a:r>
            <a:r>
              <a:rPr lang="pt-BR" sz="2000" b="1" cap="small" dirty="0">
                <a:solidFill>
                  <a:schemeClr val="accent2">
                    <a:lumMod val="75000"/>
                  </a:schemeClr>
                </a:solidFill>
              </a:rPr>
              <a:t>, </a:t>
            </a:r>
            <a:r>
              <a:rPr lang="pt-BR" sz="2000" b="1" cap="small" dirty="0" err="1">
                <a:solidFill>
                  <a:schemeClr val="accent2">
                    <a:lumMod val="75000"/>
                  </a:schemeClr>
                </a:solidFill>
              </a:rPr>
              <a:t>Plazas</a:t>
            </a:r>
            <a:r>
              <a:rPr lang="pt-BR" sz="2000" b="1" cap="small" dirty="0">
                <a:solidFill>
                  <a:schemeClr val="accent2">
                    <a:lumMod val="75000"/>
                  </a:schemeClr>
                </a:solidFill>
              </a:rPr>
              <a:t>, Becas y Cursos</a:t>
            </a:r>
            <a:endParaRPr lang="en-US" sz="1300" dirty="0">
              <a:solidFill>
                <a:schemeClr val="accent2">
                  <a:lumMod val="75000"/>
                </a:schemeClr>
              </a:solidFill>
            </a:endParaRPr>
          </a:p>
        </p:txBody>
      </p:sp>
      <p:sp>
        <p:nvSpPr>
          <p:cNvPr id="12" name="Retângulo 11"/>
          <p:cNvSpPr/>
          <p:nvPr/>
        </p:nvSpPr>
        <p:spPr>
          <a:xfrm>
            <a:off x="251520" y="1772816"/>
            <a:ext cx="4069116" cy="5047536"/>
          </a:xfrm>
          <a:prstGeom prst="rect">
            <a:avLst/>
          </a:prstGeom>
        </p:spPr>
        <p:txBody>
          <a:bodyPr wrap="square">
            <a:spAutoFit/>
          </a:bodyPr>
          <a:lstStyle/>
          <a:p>
            <a:pPr algn="just"/>
            <a:r>
              <a:rPr lang="es-ES" sz="1400" b="1" dirty="0" smtClean="0">
                <a:solidFill>
                  <a:schemeClr val="accent2">
                    <a:lumMod val="75000"/>
                  </a:schemeClr>
                </a:solidFill>
              </a:rPr>
              <a:t>4- Creación de Diplomas superiores de CLACSO</a:t>
            </a:r>
          </a:p>
          <a:p>
            <a:pPr algn="just"/>
            <a:endParaRPr lang="es-ES" sz="1400" dirty="0" smtClean="0"/>
          </a:p>
          <a:p>
            <a:pPr algn="just"/>
            <a:r>
              <a:rPr lang="es-ES" sz="1400" dirty="0" smtClean="0"/>
              <a:t>La </a:t>
            </a:r>
            <a:r>
              <a:rPr lang="es-ES" sz="1400" b="1" dirty="0" smtClean="0"/>
              <a:t>Red CLACSO de Posgrados</a:t>
            </a:r>
            <a:r>
              <a:rPr lang="es-ES" sz="1400" dirty="0" smtClean="0"/>
              <a:t> anuncia la creación de los </a:t>
            </a:r>
            <a:r>
              <a:rPr lang="es-ES" sz="1400" b="1" dirty="0" smtClean="0"/>
              <a:t>Diplomas Superiores CLACSO</a:t>
            </a:r>
            <a:r>
              <a:rPr lang="es-ES" sz="1400" dirty="0" smtClean="0"/>
              <a:t>, dirigidos a profesionales y </a:t>
            </a:r>
            <a:r>
              <a:rPr lang="es-ES" sz="1400" dirty="0" err="1" smtClean="0"/>
              <a:t>cientistas</a:t>
            </a:r>
            <a:r>
              <a:rPr lang="es-ES" sz="1400" dirty="0" smtClean="0"/>
              <a:t> sociales con el fin de abrir nuevas oportunidades para la formación en Ciencias Sociales desde una perspectiva latinoamericana y de difundir el conocimiento producido en la región.</a:t>
            </a:r>
          </a:p>
          <a:p>
            <a:pPr algn="just"/>
            <a:r>
              <a:rPr lang="es-ES" sz="1400" dirty="0" smtClean="0"/>
              <a:t>Fundados en 14 años de experiencia en formación a distancia de nivel superior, estos </a:t>
            </a:r>
            <a:r>
              <a:rPr lang="es-ES" sz="1400" b="1" dirty="0" smtClean="0"/>
              <a:t>Diplomas Superiores</a:t>
            </a:r>
            <a:r>
              <a:rPr lang="es-ES" sz="1400" dirty="0" smtClean="0"/>
              <a:t> permiten articular los diversos seminarios virtuales de </a:t>
            </a:r>
            <a:r>
              <a:rPr lang="es-ES" sz="1400" b="1" dirty="0" smtClean="0"/>
              <a:t>CLACSO</a:t>
            </a:r>
            <a:r>
              <a:rPr lang="es-ES" sz="1400" dirty="0" smtClean="0"/>
              <a:t> en un trayecto articulado en torno a una temática relevante y obtener una certificación de mayor grado.</a:t>
            </a:r>
          </a:p>
          <a:p>
            <a:pPr algn="just"/>
            <a:endParaRPr lang="es-ES" sz="1400" dirty="0" smtClean="0"/>
          </a:p>
          <a:p>
            <a:r>
              <a:rPr lang="es-ES" sz="1400" dirty="0" smtClean="0"/>
              <a:t>Inscripciones abiertas desde el </a:t>
            </a:r>
            <a:r>
              <a:rPr lang="es-ES" sz="1400" b="1" dirty="0" smtClean="0">
                <a:solidFill>
                  <a:schemeClr val="accent2">
                    <a:lumMod val="75000"/>
                  </a:schemeClr>
                </a:solidFill>
              </a:rPr>
              <a:t>1º de abril hasta el 31 de mayo de 2013</a:t>
            </a:r>
            <a:endParaRPr lang="es-ES" sz="1400" dirty="0" smtClean="0">
              <a:solidFill>
                <a:schemeClr val="accent2">
                  <a:lumMod val="75000"/>
                </a:schemeClr>
              </a:solidFill>
            </a:endParaRPr>
          </a:p>
          <a:p>
            <a:r>
              <a:rPr lang="es-ES" sz="1400" dirty="0" smtClean="0"/>
              <a:t>Consultas: </a:t>
            </a:r>
            <a:r>
              <a:rPr lang="es-ES" sz="1400" dirty="0" smtClean="0">
                <a:hlinkClick r:id="rId3"/>
              </a:rPr>
              <a:t>diplomaturas@clacso.edu.ar</a:t>
            </a:r>
            <a:endParaRPr lang="es-ES" sz="1400" dirty="0" smtClean="0"/>
          </a:p>
          <a:p>
            <a:r>
              <a:rPr lang="es-ES" sz="1400" dirty="0" smtClean="0"/>
              <a:t>Más informaciones: </a:t>
            </a:r>
            <a:r>
              <a:rPr lang="pt-BR" sz="1400" dirty="0" smtClean="0">
                <a:hlinkClick r:id="rId4"/>
              </a:rPr>
              <a:t>http://www.clacso.org.ar/area_academica/documentos_diplomaturas/DiplomasSuperioresCLACSO.pdf</a:t>
            </a:r>
            <a:endParaRPr lang="es-ES" sz="1400" dirty="0" smtClean="0"/>
          </a:p>
          <a:p>
            <a:pPr algn="just"/>
            <a:endParaRPr lang="es-ES" sz="1400" dirty="0" smtClean="0"/>
          </a:p>
          <a:p>
            <a:endParaRPr lang="es-ES" sz="1400" dirty="0" smtClean="0"/>
          </a:p>
        </p:txBody>
      </p:sp>
      <p:sp>
        <p:nvSpPr>
          <p:cNvPr id="13" name="Retângulo 12"/>
          <p:cNvSpPr/>
          <p:nvPr/>
        </p:nvSpPr>
        <p:spPr>
          <a:xfrm>
            <a:off x="4860032" y="1714488"/>
            <a:ext cx="3888432" cy="3323987"/>
          </a:xfrm>
          <a:prstGeom prst="rect">
            <a:avLst/>
          </a:prstGeom>
        </p:spPr>
        <p:txBody>
          <a:bodyPr wrap="square">
            <a:spAutoFit/>
          </a:bodyPr>
          <a:lstStyle/>
          <a:p>
            <a:pPr algn="just"/>
            <a:r>
              <a:rPr lang="es-ES" sz="1400" b="1" dirty="0" smtClean="0"/>
              <a:t>Oferta: </a:t>
            </a:r>
          </a:p>
          <a:p>
            <a:pPr algn="just">
              <a:buFont typeface="Arial" pitchFamily="34" charset="0"/>
              <a:buChar char="•"/>
            </a:pPr>
            <a:r>
              <a:rPr lang="es-ES" sz="1400" dirty="0" smtClean="0"/>
              <a:t>Diploma Superior en Pensamiento Social Latinoamericano y Caribeño</a:t>
            </a:r>
          </a:p>
          <a:p>
            <a:pPr algn="just">
              <a:buFont typeface="Arial" pitchFamily="34" charset="0"/>
              <a:buChar char="•"/>
            </a:pPr>
            <a:r>
              <a:rPr lang="es-ES" sz="1400" dirty="0" smtClean="0"/>
              <a:t>Diploma Superior en Cooperación Sur-Sur</a:t>
            </a:r>
          </a:p>
          <a:p>
            <a:pPr algn="just">
              <a:buFont typeface="Arial" pitchFamily="34" charset="0"/>
              <a:buChar char="•"/>
            </a:pPr>
            <a:r>
              <a:rPr lang="es-ES" sz="1400" dirty="0" smtClean="0"/>
              <a:t>Diploma Superior en Ecología Política y Medio Ambiente</a:t>
            </a:r>
          </a:p>
          <a:p>
            <a:pPr algn="just">
              <a:buFont typeface="Arial" pitchFamily="34" charset="0"/>
              <a:buChar char="•"/>
            </a:pPr>
            <a:r>
              <a:rPr lang="es-ES" sz="1400" dirty="0" smtClean="0"/>
              <a:t>Diploma Superior en Investigación Social</a:t>
            </a:r>
          </a:p>
          <a:p>
            <a:pPr algn="just">
              <a:buFont typeface="Arial" pitchFamily="34" charset="0"/>
              <a:buChar char="•"/>
            </a:pPr>
            <a:r>
              <a:rPr lang="es-ES" sz="1400" dirty="0" smtClean="0"/>
              <a:t>Diploma Superior en Estudios de Género</a:t>
            </a:r>
          </a:p>
          <a:p>
            <a:pPr algn="just">
              <a:buFont typeface="Arial" pitchFamily="34" charset="0"/>
              <a:buChar char="•"/>
            </a:pPr>
            <a:r>
              <a:rPr lang="es-ES" sz="1400" dirty="0" smtClean="0"/>
              <a:t>Diploma Superior en Integración Regional</a:t>
            </a:r>
          </a:p>
          <a:p>
            <a:pPr algn="just">
              <a:buFont typeface="Arial" pitchFamily="34" charset="0"/>
              <a:buChar char="•"/>
            </a:pPr>
            <a:r>
              <a:rPr lang="es-ES" sz="1400" dirty="0" smtClean="0"/>
              <a:t>Diploma Superior de Desarrollo y Derechos Sociales</a:t>
            </a:r>
          </a:p>
          <a:p>
            <a:pPr algn="just">
              <a:buFont typeface="Arial" pitchFamily="34" charset="0"/>
              <a:buChar char="•"/>
            </a:pPr>
            <a:r>
              <a:rPr lang="es-ES" sz="1400" dirty="0" smtClean="0"/>
              <a:t>Diploma Superior en Estudios y Políticas de Juventud</a:t>
            </a:r>
          </a:p>
          <a:p>
            <a:pPr algn="just">
              <a:buFont typeface="Arial" pitchFamily="34" charset="0"/>
              <a:buChar char="•"/>
            </a:pPr>
            <a:r>
              <a:rPr lang="es-ES" sz="1400" dirty="0" smtClean="0"/>
              <a:t>Diploma Superior en Educación</a:t>
            </a:r>
          </a:p>
          <a:p>
            <a:pPr algn="just">
              <a:buFont typeface="Arial" pitchFamily="34" charset="0"/>
              <a:buChar char="•"/>
            </a:pPr>
            <a:r>
              <a:rPr lang="es-ES" sz="1400" dirty="0" smtClean="0"/>
              <a:t>Diploma Superior en Estudios Culturales</a:t>
            </a:r>
            <a:endParaRPr lang="es-ES" sz="1400" dirty="0"/>
          </a:p>
        </p:txBody>
      </p:sp>
      <p:pic>
        <p:nvPicPr>
          <p:cNvPr id="17410" name="Picture 2" descr="http://www.clacso.org.ar/imagenes/interior_base/interior_base_02.jpg"/>
          <p:cNvPicPr>
            <a:picLocks noChangeAspect="1" noChangeArrowheads="1"/>
          </p:cNvPicPr>
          <p:nvPr/>
        </p:nvPicPr>
        <p:blipFill>
          <a:blip r:embed="rId5" cstate="print"/>
          <a:srcRect/>
          <a:stretch>
            <a:fillRect/>
          </a:stretch>
        </p:blipFill>
        <p:spPr bwMode="auto">
          <a:xfrm>
            <a:off x="5857884" y="5357826"/>
            <a:ext cx="3143272" cy="789767"/>
          </a:xfrm>
          <a:prstGeom prst="rect">
            <a:avLst/>
          </a:prstGeom>
          <a:noFill/>
        </p:spPr>
      </p:pic>
      <p:pic>
        <p:nvPicPr>
          <p:cNvPr id="17412" name="Picture 4" descr="http://www.clacso.org.ar/imagenes/interior_base/interior_base_01.jpg"/>
          <p:cNvPicPr>
            <a:picLocks noChangeAspect="1" noChangeArrowheads="1"/>
          </p:cNvPicPr>
          <p:nvPr/>
        </p:nvPicPr>
        <p:blipFill>
          <a:blip r:embed="rId6" cstate="print"/>
          <a:srcRect/>
          <a:stretch>
            <a:fillRect/>
          </a:stretch>
        </p:blipFill>
        <p:spPr bwMode="auto">
          <a:xfrm>
            <a:off x="4714876" y="5357826"/>
            <a:ext cx="1214446" cy="778491"/>
          </a:xfrm>
          <a:prstGeom prst="rect">
            <a:avLst/>
          </a:prstGeom>
          <a:noFill/>
        </p:spPr>
      </p:pic>
    </p:spTree>
    <p:extLst>
      <p:ext uri="{BB962C8B-B14F-4D97-AF65-F5344CB8AC3E}">
        <p14:creationId xmlns="" xmlns:p14="http://schemas.microsoft.com/office/powerpoint/2010/main" val="1704704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p>
        </p:txBody>
      </p:sp>
      <p:sp>
        <p:nvSpPr>
          <p:cNvPr id="17" name="TextBox 16"/>
          <p:cNvSpPr txBox="1"/>
          <p:nvPr/>
        </p:nvSpPr>
        <p:spPr>
          <a:xfrm>
            <a:off x="76200" y="1066800"/>
            <a:ext cx="8839200" cy="400110"/>
          </a:xfrm>
          <a:prstGeom prst="rect">
            <a:avLst/>
          </a:prstGeom>
          <a:noFill/>
        </p:spPr>
        <p:txBody>
          <a:bodyPr wrap="square" rtlCol="0">
            <a:spAutoFit/>
          </a:bodyPr>
          <a:lstStyle/>
          <a:p>
            <a:r>
              <a:rPr lang="pt-BR" sz="2000" b="1" cap="small" dirty="0" err="1">
                <a:solidFill>
                  <a:schemeClr val="accent2">
                    <a:lumMod val="75000"/>
                  </a:schemeClr>
                </a:solidFill>
              </a:rPr>
              <a:t>Premios</a:t>
            </a:r>
            <a:r>
              <a:rPr lang="pt-BR" sz="2000" b="1" cap="small" dirty="0">
                <a:solidFill>
                  <a:schemeClr val="accent2">
                    <a:lumMod val="75000"/>
                  </a:schemeClr>
                </a:solidFill>
              </a:rPr>
              <a:t>, </a:t>
            </a:r>
            <a:r>
              <a:rPr lang="pt-BR" sz="2000" b="1" cap="small" dirty="0" err="1">
                <a:solidFill>
                  <a:schemeClr val="accent2">
                    <a:lumMod val="75000"/>
                  </a:schemeClr>
                </a:solidFill>
              </a:rPr>
              <a:t>Plazas</a:t>
            </a:r>
            <a:r>
              <a:rPr lang="pt-BR" sz="2000" b="1" cap="small" dirty="0">
                <a:solidFill>
                  <a:schemeClr val="accent2">
                    <a:lumMod val="75000"/>
                  </a:schemeClr>
                </a:solidFill>
              </a:rPr>
              <a:t>, Becas y Cursos</a:t>
            </a:r>
            <a:endParaRPr lang="en-US" sz="1300" dirty="0">
              <a:solidFill>
                <a:schemeClr val="accent2">
                  <a:lumMod val="75000"/>
                </a:schemeClr>
              </a:solidFill>
            </a:endParaRPr>
          </a:p>
        </p:txBody>
      </p:sp>
      <p:sp>
        <p:nvSpPr>
          <p:cNvPr id="10" name="TextBox 9"/>
          <p:cNvSpPr txBox="1"/>
          <p:nvPr/>
        </p:nvSpPr>
        <p:spPr>
          <a:xfrm>
            <a:off x="285720" y="1348800"/>
            <a:ext cx="4207054" cy="307777"/>
          </a:xfrm>
          <a:prstGeom prst="rect">
            <a:avLst/>
          </a:prstGeom>
          <a:noFill/>
        </p:spPr>
        <p:txBody>
          <a:bodyPr wrap="square" rtlCol="0">
            <a:spAutoFit/>
          </a:bodyPr>
          <a:lstStyle/>
          <a:p>
            <a:pPr algn="just"/>
            <a:r>
              <a:rPr lang="pt-BR" sz="1400" dirty="0" smtClean="0"/>
              <a:t>.</a:t>
            </a:r>
            <a:endParaRPr lang="pt-BR" sz="1400" b="1" i="1" dirty="0" smtClean="0"/>
          </a:p>
        </p:txBody>
      </p:sp>
      <p:sp>
        <p:nvSpPr>
          <p:cNvPr id="13" name="Retângulo 12"/>
          <p:cNvSpPr/>
          <p:nvPr/>
        </p:nvSpPr>
        <p:spPr>
          <a:xfrm>
            <a:off x="251520" y="1556792"/>
            <a:ext cx="4320480" cy="3754874"/>
          </a:xfrm>
          <a:prstGeom prst="rect">
            <a:avLst/>
          </a:prstGeom>
        </p:spPr>
        <p:txBody>
          <a:bodyPr wrap="square">
            <a:spAutoFit/>
          </a:bodyPr>
          <a:lstStyle/>
          <a:p>
            <a:pPr algn="just"/>
            <a:r>
              <a:rPr lang="es-ES" sz="1400" b="1" dirty="0" smtClean="0">
                <a:solidFill>
                  <a:schemeClr val="accent2">
                    <a:lumMod val="75000"/>
                  </a:schemeClr>
                </a:solidFill>
              </a:rPr>
              <a:t>5- Plaza para post-doctorado en el Núcleo Interdisciplinar de Estudios sobre Desigualdad.</a:t>
            </a:r>
          </a:p>
          <a:p>
            <a:pPr algn="just"/>
            <a:endParaRPr lang="pt-BR" sz="1400" dirty="0" smtClean="0"/>
          </a:p>
          <a:p>
            <a:pPr algn="just"/>
            <a:r>
              <a:rPr lang="pt-BR" sz="1400" dirty="0" smtClean="0"/>
              <a:t>O Núcleo Interdisciplinar de Estudos sobre Desigualdade da Universidade Federal do Rio de Janeiro (NIED-UFRJ) está buscando um/a candidato/a para a vaga de </a:t>
            </a:r>
            <a:r>
              <a:rPr lang="pt-BR" sz="1400" dirty="0" err="1" smtClean="0"/>
              <a:t>post-doc</a:t>
            </a:r>
            <a:r>
              <a:rPr lang="pt-BR" sz="1400" dirty="0" smtClean="0"/>
              <a:t>. O NIED é um centro de pesquisa que reúne os trabalhos de sociólogos, cientistas políticos e economistas no estudo da desigualdade e seus efeitos. </a:t>
            </a:r>
          </a:p>
          <a:p>
            <a:pPr algn="just"/>
            <a:r>
              <a:rPr lang="pt-BR" sz="1400" dirty="0" smtClean="0"/>
              <a:t/>
            </a:r>
            <a:br>
              <a:rPr lang="pt-BR" sz="1400" dirty="0" smtClean="0"/>
            </a:br>
            <a:r>
              <a:rPr lang="pt-BR" sz="1400" dirty="0" smtClean="0"/>
              <a:t>Buscamos um jovem doutor com perfil executivo e proativo, com formação na área de ciências humanas, comunicação ou economia. O trabalho ocorrerá na cidade do Rio de Janeiro.</a:t>
            </a:r>
          </a:p>
          <a:p>
            <a:pPr algn="just"/>
            <a:endParaRPr lang="pt-BR" sz="1400" dirty="0" smtClean="0"/>
          </a:p>
          <a:p>
            <a:pPr algn="just"/>
            <a:r>
              <a:rPr lang="pt-BR" sz="1400" dirty="0" smtClean="0"/>
              <a:t>Contato: </a:t>
            </a:r>
            <a:r>
              <a:rPr lang="pt-BR" sz="1400" dirty="0" err="1" smtClean="0"/>
              <a:t>Matías</a:t>
            </a:r>
            <a:r>
              <a:rPr lang="pt-BR" sz="1400" dirty="0" smtClean="0"/>
              <a:t> López </a:t>
            </a:r>
            <a:r>
              <a:rPr lang="pt-BR" sz="1400" dirty="0" smtClean="0">
                <a:hlinkClick r:id="rId3"/>
              </a:rPr>
              <a:t>matiaslopez.uy@gmail.com</a:t>
            </a:r>
            <a:endParaRPr lang="pt-BR" sz="1400" dirty="0" smtClean="0"/>
          </a:p>
          <a:p>
            <a:pPr algn="just"/>
            <a:endParaRPr lang="pt-BR" sz="1400" dirty="0"/>
          </a:p>
        </p:txBody>
      </p:sp>
      <p:pic>
        <p:nvPicPr>
          <p:cNvPr id="16386" name="Picture 2" descr="http://www.niedifcs.net/portugues/wp-content/themes/twentyeleven/images/headers/hanoi.jpg"/>
          <p:cNvPicPr>
            <a:picLocks noChangeAspect="1" noChangeArrowheads="1"/>
          </p:cNvPicPr>
          <p:nvPr/>
        </p:nvPicPr>
        <p:blipFill>
          <a:blip r:embed="rId4" cstate="print"/>
          <a:srcRect/>
          <a:stretch>
            <a:fillRect/>
          </a:stretch>
        </p:blipFill>
        <p:spPr bwMode="auto">
          <a:xfrm>
            <a:off x="0" y="5445224"/>
            <a:ext cx="4700618" cy="734472"/>
          </a:xfrm>
          <a:prstGeom prst="rect">
            <a:avLst/>
          </a:prstGeom>
          <a:noFill/>
        </p:spPr>
      </p:pic>
      <p:sp>
        <p:nvSpPr>
          <p:cNvPr id="15" name="Retângulo 14"/>
          <p:cNvSpPr/>
          <p:nvPr/>
        </p:nvSpPr>
        <p:spPr>
          <a:xfrm>
            <a:off x="4788024" y="1412776"/>
            <a:ext cx="3928520" cy="5047536"/>
          </a:xfrm>
          <a:prstGeom prst="rect">
            <a:avLst/>
          </a:prstGeom>
        </p:spPr>
        <p:txBody>
          <a:bodyPr wrap="square">
            <a:spAutoFit/>
          </a:bodyPr>
          <a:lstStyle/>
          <a:p>
            <a:pPr algn="just"/>
            <a:r>
              <a:rPr lang="es-ES" sz="1400" b="1" dirty="0" smtClean="0">
                <a:solidFill>
                  <a:schemeClr val="accent2">
                    <a:lumMod val="75000"/>
                  </a:schemeClr>
                </a:solidFill>
              </a:rPr>
              <a:t>6- Bolsa de Post-doctorado en Procesos Legislativos Comparados en el Núcleo de </a:t>
            </a:r>
            <a:r>
              <a:rPr lang="es-ES" sz="1400" b="1" dirty="0" err="1" smtClean="0">
                <a:solidFill>
                  <a:schemeClr val="accent2">
                    <a:lumMod val="75000"/>
                  </a:schemeClr>
                </a:solidFill>
              </a:rPr>
              <a:t>Estudos</a:t>
            </a:r>
            <a:r>
              <a:rPr lang="es-ES" sz="1400" b="1" dirty="0" smtClean="0">
                <a:solidFill>
                  <a:schemeClr val="accent2">
                    <a:lumMod val="75000"/>
                  </a:schemeClr>
                </a:solidFill>
              </a:rPr>
              <a:t> Comparados e </a:t>
            </a:r>
            <a:r>
              <a:rPr lang="es-ES" sz="1400" b="1" dirty="0" err="1" smtClean="0">
                <a:solidFill>
                  <a:schemeClr val="accent2">
                    <a:lumMod val="75000"/>
                  </a:schemeClr>
                </a:solidFill>
              </a:rPr>
              <a:t>Internacionais</a:t>
            </a:r>
            <a:r>
              <a:rPr lang="es-ES" sz="1400" b="1" dirty="0" smtClean="0">
                <a:solidFill>
                  <a:schemeClr val="accent2">
                    <a:lumMod val="75000"/>
                  </a:schemeClr>
                </a:solidFill>
              </a:rPr>
              <a:t>. </a:t>
            </a:r>
          </a:p>
          <a:p>
            <a:pPr algn="just"/>
            <a:endParaRPr lang="pt-BR" sz="1400" dirty="0" smtClean="0"/>
          </a:p>
          <a:p>
            <a:pPr algn="just"/>
            <a:r>
              <a:rPr lang="pt-BR" sz="1400" dirty="0" smtClean="0"/>
              <a:t>O Projeto Temático “Instituições Políticas, Padrões de Interação Executivo-Legislativo e Capacidade Governativa” abre, através deste edital, processo seletivo para bolsa de pós-doutorado. A pesquisa a ser desenvolvida deverá analisar – sistemática e comparativamente – as relações entre e Executivo-Legislativo e a formação e operação de governos de coalizão na América Latina.</a:t>
            </a:r>
          </a:p>
          <a:p>
            <a:pPr algn="just"/>
            <a:r>
              <a:rPr lang="pt-BR" sz="1400" dirty="0" smtClean="0"/>
              <a:t> </a:t>
            </a:r>
          </a:p>
          <a:p>
            <a:pPr algn="just"/>
            <a:r>
              <a:rPr lang="pt-BR" sz="1400" dirty="0" smtClean="0"/>
              <a:t>São elegíveis para este processo seletivo pesquisadores com título de doutor obtido em qualquer instituição de ensino e pesquisa do país ou do exterior. Os interessados devem enviar currículo, uma carta de recomendação e projeto de pesquisa (máximo de 10 páginas) para </a:t>
            </a:r>
            <a:r>
              <a:rPr lang="pt-BR" sz="1400" dirty="0" smtClean="0">
                <a:hlinkClick r:id="rId5"/>
              </a:rPr>
              <a:t>neci@usp.br</a:t>
            </a:r>
            <a:r>
              <a:rPr lang="pt-BR" sz="1400" dirty="0" smtClean="0"/>
              <a:t> até o dia </a:t>
            </a:r>
            <a:r>
              <a:rPr lang="pt-BR" sz="1400" b="1" dirty="0" smtClean="0">
                <a:solidFill>
                  <a:schemeClr val="accent2">
                    <a:lumMod val="75000"/>
                  </a:schemeClr>
                </a:solidFill>
              </a:rPr>
              <a:t>28 de abril de 2013</a:t>
            </a:r>
            <a:r>
              <a:rPr lang="pt-BR" sz="1400" dirty="0" smtClean="0"/>
              <a:t>.</a:t>
            </a:r>
          </a:p>
          <a:p>
            <a:r>
              <a:rPr lang="pt-BR" sz="1400" dirty="0" smtClean="0"/>
              <a:t> Mais informações: </a:t>
            </a:r>
            <a:r>
              <a:rPr lang="pt-BR" sz="1400" dirty="0" smtClean="0">
                <a:hlinkClick r:id="rId6"/>
              </a:rPr>
              <a:t>http://neci.fflch.usp.br/node/268</a:t>
            </a:r>
            <a:endParaRPr lang="pt-BR" sz="1400" dirty="0" smtClean="0"/>
          </a:p>
          <a:p>
            <a:pPr algn="just"/>
            <a:endParaRPr lang="pt-BR" sz="1400" dirty="0"/>
          </a:p>
        </p:txBody>
      </p:sp>
      <p:pic>
        <p:nvPicPr>
          <p:cNvPr id="16388" name="Picture 4" descr="Núcleo de Estudos Comparados e Internacionais"/>
          <p:cNvPicPr>
            <a:picLocks noChangeAspect="1" noChangeArrowheads="1"/>
          </p:cNvPicPr>
          <p:nvPr/>
        </p:nvPicPr>
        <p:blipFill>
          <a:blip r:embed="rId7" cstate="print"/>
          <a:srcRect/>
          <a:stretch>
            <a:fillRect/>
          </a:stretch>
        </p:blipFill>
        <p:spPr bwMode="auto">
          <a:xfrm>
            <a:off x="8217497" y="5589240"/>
            <a:ext cx="926503" cy="1069043"/>
          </a:xfrm>
          <a:prstGeom prst="rect">
            <a:avLst/>
          </a:prstGeom>
          <a:noFill/>
        </p:spPr>
      </p:pic>
    </p:spTree>
    <p:extLst>
      <p:ext uri="{BB962C8B-B14F-4D97-AF65-F5344CB8AC3E}">
        <p14:creationId xmlns="" xmlns:p14="http://schemas.microsoft.com/office/powerpoint/2010/main" val="1704704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p>
        </p:txBody>
      </p:sp>
      <p:sp>
        <p:nvSpPr>
          <p:cNvPr id="17" name="TextBox 16"/>
          <p:cNvSpPr txBox="1"/>
          <p:nvPr/>
        </p:nvSpPr>
        <p:spPr>
          <a:xfrm>
            <a:off x="76200" y="1066800"/>
            <a:ext cx="8839200" cy="400110"/>
          </a:xfrm>
          <a:prstGeom prst="rect">
            <a:avLst/>
          </a:prstGeom>
          <a:noFill/>
        </p:spPr>
        <p:txBody>
          <a:bodyPr wrap="square" rtlCol="0">
            <a:spAutoFit/>
          </a:bodyPr>
          <a:lstStyle/>
          <a:p>
            <a:r>
              <a:rPr lang="pt-BR" sz="2000" b="1" cap="small" dirty="0" err="1">
                <a:solidFill>
                  <a:schemeClr val="accent2">
                    <a:lumMod val="75000"/>
                  </a:schemeClr>
                </a:solidFill>
              </a:rPr>
              <a:t>Premios</a:t>
            </a:r>
            <a:r>
              <a:rPr lang="pt-BR" sz="2000" b="1" cap="small" dirty="0">
                <a:solidFill>
                  <a:schemeClr val="accent2">
                    <a:lumMod val="75000"/>
                  </a:schemeClr>
                </a:solidFill>
              </a:rPr>
              <a:t>, </a:t>
            </a:r>
            <a:r>
              <a:rPr lang="pt-BR" sz="2000" b="1" cap="small" dirty="0" err="1">
                <a:solidFill>
                  <a:schemeClr val="accent2">
                    <a:lumMod val="75000"/>
                  </a:schemeClr>
                </a:solidFill>
              </a:rPr>
              <a:t>Plazas</a:t>
            </a:r>
            <a:r>
              <a:rPr lang="pt-BR" sz="2000" b="1" cap="small" dirty="0">
                <a:solidFill>
                  <a:schemeClr val="accent2">
                    <a:lumMod val="75000"/>
                  </a:schemeClr>
                </a:solidFill>
              </a:rPr>
              <a:t>, Becas y Cursos</a:t>
            </a:r>
            <a:endParaRPr lang="en-US" sz="1300" dirty="0">
              <a:solidFill>
                <a:schemeClr val="accent2">
                  <a:lumMod val="75000"/>
                </a:schemeClr>
              </a:solidFill>
            </a:endParaRPr>
          </a:p>
        </p:txBody>
      </p:sp>
      <p:sp>
        <p:nvSpPr>
          <p:cNvPr id="10" name="TextBox 9"/>
          <p:cNvSpPr txBox="1"/>
          <p:nvPr/>
        </p:nvSpPr>
        <p:spPr>
          <a:xfrm>
            <a:off x="285720" y="1348800"/>
            <a:ext cx="4207054" cy="307777"/>
          </a:xfrm>
          <a:prstGeom prst="rect">
            <a:avLst/>
          </a:prstGeom>
          <a:noFill/>
        </p:spPr>
        <p:txBody>
          <a:bodyPr wrap="square" rtlCol="0">
            <a:spAutoFit/>
          </a:bodyPr>
          <a:lstStyle/>
          <a:p>
            <a:pPr algn="just"/>
            <a:r>
              <a:rPr lang="pt-BR" sz="1400" dirty="0" smtClean="0"/>
              <a:t>.</a:t>
            </a:r>
            <a:endParaRPr lang="pt-BR" sz="1400" b="1" i="1" dirty="0" smtClean="0"/>
          </a:p>
        </p:txBody>
      </p:sp>
      <p:sp>
        <p:nvSpPr>
          <p:cNvPr id="18" name="Retângulo 17"/>
          <p:cNvSpPr/>
          <p:nvPr/>
        </p:nvSpPr>
        <p:spPr>
          <a:xfrm>
            <a:off x="251520" y="1628800"/>
            <a:ext cx="3853662" cy="4616648"/>
          </a:xfrm>
          <a:prstGeom prst="rect">
            <a:avLst/>
          </a:prstGeom>
        </p:spPr>
        <p:txBody>
          <a:bodyPr wrap="square">
            <a:spAutoFit/>
          </a:bodyPr>
          <a:lstStyle/>
          <a:p>
            <a:pPr algn="just"/>
            <a:r>
              <a:rPr lang="es-ES" sz="1400" b="1" dirty="0" smtClean="0">
                <a:solidFill>
                  <a:schemeClr val="accent2">
                    <a:lumMod val="75000"/>
                  </a:schemeClr>
                </a:solidFill>
              </a:rPr>
              <a:t>7- Beca Presidente Néstor Kirchner.</a:t>
            </a:r>
          </a:p>
          <a:p>
            <a:pPr algn="just"/>
            <a:endParaRPr lang="es-ES" sz="1400" dirty="0" smtClean="0"/>
          </a:p>
          <a:p>
            <a:pPr algn="just"/>
            <a:r>
              <a:rPr lang="es-ES" sz="1400" dirty="0" smtClean="0"/>
              <a:t>Hasta el </a:t>
            </a:r>
            <a:r>
              <a:rPr lang="es-ES" sz="1400" b="1" dirty="0" smtClean="0">
                <a:solidFill>
                  <a:schemeClr val="accent2">
                    <a:lumMod val="75000"/>
                  </a:schemeClr>
                </a:solidFill>
              </a:rPr>
              <a:t>31 de mayo </a:t>
            </a:r>
            <a:r>
              <a:rPr lang="es-ES" sz="1400" dirty="0" smtClean="0"/>
              <a:t>permanecerá abierta la recepción de solicitudes para la Beca Presidente Néstor Kirchner, organizada conjuntamente por </a:t>
            </a:r>
            <a:r>
              <a:rPr lang="es-ES" sz="1400" dirty="0" err="1" smtClean="0"/>
              <a:t>The</a:t>
            </a:r>
            <a:r>
              <a:rPr lang="es-ES" sz="1400" dirty="0" smtClean="0"/>
              <a:t> New </a:t>
            </a:r>
            <a:r>
              <a:rPr lang="es-ES" sz="1400" dirty="0" err="1" smtClean="0"/>
              <a:t>School</a:t>
            </a:r>
            <a:r>
              <a:rPr lang="es-ES" sz="1400" dirty="0" smtClean="0"/>
              <a:t> </a:t>
            </a:r>
            <a:r>
              <a:rPr lang="es-ES" sz="1400" dirty="0" err="1" smtClean="0"/>
              <a:t>University</a:t>
            </a:r>
            <a:r>
              <a:rPr lang="es-ES" sz="1400" dirty="0" smtClean="0"/>
              <a:t> de Nueva York a través de su Observatorio Latino Americano (OLA), y la Universidad Nacional de San Martín (UNSAM) de Buenos Aires, Argentina.</a:t>
            </a:r>
          </a:p>
          <a:p>
            <a:pPr algn="just"/>
            <a:r>
              <a:rPr lang="es-ES" sz="1400" dirty="0" smtClean="0"/>
              <a:t>Esta beca tiene un perfil innovador único en la región, orientado a la formación y promoción de jóvenes líderes de América del Sur con experiencia tanto en el campo académico como en el servicio público. Está inspirada en el legado y los logros que ha dejado el ex presidente argentino Néstor Kirchner durante su gestión como primer mandatario (2003-2007), sumados a la importante tarea que desempeñó como primer Secretario General de la UNASUR (2010).</a:t>
            </a:r>
            <a:br>
              <a:rPr lang="es-ES" sz="1400" dirty="0" smtClean="0"/>
            </a:br>
            <a:r>
              <a:rPr lang="es-ES" sz="1400" dirty="0" smtClean="0"/>
              <a:t/>
            </a:r>
            <a:br>
              <a:rPr lang="es-ES" sz="1400" dirty="0" smtClean="0"/>
            </a:br>
            <a:endParaRPr lang="es-ES" sz="1400" dirty="0"/>
          </a:p>
        </p:txBody>
      </p:sp>
      <p:sp>
        <p:nvSpPr>
          <p:cNvPr id="19" name="Retângulo 18"/>
          <p:cNvSpPr/>
          <p:nvPr/>
        </p:nvSpPr>
        <p:spPr>
          <a:xfrm>
            <a:off x="4644008" y="1700808"/>
            <a:ext cx="4072536" cy="2246769"/>
          </a:xfrm>
          <a:prstGeom prst="rect">
            <a:avLst/>
          </a:prstGeom>
        </p:spPr>
        <p:txBody>
          <a:bodyPr wrap="square">
            <a:spAutoFit/>
          </a:bodyPr>
          <a:lstStyle/>
          <a:p>
            <a:pPr algn="just"/>
            <a:r>
              <a:rPr lang="es-ES" sz="1400" dirty="0" smtClean="0"/>
              <a:t>La beca consiste en una estadía de dos semanas en </a:t>
            </a:r>
            <a:r>
              <a:rPr lang="es-ES" sz="1400" dirty="0" err="1" smtClean="0"/>
              <a:t>The</a:t>
            </a:r>
            <a:r>
              <a:rPr lang="es-ES" sz="1400" dirty="0" smtClean="0"/>
              <a:t> New </a:t>
            </a:r>
            <a:r>
              <a:rPr lang="es-ES" sz="1400" dirty="0" err="1" smtClean="0"/>
              <a:t>School</a:t>
            </a:r>
            <a:r>
              <a:rPr lang="es-ES" sz="1400" dirty="0" smtClean="0"/>
              <a:t> </a:t>
            </a:r>
            <a:r>
              <a:rPr lang="es-ES" sz="1400" dirty="0" err="1" smtClean="0"/>
              <a:t>University</a:t>
            </a:r>
            <a:r>
              <a:rPr lang="es-ES" sz="1400" dirty="0" smtClean="0"/>
              <a:t>, durante las cuales el becario presentará sus trabajos ante estudiantes y académicos de Nueva York, se entrevistará con líderes políticos y sociales, y realizará distintas actividades como visitas a organismos gubernamentales locales y multinacionales, además de museos y bibliotecas universitarias y públicas.</a:t>
            </a:r>
          </a:p>
          <a:p>
            <a:pPr algn="just"/>
            <a:r>
              <a:rPr lang="es-ES" sz="1400" dirty="0" smtClean="0"/>
              <a:t>Más información: </a:t>
            </a:r>
            <a:r>
              <a:rPr lang="es-ES" sz="1400" dirty="0" smtClean="0">
                <a:hlinkClick r:id="rId3"/>
              </a:rPr>
              <a:t>bases</a:t>
            </a:r>
            <a:r>
              <a:rPr lang="es-ES" sz="1400" dirty="0" smtClean="0"/>
              <a:t>, </a:t>
            </a:r>
            <a:r>
              <a:rPr lang="es-ES" sz="1400" dirty="0" smtClean="0">
                <a:hlinkClick r:id="rId4"/>
              </a:rPr>
              <a:t>formulario de solicitud</a:t>
            </a:r>
            <a:r>
              <a:rPr lang="es-ES" sz="1400" dirty="0" smtClean="0"/>
              <a:t> y reglamento en: </a:t>
            </a:r>
            <a:r>
              <a:rPr lang="es-ES" sz="1400" dirty="0" smtClean="0">
                <a:hlinkClick r:id="rId5"/>
              </a:rPr>
              <a:t>www.becanestorkirchner.org</a:t>
            </a:r>
            <a:endParaRPr lang="es-ES" sz="1400" dirty="0"/>
          </a:p>
        </p:txBody>
      </p:sp>
      <p:pic>
        <p:nvPicPr>
          <p:cNvPr id="74754" name="Picture 2" descr="http://1.bp.blogspot.com/-K-sgOTAjwmU/TcGMEweVNdI/AAAAAAAACbU/w_3CVgnzpQQ/s1600/ola.jpg"/>
          <p:cNvPicPr>
            <a:picLocks noChangeAspect="1" noChangeArrowheads="1"/>
          </p:cNvPicPr>
          <p:nvPr/>
        </p:nvPicPr>
        <p:blipFill>
          <a:blip r:embed="rId6" cstate="print"/>
          <a:srcRect/>
          <a:stretch>
            <a:fillRect/>
          </a:stretch>
        </p:blipFill>
        <p:spPr bwMode="auto">
          <a:xfrm>
            <a:off x="4500562" y="5429264"/>
            <a:ext cx="2071702" cy="828681"/>
          </a:xfrm>
          <a:prstGeom prst="rect">
            <a:avLst/>
          </a:prstGeom>
          <a:noFill/>
        </p:spPr>
      </p:pic>
      <p:pic>
        <p:nvPicPr>
          <p:cNvPr id="74756" name="Picture 4" descr="https://encrypted-tbn3.gstatic.com/images?q=tbn:ANd9GcShQ_8NsLKjhH6wl0WISFDgMJi0ZdgtKy15nw1JBhDtv2h1Ep_v"/>
          <p:cNvPicPr>
            <a:picLocks noChangeAspect="1" noChangeArrowheads="1"/>
          </p:cNvPicPr>
          <p:nvPr/>
        </p:nvPicPr>
        <p:blipFill>
          <a:blip r:embed="rId7" cstate="print"/>
          <a:srcRect/>
          <a:stretch>
            <a:fillRect/>
          </a:stretch>
        </p:blipFill>
        <p:spPr bwMode="auto">
          <a:xfrm>
            <a:off x="6786578" y="5429264"/>
            <a:ext cx="1981200" cy="828676"/>
          </a:xfrm>
          <a:prstGeom prst="rect">
            <a:avLst/>
          </a:prstGeom>
          <a:noFill/>
        </p:spPr>
      </p:pic>
    </p:spTree>
    <p:extLst>
      <p:ext uri="{BB962C8B-B14F-4D97-AF65-F5344CB8AC3E}">
        <p14:creationId xmlns="" xmlns:p14="http://schemas.microsoft.com/office/powerpoint/2010/main" val="1704704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p>
        </p:txBody>
      </p:sp>
      <p:sp>
        <p:nvSpPr>
          <p:cNvPr id="17" name="TextBox 16"/>
          <p:cNvSpPr txBox="1"/>
          <p:nvPr/>
        </p:nvSpPr>
        <p:spPr>
          <a:xfrm>
            <a:off x="76200" y="1066800"/>
            <a:ext cx="8839200" cy="400110"/>
          </a:xfrm>
          <a:prstGeom prst="rect">
            <a:avLst/>
          </a:prstGeom>
          <a:noFill/>
        </p:spPr>
        <p:txBody>
          <a:bodyPr wrap="square" rtlCol="0">
            <a:spAutoFit/>
          </a:bodyPr>
          <a:lstStyle/>
          <a:p>
            <a:r>
              <a:rPr lang="pt-BR" sz="2000" b="1" cap="small" dirty="0" err="1">
                <a:solidFill>
                  <a:schemeClr val="accent2">
                    <a:lumMod val="75000"/>
                  </a:schemeClr>
                </a:solidFill>
              </a:rPr>
              <a:t>Premios</a:t>
            </a:r>
            <a:r>
              <a:rPr lang="pt-BR" sz="2000" b="1" cap="small" dirty="0">
                <a:solidFill>
                  <a:schemeClr val="accent2">
                    <a:lumMod val="75000"/>
                  </a:schemeClr>
                </a:solidFill>
              </a:rPr>
              <a:t>, </a:t>
            </a:r>
            <a:r>
              <a:rPr lang="pt-BR" sz="2000" b="1" cap="small" dirty="0" err="1">
                <a:solidFill>
                  <a:schemeClr val="accent2">
                    <a:lumMod val="75000"/>
                  </a:schemeClr>
                </a:solidFill>
              </a:rPr>
              <a:t>Plazas</a:t>
            </a:r>
            <a:r>
              <a:rPr lang="pt-BR" sz="2000" b="1" cap="small" dirty="0">
                <a:solidFill>
                  <a:schemeClr val="accent2">
                    <a:lumMod val="75000"/>
                  </a:schemeClr>
                </a:solidFill>
              </a:rPr>
              <a:t>, Becas y Cursos</a:t>
            </a:r>
            <a:endParaRPr lang="en-US" sz="1300" dirty="0">
              <a:solidFill>
                <a:schemeClr val="accent2">
                  <a:lumMod val="75000"/>
                </a:schemeClr>
              </a:solidFill>
            </a:endParaRPr>
          </a:p>
        </p:txBody>
      </p:sp>
      <p:sp>
        <p:nvSpPr>
          <p:cNvPr id="10" name="TextBox 9"/>
          <p:cNvSpPr txBox="1"/>
          <p:nvPr/>
        </p:nvSpPr>
        <p:spPr>
          <a:xfrm>
            <a:off x="285720" y="1348800"/>
            <a:ext cx="4207054" cy="1600438"/>
          </a:xfrm>
          <a:prstGeom prst="rect">
            <a:avLst/>
          </a:prstGeom>
          <a:noFill/>
        </p:spPr>
        <p:txBody>
          <a:bodyPr wrap="square" rtlCol="0">
            <a:spAutoFit/>
          </a:bodyPr>
          <a:lstStyle/>
          <a:p>
            <a:pPr algn="just"/>
            <a:endParaRPr lang="es-ES" sz="1400" b="1" dirty="0" smtClean="0">
              <a:solidFill>
                <a:schemeClr val="accent2">
                  <a:lumMod val="75000"/>
                </a:schemeClr>
              </a:solidFill>
            </a:endParaRPr>
          </a:p>
          <a:p>
            <a:pPr algn="just"/>
            <a:endParaRPr lang="es-ES" sz="1400" b="1" dirty="0" smtClean="0">
              <a:solidFill>
                <a:schemeClr val="accent2">
                  <a:lumMod val="75000"/>
                </a:schemeClr>
              </a:solidFill>
            </a:endParaRPr>
          </a:p>
          <a:p>
            <a:pPr algn="just"/>
            <a:r>
              <a:rPr lang="es-ES" sz="1400" b="1" dirty="0" smtClean="0">
                <a:solidFill>
                  <a:schemeClr val="accent2">
                    <a:lumMod val="75000"/>
                  </a:schemeClr>
                </a:solidFill>
              </a:rPr>
              <a:t> </a:t>
            </a:r>
          </a:p>
          <a:p>
            <a:pPr algn="just"/>
            <a:endParaRPr lang="es-ES" sz="1400" b="1" dirty="0" smtClean="0">
              <a:solidFill>
                <a:schemeClr val="accent2">
                  <a:lumMod val="75000"/>
                </a:schemeClr>
              </a:solidFill>
            </a:endParaRPr>
          </a:p>
          <a:p>
            <a:pPr algn="just"/>
            <a:endParaRPr lang="es-ES" dirty="0" smtClean="0"/>
          </a:p>
          <a:p>
            <a:pPr algn="just"/>
            <a:endParaRPr lang="en-US" sz="1200" dirty="0" smtClean="0"/>
          </a:p>
          <a:p>
            <a:endParaRPr lang="en-US" sz="1200" dirty="0">
              <a:solidFill>
                <a:schemeClr val="tx1">
                  <a:lumMod val="65000"/>
                  <a:lumOff val="35000"/>
                </a:schemeClr>
              </a:solidFill>
            </a:endParaRPr>
          </a:p>
        </p:txBody>
      </p:sp>
      <p:sp>
        <p:nvSpPr>
          <p:cNvPr id="11" name="TextBox 10"/>
          <p:cNvSpPr txBox="1"/>
          <p:nvPr/>
        </p:nvSpPr>
        <p:spPr>
          <a:xfrm>
            <a:off x="4708346" y="1600200"/>
            <a:ext cx="4112126" cy="461665"/>
          </a:xfrm>
          <a:prstGeom prst="rect">
            <a:avLst/>
          </a:prstGeom>
          <a:noFill/>
        </p:spPr>
        <p:txBody>
          <a:bodyPr wrap="square" rtlCol="0">
            <a:spAutoFit/>
          </a:bodyPr>
          <a:lstStyle/>
          <a:p>
            <a:pPr algn="just"/>
            <a:endParaRPr lang="es-UY" sz="1200" b="1" dirty="0" smtClean="0">
              <a:solidFill>
                <a:schemeClr val="accent2">
                  <a:lumMod val="75000"/>
                </a:schemeClr>
              </a:solidFill>
            </a:endParaRPr>
          </a:p>
          <a:p>
            <a:pPr algn="just"/>
            <a:endParaRPr lang="es-ES" sz="1200" b="1" dirty="0" smtClean="0">
              <a:solidFill>
                <a:schemeClr val="accent2">
                  <a:lumMod val="75000"/>
                </a:schemeClr>
              </a:solidFill>
            </a:endParaRPr>
          </a:p>
        </p:txBody>
      </p:sp>
      <p:sp>
        <p:nvSpPr>
          <p:cNvPr id="19458" name="AutoShape 2" descr="e-mail_school_europea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9460" name="AutoShape 4" descr="e-mail_school_europea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12 CuadroTexto"/>
          <p:cNvSpPr txBox="1"/>
          <p:nvPr/>
        </p:nvSpPr>
        <p:spPr>
          <a:xfrm>
            <a:off x="179512" y="1628800"/>
            <a:ext cx="3960440" cy="4678204"/>
          </a:xfrm>
          <a:prstGeom prst="rect">
            <a:avLst/>
          </a:prstGeom>
          <a:noFill/>
        </p:spPr>
        <p:txBody>
          <a:bodyPr wrap="square" rtlCol="0">
            <a:spAutoFit/>
          </a:bodyPr>
          <a:lstStyle/>
          <a:p>
            <a:pPr algn="just"/>
            <a:r>
              <a:rPr lang="es-ES" sz="1400" b="1" dirty="0" smtClean="0">
                <a:solidFill>
                  <a:schemeClr val="accent2">
                    <a:lumMod val="75000"/>
                  </a:schemeClr>
                </a:solidFill>
              </a:rPr>
              <a:t>8- Becas del gobierno de México para extranjeros. </a:t>
            </a:r>
          </a:p>
          <a:p>
            <a:pPr algn="just"/>
            <a:endParaRPr lang="es-UY" sz="1400" dirty="0" smtClean="0"/>
          </a:p>
          <a:p>
            <a:pPr algn="just"/>
            <a:r>
              <a:rPr lang="es-UY" sz="1400" dirty="0" smtClean="0"/>
              <a:t>La Dirección General de Cooperación Educativa y Cultural, a través de la Dirección de Intercambio Académico, diseña y administra el Programa de Becas para Extranjeros de la Secretaría de Relaciones Exteriores. Las Becas del Gobierno de México contemplan dos modalidades: las becas para estudios académicos y las becas para programas especiales.</a:t>
            </a:r>
          </a:p>
          <a:p>
            <a:pPr algn="just"/>
            <a:r>
              <a:rPr lang="es-UY" sz="1400" dirty="0" smtClean="0"/>
              <a:t>Las becas para estudios académicos se ofrecen para realizar programas completos a nivel especialidad, maestría, doctorado y realizar investigaciones a nivel posgrado. Asimismo, la oferta incluye movilidad académica en los niveles de licenciatura y posgrado. </a:t>
            </a:r>
          </a:p>
          <a:p>
            <a:pPr algn="just"/>
            <a:r>
              <a:rPr lang="es-UY" sz="1400" dirty="0" smtClean="0"/>
              <a:t>Más informaciones en: </a:t>
            </a:r>
            <a:r>
              <a:rPr lang="es-UY" sz="1400" dirty="0" smtClean="0">
                <a:hlinkClick r:id="rId3"/>
              </a:rPr>
              <a:t>http://amexcid.mx/index.php/oferta-de-becas-para-extranjeros</a:t>
            </a:r>
            <a:endParaRPr lang="es-UY" sz="1400" dirty="0" smtClean="0"/>
          </a:p>
          <a:p>
            <a:pPr algn="just"/>
            <a:endParaRPr lang="es-UY" sz="1400" dirty="0" smtClean="0"/>
          </a:p>
          <a:p>
            <a:endParaRPr lang="es-UY" dirty="0"/>
          </a:p>
        </p:txBody>
      </p:sp>
      <p:pic>
        <p:nvPicPr>
          <p:cNvPr id="20482" name="Picture 2" descr="https://encrypted-tbn1.gstatic.com/images?q=tbn:ANd9GcTtoz_Hs1jga72XavSC4dH-cc059BiKHFj-vyIrq8kmOwNjjCvQ"/>
          <p:cNvPicPr>
            <a:picLocks noChangeAspect="1" noChangeArrowheads="1"/>
          </p:cNvPicPr>
          <p:nvPr/>
        </p:nvPicPr>
        <p:blipFill>
          <a:blip r:embed="rId4" cstate="print"/>
          <a:srcRect/>
          <a:stretch>
            <a:fillRect/>
          </a:stretch>
        </p:blipFill>
        <p:spPr bwMode="auto">
          <a:xfrm>
            <a:off x="1115616" y="5661248"/>
            <a:ext cx="3240360" cy="828093"/>
          </a:xfrm>
          <a:prstGeom prst="rect">
            <a:avLst/>
          </a:prstGeom>
          <a:noFill/>
        </p:spPr>
      </p:pic>
      <p:sp>
        <p:nvSpPr>
          <p:cNvPr id="14" name="13 CuadroTexto"/>
          <p:cNvSpPr txBox="1"/>
          <p:nvPr/>
        </p:nvSpPr>
        <p:spPr>
          <a:xfrm>
            <a:off x="4572000" y="1628800"/>
            <a:ext cx="4176464" cy="4247317"/>
          </a:xfrm>
          <a:prstGeom prst="rect">
            <a:avLst/>
          </a:prstGeom>
          <a:noFill/>
        </p:spPr>
        <p:txBody>
          <a:bodyPr wrap="square" rtlCol="0">
            <a:spAutoFit/>
          </a:bodyPr>
          <a:lstStyle/>
          <a:p>
            <a:pPr algn="just"/>
            <a:r>
              <a:rPr lang="es-ES" sz="1400" b="1" dirty="0" smtClean="0">
                <a:solidFill>
                  <a:schemeClr val="accent2">
                    <a:lumMod val="75000"/>
                  </a:schemeClr>
                </a:solidFill>
              </a:rPr>
              <a:t>9- Bolsas CLACSO-CONACYT para </a:t>
            </a:r>
            <a:r>
              <a:rPr lang="es-ES" sz="1400" b="1" dirty="0" err="1" smtClean="0">
                <a:solidFill>
                  <a:schemeClr val="accent2">
                    <a:lumMod val="75000"/>
                  </a:schemeClr>
                </a:solidFill>
              </a:rPr>
              <a:t>estudos</a:t>
            </a:r>
            <a:r>
              <a:rPr lang="es-ES" sz="1400" b="1" dirty="0" smtClean="0">
                <a:solidFill>
                  <a:schemeClr val="accent2">
                    <a:lumMod val="75000"/>
                  </a:schemeClr>
                </a:solidFill>
              </a:rPr>
              <a:t> no México</a:t>
            </a:r>
            <a:endParaRPr lang="es-UY" sz="1200" b="1" dirty="0" smtClean="0">
              <a:solidFill>
                <a:schemeClr val="accent2">
                  <a:lumMod val="75000"/>
                </a:schemeClr>
              </a:solidFill>
            </a:endParaRPr>
          </a:p>
          <a:p>
            <a:pPr algn="just"/>
            <a:endParaRPr lang="pt-BR" sz="1400" dirty="0" smtClean="0"/>
          </a:p>
          <a:p>
            <a:pPr algn="just"/>
            <a:r>
              <a:rPr lang="pt-BR" sz="1400" dirty="0" smtClean="0"/>
              <a:t>Estão abertas as inscrições para as </a:t>
            </a:r>
            <a:r>
              <a:rPr lang="pt-BR" sz="1400" b="1" dirty="0" smtClean="0"/>
              <a:t>Bolsas CLACSO-CONACYT</a:t>
            </a:r>
            <a:r>
              <a:rPr lang="pt-BR" sz="1400" dirty="0" smtClean="0"/>
              <a:t> até </a:t>
            </a:r>
            <a:r>
              <a:rPr lang="pt-BR" sz="1400" b="1" dirty="0" smtClean="0">
                <a:solidFill>
                  <a:schemeClr val="accent2">
                    <a:lumMod val="50000"/>
                  </a:schemeClr>
                </a:solidFill>
              </a:rPr>
              <a:t>16 de junho de 2013</a:t>
            </a:r>
            <a:r>
              <a:rPr lang="pt-BR" sz="1400" dirty="0" smtClean="0"/>
              <a:t>. O financiamento é oferecido para alunos interessados em realizar mestrado e doutorado na área de Ciências Sociais e Humanidades em universidade mexicanas realizando pesquisas sobre tema de seus países.</a:t>
            </a:r>
          </a:p>
          <a:p>
            <a:pPr algn="just"/>
            <a:r>
              <a:rPr lang="pt-BR" sz="1400" dirty="0" smtClean="0"/>
              <a:t> </a:t>
            </a:r>
          </a:p>
          <a:p>
            <a:pPr algn="just"/>
            <a:r>
              <a:rPr lang="pt-BR" sz="1400" dirty="0" smtClean="0"/>
              <a:t>As bolsas para mestrado são de até USD 17.000 (distribuídos por 24 meses) e de doutorado são entre USD 45.600 e USD 57.000 (distribuídos dependendo do tempo de duração que pode variar entre 48 e 60 meses).</a:t>
            </a:r>
          </a:p>
          <a:p>
            <a:pPr algn="just"/>
            <a:endParaRPr lang="pt-BR" sz="1400" dirty="0" smtClean="0"/>
          </a:p>
          <a:p>
            <a:pPr algn="just"/>
            <a:r>
              <a:rPr lang="pt-BR" sz="1400" dirty="0" smtClean="0"/>
              <a:t>Mais informações em: </a:t>
            </a:r>
            <a:r>
              <a:rPr lang="es-UY" sz="1400" dirty="0" smtClean="0">
                <a:hlinkClick r:id="rId5"/>
              </a:rPr>
              <a:t>http://www.clacso.org.ar/difusion/becas_clacso_conacyt_2013/beca_clacso_conacyt.htm</a:t>
            </a:r>
            <a:endParaRPr lang="pt-BR" sz="1400" dirty="0" smtClean="0"/>
          </a:p>
          <a:p>
            <a:endParaRPr lang="es-UY" dirty="0"/>
          </a:p>
        </p:txBody>
      </p:sp>
      <p:pic>
        <p:nvPicPr>
          <p:cNvPr id="20484" name="Picture 4" descr="https://encrypted-tbn3.gstatic.com/images?q=tbn:ANd9GcTDWzdReU3_mJUsFL4k7RTZjKcan-iMsUNZaQr5KY5b0laL97ZJ"/>
          <p:cNvPicPr>
            <a:picLocks noChangeAspect="1" noChangeArrowheads="1"/>
          </p:cNvPicPr>
          <p:nvPr/>
        </p:nvPicPr>
        <p:blipFill>
          <a:blip r:embed="rId6" cstate="print"/>
          <a:srcRect/>
          <a:stretch>
            <a:fillRect/>
          </a:stretch>
        </p:blipFill>
        <p:spPr bwMode="auto">
          <a:xfrm>
            <a:off x="4427984" y="5733256"/>
            <a:ext cx="4464496" cy="730253"/>
          </a:xfrm>
          <a:prstGeom prst="rect">
            <a:avLst/>
          </a:prstGeom>
          <a:noFill/>
        </p:spPr>
      </p:pic>
    </p:spTree>
    <p:extLst>
      <p:ext uri="{BB962C8B-B14F-4D97-AF65-F5344CB8AC3E}">
        <p14:creationId xmlns="" xmlns:p14="http://schemas.microsoft.com/office/powerpoint/2010/main" val="1704704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p>
        </p:txBody>
      </p:sp>
      <p:sp>
        <p:nvSpPr>
          <p:cNvPr id="17" name="TextBox 16"/>
          <p:cNvSpPr txBox="1"/>
          <p:nvPr/>
        </p:nvSpPr>
        <p:spPr>
          <a:xfrm>
            <a:off x="76200" y="1066800"/>
            <a:ext cx="8839200" cy="400110"/>
          </a:xfrm>
          <a:prstGeom prst="rect">
            <a:avLst/>
          </a:prstGeom>
          <a:noFill/>
        </p:spPr>
        <p:txBody>
          <a:bodyPr wrap="square" rtlCol="0">
            <a:spAutoFit/>
          </a:bodyPr>
          <a:lstStyle/>
          <a:p>
            <a:r>
              <a:rPr lang="pt-BR" sz="2000" b="1" cap="small" dirty="0" err="1">
                <a:solidFill>
                  <a:schemeClr val="accent2">
                    <a:lumMod val="75000"/>
                  </a:schemeClr>
                </a:solidFill>
              </a:rPr>
              <a:t>Premios</a:t>
            </a:r>
            <a:r>
              <a:rPr lang="pt-BR" sz="2000" b="1" cap="small" dirty="0">
                <a:solidFill>
                  <a:schemeClr val="accent2">
                    <a:lumMod val="75000"/>
                  </a:schemeClr>
                </a:solidFill>
              </a:rPr>
              <a:t>, </a:t>
            </a:r>
            <a:r>
              <a:rPr lang="pt-BR" sz="2000" b="1" cap="small" dirty="0" err="1">
                <a:solidFill>
                  <a:schemeClr val="accent2">
                    <a:lumMod val="75000"/>
                  </a:schemeClr>
                </a:solidFill>
              </a:rPr>
              <a:t>Plazas</a:t>
            </a:r>
            <a:r>
              <a:rPr lang="pt-BR" sz="2000" b="1" cap="small" dirty="0">
                <a:solidFill>
                  <a:schemeClr val="accent2">
                    <a:lumMod val="75000"/>
                  </a:schemeClr>
                </a:solidFill>
              </a:rPr>
              <a:t>, Becas y Cursos</a:t>
            </a:r>
            <a:endParaRPr lang="en-US" sz="1300" dirty="0">
              <a:solidFill>
                <a:schemeClr val="accent2">
                  <a:lumMod val="75000"/>
                </a:schemeClr>
              </a:solidFill>
            </a:endParaRPr>
          </a:p>
        </p:txBody>
      </p:sp>
      <p:sp>
        <p:nvSpPr>
          <p:cNvPr id="11" name="TextBox 10"/>
          <p:cNvSpPr txBox="1"/>
          <p:nvPr/>
        </p:nvSpPr>
        <p:spPr>
          <a:xfrm>
            <a:off x="4708346" y="1600200"/>
            <a:ext cx="4112126" cy="646331"/>
          </a:xfrm>
          <a:prstGeom prst="rect">
            <a:avLst/>
          </a:prstGeom>
          <a:noFill/>
        </p:spPr>
        <p:txBody>
          <a:bodyPr wrap="square" rtlCol="0">
            <a:spAutoFit/>
          </a:bodyPr>
          <a:lstStyle/>
          <a:p>
            <a:pPr algn="just"/>
            <a:endParaRPr lang="es-UY" sz="1200" b="1" dirty="0" smtClean="0">
              <a:solidFill>
                <a:schemeClr val="accent2">
                  <a:lumMod val="75000"/>
                </a:schemeClr>
              </a:solidFill>
            </a:endParaRPr>
          </a:p>
          <a:p>
            <a:pPr algn="just"/>
            <a:endParaRPr lang="es-UY" sz="1200" b="1" dirty="0" smtClean="0">
              <a:solidFill>
                <a:schemeClr val="accent2">
                  <a:lumMod val="75000"/>
                </a:schemeClr>
              </a:solidFill>
            </a:endParaRPr>
          </a:p>
          <a:p>
            <a:pPr algn="just"/>
            <a:endParaRPr lang="es-ES" sz="1200" b="1" dirty="0" smtClean="0">
              <a:solidFill>
                <a:schemeClr val="accent2">
                  <a:lumMod val="75000"/>
                </a:schemeClr>
              </a:solidFill>
            </a:endParaRPr>
          </a:p>
        </p:txBody>
      </p:sp>
      <p:sp>
        <p:nvSpPr>
          <p:cNvPr id="19458" name="AutoShape 2" descr="e-mail_school_europea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9460" name="AutoShape 4" descr="e-mail_school_europea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4" name="13 Rectángulo"/>
          <p:cNvSpPr/>
          <p:nvPr/>
        </p:nvSpPr>
        <p:spPr>
          <a:xfrm>
            <a:off x="107504" y="1484784"/>
            <a:ext cx="4392488" cy="5016758"/>
          </a:xfrm>
          <a:prstGeom prst="rect">
            <a:avLst/>
          </a:prstGeom>
        </p:spPr>
        <p:txBody>
          <a:bodyPr wrap="square">
            <a:spAutoFit/>
          </a:bodyPr>
          <a:lstStyle/>
          <a:p>
            <a:pPr algn="just"/>
            <a:r>
              <a:rPr lang="es-ES" sz="1400" b="1" dirty="0" smtClean="0">
                <a:solidFill>
                  <a:schemeClr val="accent2">
                    <a:lumMod val="75000"/>
                  </a:schemeClr>
                </a:solidFill>
              </a:rPr>
              <a:t>10-</a:t>
            </a:r>
            <a:r>
              <a:rPr lang="pt-BR" sz="1400" b="1" dirty="0" smtClean="0">
                <a:solidFill>
                  <a:schemeClr val="accent2">
                    <a:lumMod val="75000"/>
                  </a:schemeClr>
                </a:solidFill>
              </a:rPr>
              <a:t> </a:t>
            </a:r>
            <a:r>
              <a:rPr lang="pt-BR" sz="1400" b="1" dirty="0" err="1" smtClean="0">
                <a:solidFill>
                  <a:schemeClr val="accent2">
                    <a:lumMod val="75000"/>
                  </a:schemeClr>
                </a:solidFill>
              </a:rPr>
              <a:t>Convocatoria</a:t>
            </a:r>
            <a:r>
              <a:rPr lang="pt-BR" sz="1400" b="1" dirty="0" smtClean="0">
                <a:solidFill>
                  <a:schemeClr val="accent2">
                    <a:lumMod val="75000"/>
                  </a:schemeClr>
                </a:solidFill>
              </a:rPr>
              <a:t> Programa de </a:t>
            </a:r>
            <a:r>
              <a:rPr lang="pt-BR" sz="1400" b="1" dirty="0" err="1" smtClean="0">
                <a:solidFill>
                  <a:schemeClr val="accent2">
                    <a:lumMod val="75000"/>
                  </a:schemeClr>
                </a:solidFill>
              </a:rPr>
              <a:t>Verano</a:t>
            </a:r>
            <a:r>
              <a:rPr lang="pt-BR" sz="1400" b="1" dirty="0" smtClean="0">
                <a:solidFill>
                  <a:schemeClr val="accent2">
                    <a:lumMod val="75000"/>
                  </a:schemeClr>
                </a:solidFill>
              </a:rPr>
              <a:t> de </a:t>
            </a:r>
            <a:r>
              <a:rPr lang="pt-BR" sz="1400" b="1" dirty="0" err="1" smtClean="0">
                <a:solidFill>
                  <a:schemeClr val="accent2">
                    <a:lumMod val="75000"/>
                  </a:schemeClr>
                </a:solidFill>
              </a:rPr>
              <a:t>Universidad</a:t>
            </a:r>
            <a:r>
              <a:rPr lang="pt-BR" sz="1400" b="1" dirty="0" smtClean="0">
                <a:solidFill>
                  <a:schemeClr val="accent2">
                    <a:lumMod val="75000"/>
                  </a:schemeClr>
                </a:solidFill>
              </a:rPr>
              <a:t> </a:t>
            </a:r>
            <a:r>
              <a:rPr lang="pt-BR" sz="1400" b="1" dirty="0" err="1" smtClean="0">
                <a:solidFill>
                  <a:schemeClr val="accent2">
                    <a:lumMod val="75000"/>
                  </a:schemeClr>
                </a:solidFill>
              </a:rPr>
              <a:t>Autónoma</a:t>
            </a:r>
            <a:r>
              <a:rPr lang="pt-BR" sz="1400" b="1" dirty="0" smtClean="0">
                <a:solidFill>
                  <a:schemeClr val="accent2">
                    <a:lumMod val="75000"/>
                  </a:schemeClr>
                </a:solidFill>
              </a:rPr>
              <a:t> </a:t>
            </a:r>
            <a:r>
              <a:rPr lang="pt-BR" sz="1400" b="1" dirty="0" err="1" smtClean="0">
                <a:solidFill>
                  <a:schemeClr val="accent2">
                    <a:lumMod val="75000"/>
                  </a:schemeClr>
                </a:solidFill>
              </a:rPr>
              <a:t>San</a:t>
            </a:r>
            <a:r>
              <a:rPr lang="pt-BR" sz="1400" b="1" dirty="0" smtClean="0">
                <a:solidFill>
                  <a:schemeClr val="accent2">
                    <a:lumMod val="75000"/>
                  </a:schemeClr>
                </a:solidFill>
              </a:rPr>
              <a:t> Luis </a:t>
            </a:r>
            <a:r>
              <a:rPr lang="pt-BR" sz="1400" b="1" dirty="0" err="1" smtClean="0">
                <a:solidFill>
                  <a:schemeClr val="accent2">
                    <a:lumMod val="75000"/>
                  </a:schemeClr>
                </a:solidFill>
              </a:rPr>
              <a:t>Potosí</a:t>
            </a:r>
            <a:r>
              <a:rPr lang="pt-BR" sz="1400" b="1" dirty="0" smtClean="0">
                <a:solidFill>
                  <a:schemeClr val="accent2">
                    <a:lumMod val="75000"/>
                  </a:schemeClr>
                </a:solidFill>
              </a:rPr>
              <a:t>, México</a:t>
            </a:r>
            <a:r>
              <a:rPr lang="es-ES" sz="1400" b="1" dirty="0" smtClean="0">
                <a:solidFill>
                  <a:schemeClr val="accent2">
                    <a:lumMod val="75000"/>
                  </a:schemeClr>
                </a:solidFill>
              </a:rPr>
              <a:t>  </a:t>
            </a:r>
          </a:p>
          <a:p>
            <a:pPr algn="just"/>
            <a:endParaRPr lang="es-UY" sz="1400" dirty="0" smtClean="0"/>
          </a:p>
          <a:p>
            <a:pPr algn="just"/>
            <a:r>
              <a:rPr lang="es-UY" sz="1400" dirty="0" smtClean="0"/>
              <a:t>Está abierta la convocatoria 2013 del Verano de la Ciencia de la Universidad Autónoma de San Luis Potosí, México (</a:t>
            </a:r>
            <a:r>
              <a:rPr lang="es-UY" sz="1400" dirty="0" err="1" smtClean="0"/>
              <a:t>VdC</a:t>
            </a:r>
            <a:r>
              <a:rPr lang="es-UY" sz="1400" dirty="0" smtClean="0"/>
              <a:t>-UASLP), en la modalidad de “</a:t>
            </a:r>
            <a:r>
              <a:rPr lang="es-UY" sz="1400" dirty="0" err="1" smtClean="0"/>
              <a:t>Summer</a:t>
            </a:r>
            <a:r>
              <a:rPr lang="es-UY" sz="1400" dirty="0" smtClean="0"/>
              <a:t> </a:t>
            </a:r>
            <a:r>
              <a:rPr lang="es-UY" sz="1400" dirty="0" err="1" smtClean="0"/>
              <a:t>Research</a:t>
            </a:r>
            <a:r>
              <a:rPr lang="es-UY" sz="1400" dirty="0" smtClean="0"/>
              <a:t>”. Esta modalidad tiene como objetivo el promover que estudiantes de licenciatura de universidades americanas, latinoamericanas y europeas visiten la UASLP y en el marco de un proyecto de investigación, conozcan las actividades científicas y tecnológicas que se realizan en la Institución, bajo la asesoría de un investigador de la UASLP. El programa se desarrolla en un lapso de 6 semanas y se puede realizar en diferentes áreas.</a:t>
            </a:r>
          </a:p>
          <a:p>
            <a:pPr algn="just"/>
            <a:r>
              <a:rPr lang="es-UY" sz="1400" dirty="0" smtClean="0"/>
              <a:t>Como en versiones anteriores, el responsable del programa del </a:t>
            </a:r>
            <a:r>
              <a:rPr lang="es-UY" sz="1400" dirty="0" err="1" smtClean="0"/>
              <a:t>VdC</a:t>
            </a:r>
            <a:r>
              <a:rPr lang="es-UY" sz="1400" dirty="0" smtClean="0"/>
              <a:t>-UASLP es el Dr. Marco Sánchez Castillo, pero en el caso particular del “</a:t>
            </a:r>
            <a:r>
              <a:rPr lang="es-UY" sz="1400" dirty="0" err="1" smtClean="0"/>
              <a:t>Summer</a:t>
            </a:r>
            <a:r>
              <a:rPr lang="es-UY" sz="1400" dirty="0" smtClean="0"/>
              <a:t> </a:t>
            </a:r>
            <a:r>
              <a:rPr lang="es-UY" sz="1400" dirty="0" err="1" smtClean="0"/>
              <a:t>Research</a:t>
            </a:r>
            <a:r>
              <a:rPr lang="es-UY" sz="1400" dirty="0" smtClean="0"/>
              <a:t>” está a cargo de la Dra. </a:t>
            </a:r>
            <a:r>
              <a:rPr lang="es-UY" sz="1400" dirty="0" err="1" smtClean="0"/>
              <a:t>Lizy</a:t>
            </a:r>
            <a:r>
              <a:rPr lang="es-UY" sz="1400" dirty="0" smtClean="0"/>
              <a:t> Navarro Zamora, Directora de Divulgación de la Ciencia, la Tecnología y el Posgrado de la Secretaría de Investigación y Posgrado de la UASLP.</a:t>
            </a:r>
          </a:p>
          <a:p>
            <a:pPr algn="just"/>
            <a:r>
              <a:rPr lang="es-UY" sz="1400" dirty="0" smtClean="0"/>
              <a:t>Fecha límite: </a:t>
            </a:r>
            <a:r>
              <a:rPr lang="es-UY" sz="1400" b="1" dirty="0" smtClean="0">
                <a:solidFill>
                  <a:schemeClr val="accent2"/>
                </a:solidFill>
              </a:rPr>
              <a:t>última semana de abril</a:t>
            </a:r>
          </a:p>
          <a:p>
            <a:pPr algn="just"/>
            <a:r>
              <a:rPr lang="es-UY" sz="1400" b="1" dirty="0" smtClean="0">
                <a:solidFill>
                  <a:schemeClr val="accent2"/>
                </a:solidFill>
              </a:rPr>
              <a:t>Más informaciones: </a:t>
            </a:r>
            <a:r>
              <a:rPr lang="es-UY" sz="1200" dirty="0" smtClean="0">
                <a:hlinkClick r:id="rId3"/>
              </a:rPr>
              <a:t>http://cooperacion.udelar.edu.uy/es/wp-content/uploads/2013/04/SRP-Espa%C3%B1ol-2013-3ANAM.pdf</a:t>
            </a:r>
            <a:endParaRPr lang="es-UY" sz="1200" b="1" dirty="0">
              <a:solidFill>
                <a:schemeClr val="accent6"/>
              </a:solidFill>
            </a:endParaRPr>
          </a:p>
        </p:txBody>
      </p:sp>
      <p:grpSp>
        <p:nvGrpSpPr>
          <p:cNvPr id="15" name="Group 1"/>
          <p:cNvGrpSpPr>
            <a:grpSpLocks/>
          </p:cNvGrpSpPr>
          <p:nvPr/>
        </p:nvGrpSpPr>
        <p:grpSpPr bwMode="auto">
          <a:xfrm>
            <a:off x="5508104" y="1340768"/>
            <a:ext cx="2664296" cy="4690294"/>
            <a:chOff x="7960" y="167"/>
            <a:chExt cx="7780" cy="11825"/>
          </a:xfrm>
        </p:grpSpPr>
        <p:grpSp>
          <p:nvGrpSpPr>
            <p:cNvPr id="18" name="Group 2"/>
            <p:cNvGrpSpPr>
              <a:grpSpLocks/>
            </p:cNvGrpSpPr>
            <p:nvPr/>
          </p:nvGrpSpPr>
          <p:grpSpPr bwMode="auto">
            <a:xfrm>
              <a:off x="7967" y="2047"/>
              <a:ext cx="4235" cy="2226"/>
              <a:chOff x="7967" y="2047"/>
              <a:chExt cx="4235" cy="2226"/>
            </a:xfrm>
          </p:grpSpPr>
          <p:sp>
            <p:nvSpPr>
              <p:cNvPr id="152" name="Freeform 3"/>
              <p:cNvSpPr>
                <a:spLocks/>
              </p:cNvSpPr>
              <p:nvPr/>
            </p:nvSpPr>
            <p:spPr bwMode="auto">
              <a:xfrm>
                <a:off x="7967" y="2047"/>
                <a:ext cx="4235" cy="2226"/>
              </a:xfrm>
              <a:custGeom>
                <a:avLst/>
                <a:gdLst/>
                <a:ahLst/>
                <a:cxnLst>
                  <a:cxn ang="0">
                    <a:pos x="46" y="2226"/>
                  </a:cxn>
                  <a:cxn ang="0">
                    <a:pos x="4281" y="2226"/>
                  </a:cxn>
                  <a:cxn ang="0">
                    <a:pos x="4281" y="0"/>
                  </a:cxn>
                  <a:cxn ang="0">
                    <a:pos x="46" y="0"/>
                  </a:cxn>
                  <a:cxn ang="0">
                    <a:pos x="46" y="2226"/>
                  </a:cxn>
                </a:cxnLst>
                <a:rect l="0" t="0" r="r" b="b"/>
                <a:pathLst>
                  <a:path w="4235" h="2226">
                    <a:moveTo>
                      <a:pt x="46" y="2226"/>
                    </a:moveTo>
                    <a:lnTo>
                      <a:pt x="4281" y="2226"/>
                    </a:lnTo>
                    <a:lnTo>
                      <a:pt x="4281" y="0"/>
                    </a:lnTo>
                    <a:lnTo>
                      <a:pt x="46" y="0"/>
                    </a:lnTo>
                    <a:lnTo>
                      <a:pt x="46" y="2226"/>
                    </a:lnTo>
                  </a:path>
                </a:pathLst>
              </a:custGeom>
              <a:solidFill>
                <a:srgbClr val="008CD2"/>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pic>
            <p:nvPicPr>
              <p:cNvPr id="153" name="Picture 4"/>
              <p:cNvPicPr>
                <a:picLocks noChangeAspect="1" noChangeArrowheads="1"/>
              </p:cNvPicPr>
              <p:nvPr/>
            </p:nvPicPr>
            <p:blipFill>
              <a:blip r:embed="rId4" cstate="print"/>
              <a:srcRect/>
              <a:stretch>
                <a:fillRect/>
              </a:stretch>
            </p:blipFill>
            <p:spPr bwMode="auto">
              <a:xfrm>
                <a:off x="7967" y="6107"/>
                <a:ext cx="7773" cy="5885"/>
              </a:xfrm>
              <a:prstGeom prst="rect">
                <a:avLst/>
              </a:prstGeom>
              <a:noFill/>
            </p:spPr>
          </p:pic>
        </p:grpSp>
        <p:grpSp>
          <p:nvGrpSpPr>
            <p:cNvPr id="19" name="Group 5"/>
            <p:cNvGrpSpPr>
              <a:grpSpLocks/>
            </p:cNvGrpSpPr>
            <p:nvPr/>
          </p:nvGrpSpPr>
          <p:grpSpPr bwMode="auto">
            <a:xfrm>
              <a:off x="11460" y="5246"/>
              <a:ext cx="11" cy="2"/>
              <a:chOff x="11460" y="5246"/>
              <a:chExt cx="11" cy="2"/>
            </a:xfrm>
          </p:grpSpPr>
          <p:sp>
            <p:nvSpPr>
              <p:cNvPr id="151" name="Freeform 6"/>
              <p:cNvSpPr>
                <a:spLocks/>
              </p:cNvSpPr>
              <p:nvPr/>
            </p:nvSpPr>
            <p:spPr bwMode="auto">
              <a:xfrm>
                <a:off x="11460" y="5246"/>
                <a:ext cx="11" cy="2"/>
              </a:xfrm>
              <a:custGeom>
                <a:avLst/>
                <a:gdLst/>
                <a:ahLst/>
                <a:cxnLst>
                  <a:cxn ang="0">
                    <a:pos x="0" y="0"/>
                  </a:cxn>
                  <a:cxn ang="0">
                    <a:pos x="11" y="0"/>
                  </a:cxn>
                </a:cxnLst>
                <a:rect l="0" t="0" r="r" b="b"/>
                <a:pathLst>
                  <a:path w="11">
                    <a:moveTo>
                      <a:pt x="0" y="0"/>
                    </a:moveTo>
                    <a:lnTo>
                      <a:pt x="11" y="0"/>
                    </a:lnTo>
                  </a:path>
                </a:pathLst>
              </a:custGeom>
              <a:noFill/>
              <a:ln w="3773">
                <a:solidFill>
                  <a:srgbClr val="F8F8F9"/>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20" name="Group 7"/>
            <p:cNvGrpSpPr>
              <a:grpSpLocks/>
            </p:cNvGrpSpPr>
            <p:nvPr/>
          </p:nvGrpSpPr>
          <p:grpSpPr bwMode="auto">
            <a:xfrm>
              <a:off x="11503" y="5227"/>
              <a:ext cx="11" cy="2"/>
              <a:chOff x="11503" y="5227"/>
              <a:chExt cx="11" cy="2"/>
            </a:xfrm>
          </p:grpSpPr>
          <p:sp>
            <p:nvSpPr>
              <p:cNvPr id="150" name="Freeform 8"/>
              <p:cNvSpPr>
                <a:spLocks/>
              </p:cNvSpPr>
              <p:nvPr/>
            </p:nvSpPr>
            <p:spPr bwMode="auto">
              <a:xfrm>
                <a:off x="11503" y="5227"/>
                <a:ext cx="11" cy="2"/>
              </a:xfrm>
              <a:custGeom>
                <a:avLst/>
                <a:gdLst/>
                <a:ahLst/>
                <a:cxnLst>
                  <a:cxn ang="0">
                    <a:pos x="0" y="0"/>
                  </a:cxn>
                  <a:cxn ang="0">
                    <a:pos x="11" y="0"/>
                  </a:cxn>
                </a:cxnLst>
                <a:rect l="0" t="0" r="r" b="b"/>
                <a:pathLst>
                  <a:path w="11">
                    <a:moveTo>
                      <a:pt x="0" y="0"/>
                    </a:moveTo>
                    <a:lnTo>
                      <a:pt x="11" y="0"/>
                    </a:lnTo>
                  </a:path>
                </a:pathLst>
              </a:custGeom>
              <a:noFill/>
              <a:ln w="3773">
                <a:solidFill>
                  <a:srgbClr val="F8F8F9"/>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21" name="Group 9"/>
            <p:cNvGrpSpPr>
              <a:grpSpLocks/>
            </p:cNvGrpSpPr>
            <p:nvPr/>
          </p:nvGrpSpPr>
          <p:grpSpPr bwMode="auto">
            <a:xfrm>
              <a:off x="11532" y="5217"/>
              <a:ext cx="6" cy="2"/>
              <a:chOff x="11532" y="5217"/>
              <a:chExt cx="6" cy="2"/>
            </a:xfrm>
          </p:grpSpPr>
          <p:sp>
            <p:nvSpPr>
              <p:cNvPr id="149" name="Freeform 10"/>
              <p:cNvSpPr>
                <a:spLocks/>
              </p:cNvSpPr>
              <p:nvPr/>
            </p:nvSpPr>
            <p:spPr bwMode="auto">
              <a:xfrm>
                <a:off x="11532" y="5217"/>
                <a:ext cx="6" cy="2"/>
              </a:xfrm>
              <a:custGeom>
                <a:avLst/>
                <a:gdLst/>
                <a:ahLst/>
                <a:cxnLst>
                  <a:cxn ang="0">
                    <a:pos x="0" y="0"/>
                  </a:cxn>
                  <a:cxn ang="0">
                    <a:pos x="6" y="0"/>
                  </a:cxn>
                </a:cxnLst>
                <a:rect l="0" t="0" r="r" b="b"/>
                <a:pathLst>
                  <a:path w="6">
                    <a:moveTo>
                      <a:pt x="0" y="0"/>
                    </a:moveTo>
                    <a:lnTo>
                      <a:pt x="6" y="0"/>
                    </a:lnTo>
                  </a:path>
                </a:pathLst>
              </a:custGeom>
              <a:noFill/>
              <a:ln w="3773">
                <a:solidFill>
                  <a:srgbClr val="F8F8F9"/>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22" name="Group 11"/>
            <p:cNvGrpSpPr>
              <a:grpSpLocks/>
            </p:cNvGrpSpPr>
            <p:nvPr/>
          </p:nvGrpSpPr>
          <p:grpSpPr bwMode="auto">
            <a:xfrm>
              <a:off x="11686" y="5217"/>
              <a:ext cx="6" cy="2"/>
              <a:chOff x="11686" y="5217"/>
              <a:chExt cx="6" cy="2"/>
            </a:xfrm>
          </p:grpSpPr>
          <p:sp>
            <p:nvSpPr>
              <p:cNvPr id="148" name="Freeform 12"/>
              <p:cNvSpPr>
                <a:spLocks/>
              </p:cNvSpPr>
              <p:nvPr/>
            </p:nvSpPr>
            <p:spPr bwMode="auto">
              <a:xfrm>
                <a:off x="11686" y="5217"/>
                <a:ext cx="6" cy="2"/>
              </a:xfrm>
              <a:custGeom>
                <a:avLst/>
                <a:gdLst/>
                <a:ahLst/>
                <a:cxnLst>
                  <a:cxn ang="0">
                    <a:pos x="0" y="0"/>
                  </a:cxn>
                  <a:cxn ang="0">
                    <a:pos x="6" y="0"/>
                  </a:cxn>
                </a:cxnLst>
                <a:rect l="0" t="0" r="r" b="b"/>
                <a:pathLst>
                  <a:path w="6">
                    <a:moveTo>
                      <a:pt x="0" y="0"/>
                    </a:moveTo>
                    <a:lnTo>
                      <a:pt x="6" y="0"/>
                    </a:lnTo>
                  </a:path>
                </a:pathLst>
              </a:custGeom>
              <a:noFill/>
              <a:ln w="3773">
                <a:solidFill>
                  <a:srgbClr val="F8F8F9"/>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23" name="Group 13"/>
            <p:cNvGrpSpPr>
              <a:grpSpLocks/>
            </p:cNvGrpSpPr>
            <p:nvPr/>
          </p:nvGrpSpPr>
          <p:grpSpPr bwMode="auto">
            <a:xfrm>
              <a:off x="11575" y="5213"/>
              <a:ext cx="11" cy="2"/>
              <a:chOff x="11575" y="5213"/>
              <a:chExt cx="11" cy="2"/>
            </a:xfrm>
          </p:grpSpPr>
          <p:sp>
            <p:nvSpPr>
              <p:cNvPr id="146" name="Freeform 14"/>
              <p:cNvSpPr>
                <a:spLocks/>
              </p:cNvSpPr>
              <p:nvPr/>
            </p:nvSpPr>
            <p:spPr bwMode="auto">
              <a:xfrm>
                <a:off x="11575" y="5213"/>
                <a:ext cx="11" cy="2"/>
              </a:xfrm>
              <a:custGeom>
                <a:avLst/>
                <a:gdLst/>
                <a:ahLst/>
                <a:cxnLst>
                  <a:cxn ang="0">
                    <a:pos x="0" y="0"/>
                  </a:cxn>
                  <a:cxn ang="0">
                    <a:pos x="11" y="0"/>
                  </a:cxn>
                </a:cxnLst>
                <a:rect l="0" t="0" r="r" b="b"/>
                <a:pathLst>
                  <a:path w="11">
                    <a:moveTo>
                      <a:pt x="0" y="0"/>
                    </a:moveTo>
                    <a:lnTo>
                      <a:pt x="11" y="0"/>
                    </a:lnTo>
                  </a:path>
                </a:pathLst>
              </a:custGeom>
              <a:noFill/>
              <a:ln w="3773">
                <a:solidFill>
                  <a:srgbClr val="F8F8F9"/>
                </a:solidFill>
                <a:round/>
                <a:headEnd/>
                <a:tailEnd/>
              </a:ln>
            </p:spPr>
            <p:txBody>
              <a:bodyPr vert="horz" wrap="square" lIns="91440" tIns="45720" rIns="91440" bIns="45720" numCol="1" anchor="t" anchorCtr="0" compatLnSpc="1">
                <a:prstTxWarp prst="textNoShape">
                  <a:avLst/>
                </a:prstTxWarp>
              </a:bodyPr>
              <a:lstStyle/>
              <a:p>
                <a:endParaRPr lang="es-UY"/>
              </a:p>
            </p:txBody>
          </p:sp>
          <p:pic>
            <p:nvPicPr>
              <p:cNvPr id="147" name="Picture 15"/>
              <p:cNvPicPr>
                <a:picLocks noChangeAspect="1" noChangeArrowheads="1"/>
              </p:cNvPicPr>
              <p:nvPr/>
            </p:nvPicPr>
            <p:blipFill>
              <a:blip r:embed="rId5" cstate="print"/>
              <a:srcRect/>
              <a:stretch>
                <a:fillRect/>
              </a:stretch>
            </p:blipFill>
            <p:spPr bwMode="auto">
              <a:xfrm>
                <a:off x="7967" y="5037"/>
                <a:ext cx="3437" cy="198"/>
              </a:xfrm>
              <a:prstGeom prst="rect">
                <a:avLst/>
              </a:prstGeom>
              <a:noFill/>
            </p:spPr>
          </p:pic>
        </p:grpSp>
        <p:grpSp>
          <p:nvGrpSpPr>
            <p:cNvPr id="24" name="Group 16"/>
            <p:cNvGrpSpPr>
              <a:grpSpLocks/>
            </p:cNvGrpSpPr>
            <p:nvPr/>
          </p:nvGrpSpPr>
          <p:grpSpPr bwMode="auto">
            <a:xfrm>
              <a:off x="9312" y="1899"/>
              <a:ext cx="6200" cy="5063"/>
              <a:chOff x="9312" y="1899"/>
              <a:chExt cx="6200" cy="5063"/>
            </a:xfrm>
          </p:grpSpPr>
          <p:sp>
            <p:nvSpPr>
              <p:cNvPr id="109" name="Freeform 17"/>
              <p:cNvSpPr>
                <a:spLocks/>
              </p:cNvSpPr>
              <p:nvPr/>
            </p:nvSpPr>
            <p:spPr bwMode="auto">
              <a:xfrm>
                <a:off x="9312" y="1899"/>
                <a:ext cx="6200" cy="5063"/>
              </a:xfrm>
              <a:custGeom>
                <a:avLst/>
                <a:gdLst/>
                <a:ahLst/>
                <a:cxnLst>
                  <a:cxn ang="0">
                    <a:pos x="140" y="2201"/>
                  </a:cxn>
                  <a:cxn ang="0">
                    <a:pos x="140" y="2002"/>
                  </a:cxn>
                  <a:cxn ang="0">
                    <a:pos x="120" y="2007"/>
                  </a:cxn>
                  <a:cxn ang="0">
                    <a:pos x="100" y="2012"/>
                  </a:cxn>
                  <a:cxn ang="0">
                    <a:pos x="80" y="2013"/>
                  </a:cxn>
                  <a:cxn ang="0">
                    <a:pos x="60" y="2014"/>
                  </a:cxn>
                  <a:cxn ang="0">
                    <a:pos x="60" y="2018"/>
                  </a:cxn>
                  <a:cxn ang="0">
                    <a:pos x="40" y="2025"/>
                  </a:cxn>
                  <a:cxn ang="0">
                    <a:pos x="20" y="2031"/>
                  </a:cxn>
                  <a:cxn ang="0">
                    <a:pos x="0" y="2035"/>
                  </a:cxn>
                  <a:cxn ang="0">
                    <a:pos x="0" y="2123"/>
                  </a:cxn>
                  <a:cxn ang="0">
                    <a:pos x="20" y="2143"/>
                  </a:cxn>
                  <a:cxn ang="0">
                    <a:pos x="20" y="2197"/>
                  </a:cxn>
                  <a:cxn ang="0">
                    <a:pos x="140" y="2201"/>
                  </a:cxn>
                </a:cxnLst>
                <a:rect l="0" t="0" r="r" b="b"/>
                <a:pathLst>
                  <a:path w="6200" h="5063">
                    <a:moveTo>
                      <a:pt x="140" y="2201"/>
                    </a:moveTo>
                    <a:lnTo>
                      <a:pt x="140" y="2002"/>
                    </a:lnTo>
                    <a:lnTo>
                      <a:pt x="120" y="2007"/>
                    </a:lnTo>
                    <a:lnTo>
                      <a:pt x="100" y="2012"/>
                    </a:lnTo>
                    <a:lnTo>
                      <a:pt x="80" y="2013"/>
                    </a:lnTo>
                    <a:lnTo>
                      <a:pt x="60" y="2014"/>
                    </a:lnTo>
                    <a:lnTo>
                      <a:pt x="60" y="2018"/>
                    </a:lnTo>
                    <a:lnTo>
                      <a:pt x="40" y="2025"/>
                    </a:lnTo>
                    <a:lnTo>
                      <a:pt x="20" y="2031"/>
                    </a:lnTo>
                    <a:lnTo>
                      <a:pt x="0" y="2035"/>
                    </a:lnTo>
                    <a:lnTo>
                      <a:pt x="0" y="2123"/>
                    </a:lnTo>
                    <a:lnTo>
                      <a:pt x="20" y="2143"/>
                    </a:lnTo>
                    <a:lnTo>
                      <a:pt x="20" y="2197"/>
                    </a:lnTo>
                    <a:lnTo>
                      <a:pt x="140" y="2201"/>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10" name="Freeform 18"/>
              <p:cNvSpPr>
                <a:spLocks/>
              </p:cNvSpPr>
              <p:nvPr/>
            </p:nvSpPr>
            <p:spPr bwMode="auto">
              <a:xfrm>
                <a:off x="9312" y="1899"/>
                <a:ext cx="6200" cy="5063"/>
              </a:xfrm>
              <a:custGeom>
                <a:avLst/>
                <a:gdLst/>
                <a:ahLst/>
                <a:cxnLst>
                  <a:cxn ang="0">
                    <a:pos x="220" y="4536"/>
                  </a:cxn>
                  <a:cxn ang="0">
                    <a:pos x="220" y="4195"/>
                  </a:cxn>
                  <a:cxn ang="0">
                    <a:pos x="200" y="4179"/>
                  </a:cxn>
                  <a:cxn ang="0">
                    <a:pos x="200" y="4163"/>
                  </a:cxn>
                  <a:cxn ang="0">
                    <a:pos x="180" y="4148"/>
                  </a:cxn>
                  <a:cxn ang="0">
                    <a:pos x="180" y="4131"/>
                  </a:cxn>
                  <a:cxn ang="0">
                    <a:pos x="160" y="4114"/>
                  </a:cxn>
                  <a:cxn ang="0">
                    <a:pos x="160" y="4075"/>
                  </a:cxn>
                  <a:cxn ang="0">
                    <a:pos x="140" y="4052"/>
                  </a:cxn>
                  <a:cxn ang="0">
                    <a:pos x="140" y="4046"/>
                  </a:cxn>
                  <a:cxn ang="0">
                    <a:pos x="120" y="4046"/>
                  </a:cxn>
                  <a:cxn ang="0">
                    <a:pos x="100" y="4042"/>
                  </a:cxn>
                  <a:cxn ang="0">
                    <a:pos x="80" y="4043"/>
                  </a:cxn>
                  <a:cxn ang="0">
                    <a:pos x="60" y="4046"/>
                  </a:cxn>
                  <a:cxn ang="0">
                    <a:pos x="0" y="4041"/>
                  </a:cxn>
                  <a:cxn ang="0">
                    <a:pos x="20" y="4204"/>
                  </a:cxn>
                  <a:cxn ang="0">
                    <a:pos x="40" y="4505"/>
                  </a:cxn>
                  <a:cxn ang="0">
                    <a:pos x="200" y="4555"/>
                  </a:cxn>
                  <a:cxn ang="0">
                    <a:pos x="220" y="4536"/>
                  </a:cxn>
                </a:cxnLst>
                <a:rect l="0" t="0" r="r" b="b"/>
                <a:pathLst>
                  <a:path w="6200" h="5063">
                    <a:moveTo>
                      <a:pt x="220" y="4536"/>
                    </a:moveTo>
                    <a:lnTo>
                      <a:pt x="220" y="4195"/>
                    </a:lnTo>
                    <a:lnTo>
                      <a:pt x="200" y="4179"/>
                    </a:lnTo>
                    <a:lnTo>
                      <a:pt x="200" y="4163"/>
                    </a:lnTo>
                    <a:lnTo>
                      <a:pt x="180" y="4148"/>
                    </a:lnTo>
                    <a:lnTo>
                      <a:pt x="180" y="4131"/>
                    </a:lnTo>
                    <a:lnTo>
                      <a:pt x="160" y="4114"/>
                    </a:lnTo>
                    <a:lnTo>
                      <a:pt x="160" y="4075"/>
                    </a:lnTo>
                    <a:lnTo>
                      <a:pt x="140" y="4052"/>
                    </a:lnTo>
                    <a:lnTo>
                      <a:pt x="140" y="4046"/>
                    </a:lnTo>
                    <a:lnTo>
                      <a:pt x="120" y="4046"/>
                    </a:lnTo>
                    <a:lnTo>
                      <a:pt x="100" y="4042"/>
                    </a:lnTo>
                    <a:lnTo>
                      <a:pt x="80" y="4043"/>
                    </a:lnTo>
                    <a:lnTo>
                      <a:pt x="60" y="4046"/>
                    </a:lnTo>
                    <a:lnTo>
                      <a:pt x="0" y="4041"/>
                    </a:lnTo>
                    <a:lnTo>
                      <a:pt x="20" y="4204"/>
                    </a:lnTo>
                    <a:lnTo>
                      <a:pt x="40" y="4505"/>
                    </a:lnTo>
                    <a:lnTo>
                      <a:pt x="200" y="4555"/>
                    </a:lnTo>
                    <a:lnTo>
                      <a:pt x="220" y="4536"/>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11" name="Freeform 19"/>
              <p:cNvSpPr>
                <a:spLocks/>
              </p:cNvSpPr>
              <p:nvPr/>
            </p:nvSpPr>
            <p:spPr bwMode="auto">
              <a:xfrm>
                <a:off x="9312" y="1899"/>
                <a:ext cx="6200" cy="5063"/>
              </a:xfrm>
              <a:custGeom>
                <a:avLst/>
                <a:gdLst/>
                <a:ahLst/>
                <a:cxnLst>
                  <a:cxn ang="0">
                    <a:pos x="40" y="2281"/>
                  </a:cxn>
                  <a:cxn ang="0">
                    <a:pos x="40" y="2228"/>
                  </a:cxn>
                  <a:cxn ang="0">
                    <a:pos x="20" y="2244"/>
                  </a:cxn>
                  <a:cxn ang="0">
                    <a:pos x="20" y="2262"/>
                  </a:cxn>
                  <a:cxn ang="0">
                    <a:pos x="40" y="2281"/>
                  </a:cxn>
                </a:cxnLst>
                <a:rect l="0" t="0" r="r" b="b"/>
                <a:pathLst>
                  <a:path w="6200" h="5063">
                    <a:moveTo>
                      <a:pt x="40" y="2281"/>
                    </a:moveTo>
                    <a:lnTo>
                      <a:pt x="40" y="2228"/>
                    </a:lnTo>
                    <a:lnTo>
                      <a:pt x="20" y="2244"/>
                    </a:lnTo>
                    <a:lnTo>
                      <a:pt x="20" y="2262"/>
                    </a:lnTo>
                    <a:lnTo>
                      <a:pt x="40" y="2281"/>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12" name="Freeform 20"/>
              <p:cNvSpPr>
                <a:spLocks/>
              </p:cNvSpPr>
              <p:nvPr/>
            </p:nvSpPr>
            <p:spPr bwMode="auto">
              <a:xfrm>
                <a:off x="9312" y="1899"/>
                <a:ext cx="6200" cy="5063"/>
              </a:xfrm>
              <a:custGeom>
                <a:avLst/>
                <a:gdLst/>
                <a:ahLst/>
                <a:cxnLst>
                  <a:cxn ang="0">
                    <a:pos x="480" y="4056"/>
                  </a:cxn>
                  <a:cxn ang="0">
                    <a:pos x="480" y="3658"/>
                  </a:cxn>
                  <a:cxn ang="0">
                    <a:pos x="460" y="3677"/>
                  </a:cxn>
                  <a:cxn ang="0">
                    <a:pos x="440" y="3694"/>
                  </a:cxn>
                  <a:cxn ang="0">
                    <a:pos x="440" y="3710"/>
                  </a:cxn>
                  <a:cxn ang="0">
                    <a:pos x="420" y="3722"/>
                  </a:cxn>
                  <a:cxn ang="0">
                    <a:pos x="400" y="3732"/>
                  </a:cxn>
                  <a:cxn ang="0">
                    <a:pos x="380" y="3739"/>
                  </a:cxn>
                  <a:cxn ang="0">
                    <a:pos x="360" y="3742"/>
                  </a:cxn>
                  <a:cxn ang="0">
                    <a:pos x="320" y="3741"/>
                  </a:cxn>
                  <a:cxn ang="0">
                    <a:pos x="300" y="3736"/>
                  </a:cxn>
                  <a:cxn ang="0">
                    <a:pos x="280" y="3730"/>
                  </a:cxn>
                  <a:cxn ang="0">
                    <a:pos x="260" y="3720"/>
                  </a:cxn>
                  <a:cxn ang="0">
                    <a:pos x="260" y="3709"/>
                  </a:cxn>
                  <a:cxn ang="0">
                    <a:pos x="240" y="3695"/>
                  </a:cxn>
                  <a:cxn ang="0">
                    <a:pos x="220" y="3680"/>
                  </a:cxn>
                  <a:cxn ang="0">
                    <a:pos x="200" y="3615"/>
                  </a:cxn>
                  <a:cxn ang="0">
                    <a:pos x="20" y="3640"/>
                  </a:cxn>
                  <a:cxn ang="0">
                    <a:pos x="40" y="4004"/>
                  </a:cxn>
                  <a:cxn ang="0">
                    <a:pos x="60" y="4001"/>
                  </a:cxn>
                  <a:cxn ang="0">
                    <a:pos x="60" y="3999"/>
                  </a:cxn>
                  <a:cxn ang="0">
                    <a:pos x="80" y="3999"/>
                  </a:cxn>
                  <a:cxn ang="0">
                    <a:pos x="100" y="3997"/>
                  </a:cxn>
                  <a:cxn ang="0">
                    <a:pos x="140" y="3997"/>
                  </a:cxn>
                  <a:cxn ang="0">
                    <a:pos x="160" y="4012"/>
                  </a:cxn>
                  <a:cxn ang="0">
                    <a:pos x="180" y="4026"/>
                  </a:cxn>
                  <a:cxn ang="0">
                    <a:pos x="200" y="4039"/>
                  </a:cxn>
                  <a:cxn ang="0">
                    <a:pos x="200" y="4047"/>
                  </a:cxn>
                  <a:cxn ang="0">
                    <a:pos x="220" y="4029"/>
                  </a:cxn>
                  <a:cxn ang="0">
                    <a:pos x="240" y="4012"/>
                  </a:cxn>
                  <a:cxn ang="0">
                    <a:pos x="240" y="3998"/>
                  </a:cxn>
                  <a:cxn ang="0">
                    <a:pos x="260" y="3985"/>
                  </a:cxn>
                  <a:cxn ang="0">
                    <a:pos x="280" y="3975"/>
                  </a:cxn>
                  <a:cxn ang="0">
                    <a:pos x="300" y="3967"/>
                  </a:cxn>
                  <a:cxn ang="0">
                    <a:pos x="320" y="3962"/>
                  </a:cxn>
                  <a:cxn ang="0">
                    <a:pos x="340" y="3960"/>
                  </a:cxn>
                  <a:cxn ang="0">
                    <a:pos x="360" y="3962"/>
                  </a:cxn>
                  <a:cxn ang="0">
                    <a:pos x="420" y="3987"/>
                  </a:cxn>
                  <a:cxn ang="0">
                    <a:pos x="460" y="4018"/>
                  </a:cxn>
                  <a:cxn ang="0">
                    <a:pos x="460" y="4036"/>
                  </a:cxn>
                  <a:cxn ang="0">
                    <a:pos x="480" y="4056"/>
                  </a:cxn>
                </a:cxnLst>
                <a:rect l="0" t="0" r="r" b="b"/>
                <a:pathLst>
                  <a:path w="6200" h="5063">
                    <a:moveTo>
                      <a:pt x="480" y="4056"/>
                    </a:moveTo>
                    <a:lnTo>
                      <a:pt x="480" y="3658"/>
                    </a:lnTo>
                    <a:lnTo>
                      <a:pt x="460" y="3677"/>
                    </a:lnTo>
                    <a:lnTo>
                      <a:pt x="440" y="3694"/>
                    </a:lnTo>
                    <a:lnTo>
                      <a:pt x="440" y="3710"/>
                    </a:lnTo>
                    <a:lnTo>
                      <a:pt x="420" y="3722"/>
                    </a:lnTo>
                    <a:lnTo>
                      <a:pt x="400" y="3732"/>
                    </a:lnTo>
                    <a:lnTo>
                      <a:pt x="380" y="3739"/>
                    </a:lnTo>
                    <a:lnTo>
                      <a:pt x="360" y="3742"/>
                    </a:lnTo>
                    <a:lnTo>
                      <a:pt x="320" y="3741"/>
                    </a:lnTo>
                    <a:lnTo>
                      <a:pt x="300" y="3736"/>
                    </a:lnTo>
                    <a:lnTo>
                      <a:pt x="280" y="3730"/>
                    </a:lnTo>
                    <a:lnTo>
                      <a:pt x="260" y="3720"/>
                    </a:lnTo>
                    <a:lnTo>
                      <a:pt x="260" y="3709"/>
                    </a:lnTo>
                    <a:lnTo>
                      <a:pt x="240" y="3695"/>
                    </a:lnTo>
                    <a:lnTo>
                      <a:pt x="220" y="3680"/>
                    </a:lnTo>
                    <a:lnTo>
                      <a:pt x="200" y="3615"/>
                    </a:lnTo>
                    <a:lnTo>
                      <a:pt x="20" y="3640"/>
                    </a:lnTo>
                    <a:lnTo>
                      <a:pt x="40" y="4004"/>
                    </a:lnTo>
                    <a:lnTo>
                      <a:pt x="60" y="4001"/>
                    </a:lnTo>
                    <a:lnTo>
                      <a:pt x="60" y="3999"/>
                    </a:lnTo>
                    <a:lnTo>
                      <a:pt x="80" y="3999"/>
                    </a:lnTo>
                    <a:lnTo>
                      <a:pt x="100" y="3997"/>
                    </a:lnTo>
                    <a:lnTo>
                      <a:pt x="140" y="3997"/>
                    </a:lnTo>
                    <a:lnTo>
                      <a:pt x="160" y="4012"/>
                    </a:lnTo>
                    <a:lnTo>
                      <a:pt x="180" y="4026"/>
                    </a:lnTo>
                    <a:lnTo>
                      <a:pt x="200" y="4039"/>
                    </a:lnTo>
                    <a:lnTo>
                      <a:pt x="200" y="4047"/>
                    </a:lnTo>
                    <a:lnTo>
                      <a:pt x="220" y="4029"/>
                    </a:lnTo>
                    <a:lnTo>
                      <a:pt x="240" y="4012"/>
                    </a:lnTo>
                    <a:lnTo>
                      <a:pt x="240" y="3998"/>
                    </a:lnTo>
                    <a:lnTo>
                      <a:pt x="260" y="3985"/>
                    </a:lnTo>
                    <a:lnTo>
                      <a:pt x="280" y="3975"/>
                    </a:lnTo>
                    <a:lnTo>
                      <a:pt x="300" y="3967"/>
                    </a:lnTo>
                    <a:lnTo>
                      <a:pt x="320" y="3962"/>
                    </a:lnTo>
                    <a:lnTo>
                      <a:pt x="340" y="3960"/>
                    </a:lnTo>
                    <a:lnTo>
                      <a:pt x="360" y="3962"/>
                    </a:lnTo>
                    <a:lnTo>
                      <a:pt x="420" y="3987"/>
                    </a:lnTo>
                    <a:lnTo>
                      <a:pt x="460" y="4018"/>
                    </a:lnTo>
                    <a:lnTo>
                      <a:pt x="460" y="4036"/>
                    </a:lnTo>
                    <a:lnTo>
                      <a:pt x="480" y="4056"/>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13" name="Freeform 21"/>
              <p:cNvSpPr>
                <a:spLocks/>
              </p:cNvSpPr>
              <p:nvPr/>
            </p:nvSpPr>
            <p:spPr bwMode="auto">
              <a:xfrm>
                <a:off x="9312" y="1899"/>
                <a:ext cx="6200" cy="5063"/>
              </a:xfrm>
              <a:custGeom>
                <a:avLst/>
                <a:gdLst/>
                <a:ahLst/>
                <a:cxnLst>
                  <a:cxn ang="0">
                    <a:pos x="220" y="5044"/>
                  </a:cxn>
                  <a:cxn ang="0">
                    <a:pos x="220" y="4704"/>
                  </a:cxn>
                  <a:cxn ang="0">
                    <a:pos x="20" y="4691"/>
                  </a:cxn>
                  <a:cxn ang="0">
                    <a:pos x="40" y="5007"/>
                  </a:cxn>
                  <a:cxn ang="0">
                    <a:pos x="200" y="5063"/>
                  </a:cxn>
                  <a:cxn ang="0">
                    <a:pos x="220" y="5044"/>
                  </a:cxn>
                </a:cxnLst>
                <a:rect l="0" t="0" r="r" b="b"/>
                <a:pathLst>
                  <a:path w="6200" h="5063">
                    <a:moveTo>
                      <a:pt x="220" y="5044"/>
                    </a:moveTo>
                    <a:lnTo>
                      <a:pt x="220" y="4704"/>
                    </a:lnTo>
                    <a:lnTo>
                      <a:pt x="20" y="4691"/>
                    </a:lnTo>
                    <a:lnTo>
                      <a:pt x="40" y="5007"/>
                    </a:lnTo>
                    <a:lnTo>
                      <a:pt x="200" y="5063"/>
                    </a:lnTo>
                    <a:lnTo>
                      <a:pt x="220" y="5044"/>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14" name="Freeform 22"/>
              <p:cNvSpPr>
                <a:spLocks/>
              </p:cNvSpPr>
              <p:nvPr/>
            </p:nvSpPr>
            <p:spPr bwMode="auto">
              <a:xfrm>
                <a:off x="9312" y="1899"/>
                <a:ext cx="6200" cy="5063"/>
              </a:xfrm>
              <a:custGeom>
                <a:avLst/>
                <a:gdLst/>
                <a:ahLst/>
                <a:cxnLst>
                  <a:cxn ang="0">
                    <a:pos x="5300" y="726"/>
                  </a:cxn>
                  <a:cxn ang="0">
                    <a:pos x="5220" y="642"/>
                  </a:cxn>
                  <a:cxn ang="0">
                    <a:pos x="5160" y="578"/>
                  </a:cxn>
                  <a:cxn ang="0">
                    <a:pos x="40" y="548"/>
                  </a:cxn>
                  <a:cxn ang="0">
                    <a:pos x="240" y="467"/>
                  </a:cxn>
                  <a:cxn ang="0">
                    <a:pos x="320" y="431"/>
                  </a:cxn>
                  <a:cxn ang="0">
                    <a:pos x="420" y="454"/>
                  </a:cxn>
                  <a:cxn ang="0">
                    <a:pos x="480" y="515"/>
                  </a:cxn>
                  <a:cxn ang="0">
                    <a:pos x="540" y="4935"/>
                  </a:cxn>
                  <a:cxn ang="0">
                    <a:pos x="600" y="4905"/>
                  </a:cxn>
                  <a:cxn ang="0">
                    <a:pos x="660" y="4876"/>
                  </a:cxn>
                  <a:cxn ang="0">
                    <a:pos x="740" y="4913"/>
                  </a:cxn>
                  <a:cxn ang="0">
                    <a:pos x="860" y="4964"/>
                  </a:cxn>
                  <a:cxn ang="0">
                    <a:pos x="920" y="4935"/>
                  </a:cxn>
                  <a:cxn ang="0">
                    <a:pos x="980" y="4905"/>
                  </a:cxn>
                  <a:cxn ang="0">
                    <a:pos x="1060" y="4871"/>
                  </a:cxn>
                  <a:cxn ang="0">
                    <a:pos x="1120" y="4877"/>
                  </a:cxn>
                  <a:cxn ang="0">
                    <a:pos x="1180" y="4925"/>
                  </a:cxn>
                  <a:cxn ang="0">
                    <a:pos x="1260" y="4934"/>
                  </a:cxn>
                  <a:cxn ang="0">
                    <a:pos x="1320" y="4881"/>
                  </a:cxn>
                  <a:cxn ang="0">
                    <a:pos x="1380" y="4845"/>
                  </a:cxn>
                  <a:cxn ang="0">
                    <a:pos x="1440" y="4808"/>
                  </a:cxn>
                  <a:cxn ang="0">
                    <a:pos x="1520" y="4803"/>
                  </a:cxn>
                  <a:cxn ang="0">
                    <a:pos x="2060" y="4840"/>
                  </a:cxn>
                  <a:cxn ang="0">
                    <a:pos x="2120" y="4854"/>
                  </a:cxn>
                  <a:cxn ang="0">
                    <a:pos x="2220" y="4845"/>
                  </a:cxn>
                  <a:cxn ang="0">
                    <a:pos x="2280" y="4842"/>
                  </a:cxn>
                  <a:cxn ang="0">
                    <a:pos x="2400" y="4859"/>
                  </a:cxn>
                  <a:cxn ang="0">
                    <a:pos x="2620" y="4892"/>
                  </a:cxn>
                  <a:cxn ang="0">
                    <a:pos x="2740" y="4894"/>
                  </a:cxn>
                  <a:cxn ang="0">
                    <a:pos x="2800" y="4861"/>
                  </a:cxn>
                  <a:cxn ang="0">
                    <a:pos x="3280" y="4869"/>
                  </a:cxn>
                  <a:cxn ang="0">
                    <a:pos x="3380" y="4871"/>
                  </a:cxn>
                  <a:cxn ang="0">
                    <a:pos x="3440" y="4859"/>
                  </a:cxn>
                  <a:cxn ang="0">
                    <a:pos x="3580" y="4838"/>
                  </a:cxn>
                  <a:cxn ang="0">
                    <a:pos x="3720" y="4822"/>
                  </a:cxn>
                  <a:cxn ang="0">
                    <a:pos x="3780" y="4838"/>
                  </a:cxn>
                  <a:cxn ang="0">
                    <a:pos x="3860" y="4873"/>
                  </a:cxn>
                  <a:cxn ang="0">
                    <a:pos x="3920" y="4869"/>
                  </a:cxn>
                  <a:cxn ang="0">
                    <a:pos x="4100" y="4857"/>
                  </a:cxn>
                  <a:cxn ang="0">
                    <a:pos x="4180" y="4861"/>
                  </a:cxn>
                  <a:cxn ang="0">
                    <a:pos x="4260" y="4858"/>
                  </a:cxn>
                  <a:cxn ang="0">
                    <a:pos x="4300" y="4873"/>
                  </a:cxn>
                  <a:cxn ang="0">
                    <a:pos x="4380" y="4868"/>
                  </a:cxn>
                  <a:cxn ang="0">
                    <a:pos x="4500" y="4858"/>
                  </a:cxn>
                  <a:cxn ang="0">
                    <a:pos x="4560" y="4864"/>
                  </a:cxn>
                  <a:cxn ang="0">
                    <a:pos x="4680" y="4920"/>
                  </a:cxn>
                  <a:cxn ang="0">
                    <a:pos x="4820" y="4939"/>
                  </a:cxn>
                  <a:cxn ang="0">
                    <a:pos x="4920" y="4937"/>
                  </a:cxn>
                  <a:cxn ang="0">
                    <a:pos x="5060" y="4934"/>
                  </a:cxn>
                  <a:cxn ang="0">
                    <a:pos x="5100" y="4876"/>
                  </a:cxn>
                  <a:cxn ang="0">
                    <a:pos x="5140" y="4847"/>
                  </a:cxn>
                  <a:cxn ang="0">
                    <a:pos x="5200" y="4864"/>
                  </a:cxn>
                  <a:cxn ang="0">
                    <a:pos x="5280" y="4894"/>
                  </a:cxn>
                  <a:cxn ang="0">
                    <a:pos x="5340" y="1192"/>
                  </a:cxn>
                </a:cxnLst>
                <a:rect l="0" t="0" r="r" b="b"/>
                <a:pathLst>
                  <a:path w="6200" h="5063">
                    <a:moveTo>
                      <a:pt x="5360" y="1174"/>
                    </a:moveTo>
                    <a:lnTo>
                      <a:pt x="5360" y="805"/>
                    </a:lnTo>
                    <a:lnTo>
                      <a:pt x="5340" y="776"/>
                    </a:lnTo>
                    <a:lnTo>
                      <a:pt x="5300" y="726"/>
                    </a:lnTo>
                    <a:lnTo>
                      <a:pt x="5240" y="680"/>
                    </a:lnTo>
                    <a:lnTo>
                      <a:pt x="5240" y="659"/>
                    </a:lnTo>
                    <a:lnTo>
                      <a:pt x="5220" y="652"/>
                    </a:lnTo>
                    <a:lnTo>
                      <a:pt x="5220" y="642"/>
                    </a:lnTo>
                    <a:lnTo>
                      <a:pt x="5200" y="629"/>
                    </a:lnTo>
                    <a:lnTo>
                      <a:pt x="5180" y="614"/>
                    </a:lnTo>
                    <a:lnTo>
                      <a:pt x="5160" y="597"/>
                    </a:lnTo>
                    <a:lnTo>
                      <a:pt x="5160" y="578"/>
                    </a:lnTo>
                    <a:lnTo>
                      <a:pt x="5140" y="558"/>
                    </a:lnTo>
                    <a:lnTo>
                      <a:pt x="5140" y="28"/>
                    </a:lnTo>
                    <a:lnTo>
                      <a:pt x="40" y="0"/>
                    </a:lnTo>
                    <a:lnTo>
                      <a:pt x="40" y="548"/>
                    </a:lnTo>
                    <a:lnTo>
                      <a:pt x="220" y="518"/>
                    </a:lnTo>
                    <a:lnTo>
                      <a:pt x="220" y="499"/>
                    </a:lnTo>
                    <a:lnTo>
                      <a:pt x="240" y="482"/>
                    </a:lnTo>
                    <a:lnTo>
                      <a:pt x="240" y="467"/>
                    </a:lnTo>
                    <a:lnTo>
                      <a:pt x="260" y="454"/>
                    </a:lnTo>
                    <a:lnTo>
                      <a:pt x="280" y="443"/>
                    </a:lnTo>
                    <a:lnTo>
                      <a:pt x="300" y="436"/>
                    </a:lnTo>
                    <a:lnTo>
                      <a:pt x="320" y="431"/>
                    </a:lnTo>
                    <a:lnTo>
                      <a:pt x="340" y="432"/>
                    </a:lnTo>
                    <a:lnTo>
                      <a:pt x="380" y="437"/>
                    </a:lnTo>
                    <a:lnTo>
                      <a:pt x="400" y="444"/>
                    </a:lnTo>
                    <a:lnTo>
                      <a:pt x="420" y="454"/>
                    </a:lnTo>
                    <a:lnTo>
                      <a:pt x="440" y="466"/>
                    </a:lnTo>
                    <a:lnTo>
                      <a:pt x="440" y="480"/>
                    </a:lnTo>
                    <a:lnTo>
                      <a:pt x="460" y="497"/>
                    </a:lnTo>
                    <a:lnTo>
                      <a:pt x="480" y="515"/>
                    </a:lnTo>
                    <a:lnTo>
                      <a:pt x="480" y="4944"/>
                    </a:lnTo>
                    <a:lnTo>
                      <a:pt x="500" y="4941"/>
                    </a:lnTo>
                    <a:lnTo>
                      <a:pt x="520" y="4938"/>
                    </a:lnTo>
                    <a:lnTo>
                      <a:pt x="540" y="4935"/>
                    </a:lnTo>
                    <a:lnTo>
                      <a:pt x="560" y="4934"/>
                    </a:lnTo>
                    <a:lnTo>
                      <a:pt x="560" y="4921"/>
                    </a:lnTo>
                    <a:lnTo>
                      <a:pt x="580" y="4912"/>
                    </a:lnTo>
                    <a:lnTo>
                      <a:pt x="600" y="4905"/>
                    </a:lnTo>
                    <a:lnTo>
                      <a:pt x="620" y="4899"/>
                    </a:lnTo>
                    <a:lnTo>
                      <a:pt x="640" y="4894"/>
                    </a:lnTo>
                    <a:lnTo>
                      <a:pt x="660" y="4883"/>
                    </a:lnTo>
                    <a:lnTo>
                      <a:pt x="660" y="4876"/>
                    </a:lnTo>
                    <a:lnTo>
                      <a:pt x="680" y="4875"/>
                    </a:lnTo>
                    <a:lnTo>
                      <a:pt x="700" y="4879"/>
                    </a:lnTo>
                    <a:lnTo>
                      <a:pt x="720" y="4898"/>
                    </a:lnTo>
                    <a:lnTo>
                      <a:pt x="740" y="4913"/>
                    </a:lnTo>
                    <a:lnTo>
                      <a:pt x="740" y="4927"/>
                    </a:lnTo>
                    <a:lnTo>
                      <a:pt x="760" y="4942"/>
                    </a:lnTo>
                    <a:lnTo>
                      <a:pt x="820" y="4958"/>
                    </a:lnTo>
                    <a:lnTo>
                      <a:pt x="860" y="4964"/>
                    </a:lnTo>
                    <a:lnTo>
                      <a:pt x="860" y="4952"/>
                    </a:lnTo>
                    <a:lnTo>
                      <a:pt x="880" y="4944"/>
                    </a:lnTo>
                    <a:lnTo>
                      <a:pt x="900" y="4939"/>
                    </a:lnTo>
                    <a:lnTo>
                      <a:pt x="920" y="4935"/>
                    </a:lnTo>
                    <a:lnTo>
                      <a:pt x="940" y="4930"/>
                    </a:lnTo>
                    <a:lnTo>
                      <a:pt x="960" y="4924"/>
                    </a:lnTo>
                    <a:lnTo>
                      <a:pt x="960" y="4914"/>
                    </a:lnTo>
                    <a:lnTo>
                      <a:pt x="980" y="4905"/>
                    </a:lnTo>
                    <a:lnTo>
                      <a:pt x="1000" y="4898"/>
                    </a:lnTo>
                    <a:lnTo>
                      <a:pt x="1020" y="4893"/>
                    </a:lnTo>
                    <a:lnTo>
                      <a:pt x="1040" y="4880"/>
                    </a:lnTo>
                    <a:lnTo>
                      <a:pt x="1060" y="4871"/>
                    </a:lnTo>
                    <a:lnTo>
                      <a:pt x="1080" y="4865"/>
                    </a:lnTo>
                    <a:lnTo>
                      <a:pt x="1100" y="4862"/>
                    </a:lnTo>
                    <a:lnTo>
                      <a:pt x="1120" y="4861"/>
                    </a:lnTo>
                    <a:lnTo>
                      <a:pt x="1120" y="4877"/>
                    </a:lnTo>
                    <a:lnTo>
                      <a:pt x="1140" y="4882"/>
                    </a:lnTo>
                    <a:lnTo>
                      <a:pt x="1140" y="4904"/>
                    </a:lnTo>
                    <a:lnTo>
                      <a:pt x="1160" y="4912"/>
                    </a:lnTo>
                    <a:lnTo>
                      <a:pt x="1180" y="4925"/>
                    </a:lnTo>
                    <a:lnTo>
                      <a:pt x="1200" y="4932"/>
                    </a:lnTo>
                    <a:lnTo>
                      <a:pt x="1220" y="4935"/>
                    </a:lnTo>
                    <a:lnTo>
                      <a:pt x="1240" y="4935"/>
                    </a:lnTo>
                    <a:lnTo>
                      <a:pt x="1260" y="4934"/>
                    </a:lnTo>
                    <a:lnTo>
                      <a:pt x="1260" y="4920"/>
                    </a:lnTo>
                    <a:lnTo>
                      <a:pt x="1280" y="4906"/>
                    </a:lnTo>
                    <a:lnTo>
                      <a:pt x="1300" y="4893"/>
                    </a:lnTo>
                    <a:lnTo>
                      <a:pt x="1320" y="4881"/>
                    </a:lnTo>
                    <a:lnTo>
                      <a:pt x="1340" y="4871"/>
                    </a:lnTo>
                    <a:lnTo>
                      <a:pt x="1360" y="4864"/>
                    </a:lnTo>
                    <a:lnTo>
                      <a:pt x="1380" y="4852"/>
                    </a:lnTo>
                    <a:lnTo>
                      <a:pt x="1380" y="4845"/>
                    </a:lnTo>
                    <a:lnTo>
                      <a:pt x="1400" y="4835"/>
                    </a:lnTo>
                    <a:lnTo>
                      <a:pt x="1420" y="4826"/>
                    </a:lnTo>
                    <a:lnTo>
                      <a:pt x="1440" y="4820"/>
                    </a:lnTo>
                    <a:lnTo>
                      <a:pt x="1440" y="4808"/>
                    </a:lnTo>
                    <a:lnTo>
                      <a:pt x="1460" y="4800"/>
                    </a:lnTo>
                    <a:lnTo>
                      <a:pt x="1480" y="4796"/>
                    </a:lnTo>
                    <a:lnTo>
                      <a:pt x="1500" y="4797"/>
                    </a:lnTo>
                    <a:lnTo>
                      <a:pt x="1520" y="4803"/>
                    </a:lnTo>
                    <a:lnTo>
                      <a:pt x="1540" y="4814"/>
                    </a:lnTo>
                    <a:lnTo>
                      <a:pt x="2040" y="4820"/>
                    </a:lnTo>
                    <a:lnTo>
                      <a:pt x="2040" y="4843"/>
                    </a:lnTo>
                    <a:lnTo>
                      <a:pt x="2060" y="4840"/>
                    </a:lnTo>
                    <a:lnTo>
                      <a:pt x="2080" y="4840"/>
                    </a:lnTo>
                    <a:lnTo>
                      <a:pt x="2080" y="4848"/>
                    </a:lnTo>
                    <a:lnTo>
                      <a:pt x="2100" y="4853"/>
                    </a:lnTo>
                    <a:lnTo>
                      <a:pt x="2120" y="4854"/>
                    </a:lnTo>
                    <a:lnTo>
                      <a:pt x="2140" y="4853"/>
                    </a:lnTo>
                    <a:lnTo>
                      <a:pt x="2160" y="4851"/>
                    </a:lnTo>
                    <a:lnTo>
                      <a:pt x="2180" y="4848"/>
                    </a:lnTo>
                    <a:lnTo>
                      <a:pt x="2220" y="4845"/>
                    </a:lnTo>
                    <a:lnTo>
                      <a:pt x="2220" y="4842"/>
                    </a:lnTo>
                    <a:lnTo>
                      <a:pt x="2240" y="4840"/>
                    </a:lnTo>
                    <a:lnTo>
                      <a:pt x="2260" y="4840"/>
                    </a:lnTo>
                    <a:lnTo>
                      <a:pt x="2280" y="4842"/>
                    </a:lnTo>
                    <a:lnTo>
                      <a:pt x="2300" y="4845"/>
                    </a:lnTo>
                    <a:lnTo>
                      <a:pt x="2340" y="4849"/>
                    </a:lnTo>
                    <a:lnTo>
                      <a:pt x="2360" y="4854"/>
                    </a:lnTo>
                    <a:lnTo>
                      <a:pt x="2400" y="4859"/>
                    </a:lnTo>
                    <a:lnTo>
                      <a:pt x="2420" y="4865"/>
                    </a:lnTo>
                    <a:lnTo>
                      <a:pt x="2500" y="4877"/>
                    </a:lnTo>
                    <a:lnTo>
                      <a:pt x="2580" y="4888"/>
                    </a:lnTo>
                    <a:lnTo>
                      <a:pt x="2620" y="4892"/>
                    </a:lnTo>
                    <a:lnTo>
                      <a:pt x="2640" y="4895"/>
                    </a:lnTo>
                    <a:lnTo>
                      <a:pt x="2680" y="4896"/>
                    </a:lnTo>
                    <a:lnTo>
                      <a:pt x="2700" y="4896"/>
                    </a:lnTo>
                    <a:lnTo>
                      <a:pt x="2740" y="4894"/>
                    </a:lnTo>
                    <a:lnTo>
                      <a:pt x="2760" y="4890"/>
                    </a:lnTo>
                    <a:lnTo>
                      <a:pt x="2780" y="4883"/>
                    </a:lnTo>
                    <a:lnTo>
                      <a:pt x="2780" y="4873"/>
                    </a:lnTo>
                    <a:lnTo>
                      <a:pt x="2800" y="4861"/>
                    </a:lnTo>
                    <a:lnTo>
                      <a:pt x="2800" y="4851"/>
                    </a:lnTo>
                    <a:lnTo>
                      <a:pt x="3260" y="4851"/>
                    </a:lnTo>
                    <a:lnTo>
                      <a:pt x="3260" y="4862"/>
                    </a:lnTo>
                    <a:lnTo>
                      <a:pt x="3280" y="4869"/>
                    </a:lnTo>
                    <a:lnTo>
                      <a:pt x="3300" y="4873"/>
                    </a:lnTo>
                    <a:lnTo>
                      <a:pt x="3320" y="4874"/>
                    </a:lnTo>
                    <a:lnTo>
                      <a:pt x="3380" y="4872"/>
                    </a:lnTo>
                    <a:lnTo>
                      <a:pt x="3380" y="4871"/>
                    </a:lnTo>
                    <a:lnTo>
                      <a:pt x="3400" y="4869"/>
                    </a:lnTo>
                    <a:lnTo>
                      <a:pt x="3400" y="4866"/>
                    </a:lnTo>
                    <a:lnTo>
                      <a:pt x="3420" y="4863"/>
                    </a:lnTo>
                    <a:lnTo>
                      <a:pt x="3440" y="4859"/>
                    </a:lnTo>
                    <a:lnTo>
                      <a:pt x="3460" y="4856"/>
                    </a:lnTo>
                    <a:lnTo>
                      <a:pt x="3520" y="4845"/>
                    </a:lnTo>
                    <a:lnTo>
                      <a:pt x="3560" y="4841"/>
                    </a:lnTo>
                    <a:lnTo>
                      <a:pt x="3580" y="4838"/>
                    </a:lnTo>
                    <a:lnTo>
                      <a:pt x="3600" y="4834"/>
                    </a:lnTo>
                    <a:lnTo>
                      <a:pt x="3640" y="4831"/>
                    </a:lnTo>
                    <a:lnTo>
                      <a:pt x="3660" y="4829"/>
                    </a:lnTo>
                    <a:lnTo>
                      <a:pt x="3720" y="4822"/>
                    </a:lnTo>
                    <a:lnTo>
                      <a:pt x="3760" y="4820"/>
                    </a:lnTo>
                    <a:lnTo>
                      <a:pt x="3780" y="4831"/>
                    </a:lnTo>
                    <a:lnTo>
                      <a:pt x="3780" y="4838"/>
                    </a:lnTo>
                    <a:lnTo>
                      <a:pt x="3800" y="4849"/>
                    </a:lnTo>
                    <a:lnTo>
                      <a:pt x="3820" y="4858"/>
                    </a:lnTo>
                    <a:lnTo>
                      <a:pt x="3840" y="4867"/>
                    </a:lnTo>
                    <a:lnTo>
                      <a:pt x="3860" y="4873"/>
                    </a:lnTo>
                    <a:lnTo>
                      <a:pt x="3860" y="4878"/>
                    </a:lnTo>
                    <a:lnTo>
                      <a:pt x="3880" y="4881"/>
                    </a:lnTo>
                    <a:lnTo>
                      <a:pt x="3900" y="4874"/>
                    </a:lnTo>
                    <a:lnTo>
                      <a:pt x="3920" y="4869"/>
                    </a:lnTo>
                    <a:lnTo>
                      <a:pt x="3980" y="4859"/>
                    </a:lnTo>
                    <a:lnTo>
                      <a:pt x="4040" y="4856"/>
                    </a:lnTo>
                    <a:lnTo>
                      <a:pt x="4060" y="4857"/>
                    </a:lnTo>
                    <a:lnTo>
                      <a:pt x="4100" y="4857"/>
                    </a:lnTo>
                    <a:lnTo>
                      <a:pt x="4120" y="4858"/>
                    </a:lnTo>
                    <a:lnTo>
                      <a:pt x="4160" y="4860"/>
                    </a:lnTo>
                    <a:lnTo>
                      <a:pt x="4180" y="4861"/>
                    </a:lnTo>
                    <a:lnTo>
                      <a:pt x="4200" y="4851"/>
                    </a:lnTo>
                    <a:lnTo>
                      <a:pt x="4220" y="4849"/>
                    </a:lnTo>
                    <a:lnTo>
                      <a:pt x="4240" y="4850"/>
                    </a:lnTo>
                    <a:lnTo>
                      <a:pt x="4260" y="4858"/>
                    </a:lnTo>
                    <a:lnTo>
                      <a:pt x="4260" y="4865"/>
                    </a:lnTo>
                    <a:lnTo>
                      <a:pt x="4280" y="4869"/>
                    </a:lnTo>
                    <a:lnTo>
                      <a:pt x="4280" y="4872"/>
                    </a:lnTo>
                    <a:lnTo>
                      <a:pt x="4300" y="4873"/>
                    </a:lnTo>
                    <a:lnTo>
                      <a:pt x="4320" y="4873"/>
                    </a:lnTo>
                    <a:lnTo>
                      <a:pt x="4340" y="4872"/>
                    </a:lnTo>
                    <a:lnTo>
                      <a:pt x="4360" y="4871"/>
                    </a:lnTo>
                    <a:lnTo>
                      <a:pt x="4380" y="4868"/>
                    </a:lnTo>
                    <a:lnTo>
                      <a:pt x="4420" y="4863"/>
                    </a:lnTo>
                    <a:lnTo>
                      <a:pt x="4460" y="4861"/>
                    </a:lnTo>
                    <a:lnTo>
                      <a:pt x="4480" y="4859"/>
                    </a:lnTo>
                    <a:lnTo>
                      <a:pt x="4500" y="4858"/>
                    </a:lnTo>
                    <a:lnTo>
                      <a:pt x="4520" y="4857"/>
                    </a:lnTo>
                    <a:lnTo>
                      <a:pt x="4540" y="4858"/>
                    </a:lnTo>
                    <a:lnTo>
                      <a:pt x="4540" y="4860"/>
                    </a:lnTo>
                    <a:lnTo>
                      <a:pt x="4560" y="4864"/>
                    </a:lnTo>
                    <a:lnTo>
                      <a:pt x="4580" y="4870"/>
                    </a:lnTo>
                    <a:lnTo>
                      <a:pt x="4600" y="4883"/>
                    </a:lnTo>
                    <a:lnTo>
                      <a:pt x="4620" y="4895"/>
                    </a:lnTo>
                    <a:lnTo>
                      <a:pt x="4680" y="4920"/>
                    </a:lnTo>
                    <a:lnTo>
                      <a:pt x="4760" y="4934"/>
                    </a:lnTo>
                    <a:lnTo>
                      <a:pt x="4780" y="4936"/>
                    </a:lnTo>
                    <a:lnTo>
                      <a:pt x="4800" y="4938"/>
                    </a:lnTo>
                    <a:lnTo>
                      <a:pt x="4820" y="4939"/>
                    </a:lnTo>
                    <a:lnTo>
                      <a:pt x="4860" y="4939"/>
                    </a:lnTo>
                    <a:lnTo>
                      <a:pt x="4880" y="4939"/>
                    </a:lnTo>
                    <a:lnTo>
                      <a:pt x="4900" y="4938"/>
                    </a:lnTo>
                    <a:lnTo>
                      <a:pt x="4920" y="4937"/>
                    </a:lnTo>
                    <a:lnTo>
                      <a:pt x="4980" y="4935"/>
                    </a:lnTo>
                    <a:lnTo>
                      <a:pt x="5000" y="4934"/>
                    </a:lnTo>
                    <a:lnTo>
                      <a:pt x="5020" y="4934"/>
                    </a:lnTo>
                    <a:lnTo>
                      <a:pt x="5060" y="4934"/>
                    </a:lnTo>
                    <a:lnTo>
                      <a:pt x="5060" y="4906"/>
                    </a:lnTo>
                    <a:lnTo>
                      <a:pt x="5080" y="4897"/>
                    </a:lnTo>
                    <a:lnTo>
                      <a:pt x="5080" y="4886"/>
                    </a:lnTo>
                    <a:lnTo>
                      <a:pt x="5100" y="4876"/>
                    </a:lnTo>
                    <a:lnTo>
                      <a:pt x="5100" y="4862"/>
                    </a:lnTo>
                    <a:lnTo>
                      <a:pt x="5120" y="4853"/>
                    </a:lnTo>
                    <a:lnTo>
                      <a:pt x="5120" y="4848"/>
                    </a:lnTo>
                    <a:lnTo>
                      <a:pt x="5140" y="4847"/>
                    </a:lnTo>
                    <a:lnTo>
                      <a:pt x="5160" y="4848"/>
                    </a:lnTo>
                    <a:lnTo>
                      <a:pt x="5180" y="4852"/>
                    </a:lnTo>
                    <a:lnTo>
                      <a:pt x="5180" y="4857"/>
                    </a:lnTo>
                    <a:lnTo>
                      <a:pt x="5200" y="4864"/>
                    </a:lnTo>
                    <a:lnTo>
                      <a:pt x="5220" y="4872"/>
                    </a:lnTo>
                    <a:lnTo>
                      <a:pt x="5240" y="4880"/>
                    </a:lnTo>
                    <a:lnTo>
                      <a:pt x="5260" y="4887"/>
                    </a:lnTo>
                    <a:lnTo>
                      <a:pt x="5280" y="4894"/>
                    </a:lnTo>
                    <a:lnTo>
                      <a:pt x="5300" y="4899"/>
                    </a:lnTo>
                    <a:lnTo>
                      <a:pt x="5320" y="4902"/>
                    </a:lnTo>
                    <a:lnTo>
                      <a:pt x="5320" y="1206"/>
                    </a:lnTo>
                    <a:lnTo>
                      <a:pt x="5340" y="1192"/>
                    </a:lnTo>
                    <a:lnTo>
                      <a:pt x="5360" y="1174"/>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15" name="Freeform 23"/>
              <p:cNvSpPr>
                <a:spLocks/>
              </p:cNvSpPr>
              <p:nvPr/>
            </p:nvSpPr>
            <p:spPr bwMode="auto">
              <a:xfrm>
                <a:off x="9312" y="1899"/>
                <a:ext cx="6200" cy="5063"/>
              </a:xfrm>
              <a:custGeom>
                <a:avLst/>
                <a:gdLst/>
                <a:ahLst/>
                <a:cxnLst>
                  <a:cxn ang="0">
                    <a:pos x="440" y="983"/>
                  </a:cxn>
                  <a:cxn ang="0">
                    <a:pos x="440" y="696"/>
                  </a:cxn>
                  <a:cxn ang="0">
                    <a:pos x="420" y="709"/>
                  </a:cxn>
                  <a:cxn ang="0">
                    <a:pos x="400" y="719"/>
                  </a:cxn>
                  <a:cxn ang="0">
                    <a:pos x="380" y="725"/>
                  </a:cxn>
                  <a:cxn ang="0">
                    <a:pos x="360" y="729"/>
                  </a:cxn>
                  <a:cxn ang="0">
                    <a:pos x="320" y="728"/>
                  </a:cxn>
                  <a:cxn ang="0">
                    <a:pos x="300" y="723"/>
                  </a:cxn>
                  <a:cxn ang="0">
                    <a:pos x="280" y="716"/>
                  </a:cxn>
                  <a:cxn ang="0">
                    <a:pos x="260" y="707"/>
                  </a:cxn>
                  <a:cxn ang="0">
                    <a:pos x="260" y="696"/>
                  </a:cxn>
                  <a:cxn ang="0">
                    <a:pos x="240" y="682"/>
                  </a:cxn>
                  <a:cxn ang="0">
                    <a:pos x="220" y="666"/>
                  </a:cxn>
                  <a:cxn ang="0">
                    <a:pos x="180" y="614"/>
                  </a:cxn>
                  <a:cxn ang="0">
                    <a:pos x="40" y="661"/>
                  </a:cxn>
                  <a:cxn ang="0">
                    <a:pos x="80" y="890"/>
                  </a:cxn>
                  <a:cxn ang="0">
                    <a:pos x="220" y="1034"/>
                  </a:cxn>
                  <a:cxn ang="0">
                    <a:pos x="220" y="1016"/>
                  </a:cxn>
                  <a:cxn ang="0">
                    <a:pos x="240" y="998"/>
                  </a:cxn>
                  <a:cxn ang="0">
                    <a:pos x="300" y="952"/>
                  </a:cxn>
                  <a:cxn ang="0">
                    <a:pos x="320" y="948"/>
                  </a:cxn>
                  <a:cxn ang="0">
                    <a:pos x="340" y="949"/>
                  </a:cxn>
                  <a:cxn ang="0">
                    <a:pos x="380" y="953"/>
                  </a:cxn>
                  <a:cxn ang="0">
                    <a:pos x="400" y="960"/>
                  </a:cxn>
                  <a:cxn ang="0">
                    <a:pos x="420" y="970"/>
                  </a:cxn>
                  <a:cxn ang="0">
                    <a:pos x="440" y="983"/>
                  </a:cxn>
                </a:cxnLst>
                <a:rect l="0" t="0" r="r" b="b"/>
                <a:pathLst>
                  <a:path w="6200" h="5063">
                    <a:moveTo>
                      <a:pt x="440" y="983"/>
                    </a:moveTo>
                    <a:lnTo>
                      <a:pt x="440" y="696"/>
                    </a:lnTo>
                    <a:lnTo>
                      <a:pt x="420" y="709"/>
                    </a:lnTo>
                    <a:lnTo>
                      <a:pt x="400" y="719"/>
                    </a:lnTo>
                    <a:lnTo>
                      <a:pt x="380" y="725"/>
                    </a:lnTo>
                    <a:lnTo>
                      <a:pt x="360" y="729"/>
                    </a:lnTo>
                    <a:lnTo>
                      <a:pt x="320" y="728"/>
                    </a:lnTo>
                    <a:lnTo>
                      <a:pt x="300" y="723"/>
                    </a:lnTo>
                    <a:lnTo>
                      <a:pt x="280" y="716"/>
                    </a:lnTo>
                    <a:lnTo>
                      <a:pt x="260" y="707"/>
                    </a:lnTo>
                    <a:lnTo>
                      <a:pt x="260" y="696"/>
                    </a:lnTo>
                    <a:lnTo>
                      <a:pt x="240" y="682"/>
                    </a:lnTo>
                    <a:lnTo>
                      <a:pt x="220" y="666"/>
                    </a:lnTo>
                    <a:lnTo>
                      <a:pt x="180" y="614"/>
                    </a:lnTo>
                    <a:lnTo>
                      <a:pt x="40" y="661"/>
                    </a:lnTo>
                    <a:lnTo>
                      <a:pt x="80" y="890"/>
                    </a:lnTo>
                    <a:lnTo>
                      <a:pt x="220" y="1034"/>
                    </a:lnTo>
                    <a:lnTo>
                      <a:pt x="220" y="1016"/>
                    </a:lnTo>
                    <a:lnTo>
                      <a:pt x="240" y="998"/>
                    </a:lnTo>
                    <a:lnTo>
                      <a:pt x="300" y="952"/>
                    </a:lnTo>
                    <a:lnTo>
                      <a:pt x="320" y="948"/>
                    </a:lnTo>
                    <a:lnTo>
                      <a:pt x="340" y="949"/>
                    </a:lnTo>
                    <a:lnTo>
                      <a:pt x="380" y="953"/>
                    </a:lnTo>
                    <a:lnTo>
                      <a:pt x="400" y="960"/>
                    </a:lnTo>
                    <a:lnTo>
                      <a:pt x="420" y="970"/>
                    </a:lnTo>
                    <a:lnTo>
                      <a:pt x="440" y="983"/>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16" name="Freeform 24"/>
              <p:cNvSpPr>
                <a:spLocks/>
              </p:cNvSpPr>
              <p:nvPr/>
            </p:nvSpPr>
            <p:spPr bwMode="auto">
              <a:xfrm>
                <a:off x="9312" y="1899"/>
                <a:ext cx="6200" cy="5063"/>
              </a:xfrm>
              <a:custGeom>
                <a:avLst/>
                <a:gdLst/>
                <a:ahLst/>
                <a:cxnLst>
                  <a:cxn ang="0">
                    <a:pos x="120" y="1503"/>
                  </a:cxn>
                  <a:cxn ang="0">
                    <a:pos x="120" y="1248"/>
                  </a:cxn>
                  <a:cxn ang="0">
                    <a:pos x="40" y="1248"/>
                  </a:cxn>
                  <a:cxn ang="0">
                    <a:pos x="40" y="1491"/>
                  </a:cxn>
                  <a:cxn ang="0">
                    <a:pos x="120" y="1503"/>
                  </a:cxn>
                </a:cxnLst>
                <a:rect l="0" t="0" r="r" b="b"/>
                <a:pathLst>
                  <a:path w="6200" h="5063">
                    <a:moveTo>
                      <a:pt x="120" y="1503"/>
                    </a:moveTo>
                    <a:lnTo>
                      <a:pt x="120" y="1248"/>
                    </a:lnTo>
                    <a:lnTo>
                      <a:pt x="40" y="1248"/>
                    </a:lnTo>
                    <a:lnTo>
                      <a:pt x="40" y="1491"/>
                    </a:lnTo>
                    <a:lnTo>
                      <a:pt x="120" y="1503"/>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17" name="Freeform 25"/>
              <p:cNvSpPr>
                <a:spLocks/>
              </p:cNvSpPr>
              <p:nvPr/>
            </p:nvSpPr>
            <p:spPr bwMode="auto">
              <a:xfrm>
                <a:off x="9312" y="1899"/>
                <a:ext cx="6200" cy="5063"/>
              </a:xfrm>
              <a:custGeom>
                <a:avLst/>
                <a:gdLst/>
                <a:ahLst/>
                <a:cxnLst>
                  <a:cxn ang="0">
                    <a:pos x="440" y="1990"/>
                  </a:cxn>
                  <a:cxn ang="0">
                    <a:pos x="440" y="1696"/>
                  </a:cxn>
                  <a:cxn ang="0">
                    <a:pos x="420" y="1708"/>
                  </a:cxn>
                  <a:cxn ang="0">
                    <a:pos x="400" y="1718"/>
                  </a:cxn>
                  <a:cxn ang="0">
                    <a:pos x="380" y="1725"/>
                  </a:cxn>
                  <a:cxn ang="0">
                    <a:pos x="360" y="1728"/>
                  </a:cxn>
                  <a:cxn ang="0">
                    <a:pos x="320" y="1727"/>
                  </a:cxn>
                  <a:cxn ang="0">
                    <a:pos x="300" y="1723"/>
                  </a:cxn>
                  <a:cxn ang="0">
                    <a:pos x="280" y="1716"/>
                  </a:cxn>
                  <a:cxn ang="0">
                    <a:pos x="260" y="1706"/>
                  </a:cxn>
                  <a:cxn ang="0">
                    <a:pos x="260" y="1695"/>
                  </a:cxn>
                  <a:cxn ang="0">
                    <a:pos x="240" y="1681"/>
                  </a:cxn>
                  <a:cxn ang="0">
                    <a:pos x="220" y="1666"/>
                  </a:cxn>
                  <a:cxn ang="0">
                    <a:pos x="200" y="1559"/>
                  </a:cxn>
                  <a:cxn ang="0">
                    <a:pos x="40" y="1533"/>
                  </a:cxn>
                  <a:cxn ang="0">
                    <a:pos x="40" y="1975"/>
                  </a:cxn>
                  <a:cxn ang="0">
                    <a:pos x="60" y="1975"/>
                  </a:cxn>
                  <a:cxn ang="0">
                    <a:pos x="80" y="1971"/>
                  </a:cxn>
                  <a:cxn ang="0">
                    <a:pos x="100" y="1967"/>
                  </a:cxn>
                  <a:cxn ang="0">
                    <a:pos x="120" y="1964"/>
                  </a:cxn>
                  <a:cxn ang="0">
                    <a:pos x="140" y="1963"/>
                  </a:cxn>
                  <a:cxn ang="0">
                    <a:pos x="160" y="1964"/>
                  </a:cxn>
                  <a:cxn ang="0">
                    <a:pos x="180" y="1974"/>
                  </a:cxn>
                  <a:cxn ang="0">
                    <a:pos x="200" y="1988"/>
                  </a:cxn>
                  <a:cxn ang="0">
                    <a:pos x="200" y="2032"/>
                  </a:cxn>
                  <a:cxn ang="0">
                    <a:pos x="220" y="2016"/>
                  </a:cxn>
                  <a:cxn ang="0">
                    <a:pos x="240" y="2001"/>
                  </a:cxn>
                  <a:cxn ang="0">
                    <a:pos x="240" y="1987"/>
                  </a:cxn>
                  <a:cxn ang="0">
                    <a:pos x="260" y="1976"/>
                  </a:cxn>
                  <a:cxn ang="0">
                    <a:pos x="280" y="1966"/>
                  </a:cxn>
                  <a:cxn ang="0">
                    <a:pos x="300" y="1959"/>
                  </a:cxn>
                  <a:cxn ang="0">
                    <a:pos x="320" y="1954"/>
                  </a:cxn>
                  <a:cxn ang="0">
                    <a:pos x="360" y="1956"/>
                  </a:cxn>
                  <a:cxn ang="0">
                    <a:pos x="380" y="1960"/>
                  </a:cxn>
                  <a:cxn ang="0">
                    <a:pos x="400" y="1968"/>
                  </a:cxn>
                  <a:cxn ang="0">
                    <a:pos x="420" y="1978"/>
                  </a:cxn>
                  <a:cxn ang="0">
                    <a:pos x="440" y="1990"/>
                  </a:cxn>
                </a:cxnLst>
                <a:rect l="0" t="0" r="r" b="b"/>
                <a:pathLst>
                  <a:path w="6200" h="5063">
                    <a:moveTo>
                      <a:pt x="440" y="1990"/>
                    </a:moveTo>
                    <a:lnTo>
                      <a:pt x="440" y="1696"/>
                    </a:lnTo>
                    <a:lnTo>
                      <a:pt x="420" y="1708"/>
                    </a:lnTo>
                    <a:lnTo>
                      <a:pt x="400" y="1718"/>
                    </a:lnTo>
                    <a:lnTo>
                      <a:pt x="380" y="1725"/>
                    </a:lnTo>
                    <a:lnTo>
                      <a:pt x="360" y="1728"/>
                    </a:lnTo>
                    <a:lnTo>
                      <a:pt x="320" y="1727"/>
                    </a:lnTo>
                    <a:lnTo>
                      <a:pt x="300" y="1723"/>
                    </a:lnTo>
                    <a:lnTo>
                      <a:pt x="280" y="1716"/>
                    </a:lnTo>
                    <a:lnTo>
                      <a:pt x="260" y="1706"/>
                    </a:lnTo>
                    <a:lnTo>
                      <a:pt x="260" y="1695"/>
                    </a:lnTo>
                    <a:lnTo>
                      <a:pt x="240" y="1681"/>
                    </a:lnTo>
                    <a:lnTo>
                      <a:pt x="220" y="1666"/>
                    </a:lnTo>
                    <a:lnTo>
                      <a:pt x="200" y="1559"/>
                    </a:lnTo>
                    <a:lnTo>
                      <a:pt x="40" y="1533"/>
                    </a:lnTo>
                    <a:lnTo>
                      <a:pt x="40" y="1975"/>
                    </a:lnTo>
                    <a:lnTo>
                      <a:pt x="60" y="1975"/>
                    </a:lnTo>
                    <a:lnTo>
                      <a:pt x="80" y="1971"/>
                    </a:lnTo>
                    <a:lnTo>
                      <a:pt x="100" y="1967"/>
                    </a:lnTo>
                    <a:lnTo>
                      <a:pt x="120" y="1964"/>
                    </a:lnTo>
                    <a:lnTo>
                      <a:pt x="140" y="1963"/>
                    </a:lnTo>
                    <a:lnTo>
                      <a:pt x="160" y="1964"/>
                    </a:lnTo>
                    <a:lnTo>
                      <a:pt x="180" y="1974"/>
                    </a:lnTo>
                    <a:lnTo>
                      <a:pt x="200" y="1988"/>
                    </a:lnTo>
                    <a:lnTo>
                      <a:pt x="200" y="2032"/>
                    </a:lnTo>
                    <a:lnTo>
                      <a:pt x="220" y="2016"/>
                    </a:lnTo>
                    <a:lnTo>
                      <a:pt x="240" y="2001"/>
                    </a:lnTo>
                    <a:lnTo>
                      <a:pt x="240" y="1987"/>
                    </a:lnTo>
                    <a:lnTo>
                      <a:pt x="260" y="1976"/>
                    </a:lnTo>
                    <a:lnTo>
                      <a:pt x="280" y="1966"/>
                    </a:lnTo>
                    <a:lnTo>
                      <a:pt x="300" y="1959"/>
                    </a:lnTo>
                    <a:lnTo>
                      <a:pt x="320" y="1954"/>
                    </a:lnTo>
                    <a:lnTo>
                      <a:pt x="360" y="1956"/>
                    </a:lnTo>
                    <a:lnTo>
                      <a:pt x="380" y="1960"/>
                    </a:lnTo>
                    <a:lnTo>
                      <a:pt x="400" y="1968"/>
                    </a:lnTo>
                    <a:lnTo>
                      <a:pt x="420" y="1978"/>
                    </a:lnTo>
                    <a:lnTo>
                      <a:pt x="440" y="1990"/>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18" name="Freeform 26"/>
              <p:cNvSpPr>
                <a:spLocks/>
              </p:cNvSpPr>
              <p:nvPr/>
            </p:nvSpPr>
            <p:spPr bwMode="auto">
              <a:xfrm>
                <a:off x="9312" y="1899"/>
                <a:ext cx="6200" cy="5063"/>
              </a:xfrm>
              <a:custGeom>
                <a:avLst/>
                <a:gdLst/>
                <a:ahLst/>
                <a:cxnLst>
                  <a:cxn ang="0">
                    <a:pos x="220" y="2553"/>
                  </a:cxn>
                  <a:cxn ang="0">
                    <a:pos x="220" y="2174"/>
                  </a:cxn>
                  <a:cxn ang="0">
                    <a:pos x="200" y="2152"/>
                  </a:cxn>
                  <a:cxn ang="0">
                    <a:pos x="200" y="2111"/>
                  </a:cxn>
                  <a:cxn ang="0">
                    <a:pos x="180" y="2093"/>
                  </a:cxn>
                  <a:cxn ang="0">
                    <a:pos x="180" y="2029"/>
                  </a:cxn>
                  <a:cxn ang="0">
                    <a:pos x="160" y="2011"/>
                  </a:cxn>
                  <a:cxn ang="0">
                    <a:pos x="160" y="1998"/>
                  </a:cxn>
                  <a:cxn ang="0">
                    <a:pos x="140" y="2002"/>
                  </a:cxn>
                  <a:cxn ang="0">
                    <a:pos x="140" y="2201"/>
                  </a:cxn>
                  <a:cxn ang="0">
                    <a:pos x="120" y="2203"/>
                  </a:cxn>
                  <a:cxn ang="0">
                    <a:pos x="120" y="2207"/>
                  </a:cxn>
                  <a:cxn ang="0">
                    <a:pos x="80" y="2211"/>
                  </a:cxn>
                  <a:cxn ang="0">
                    <a:pos x="60" y="2215"/>
                  </a:cxn>
                  <a:cxn ang="0">
                    <a:pos x="40" y="2220"/>
                  </a:cxn>
                  <a:cxn ang="0">
                    <a:pos x="40" y="2636"/>
                  </a:cxn>
                  <a:cxn ang="0">
                    <a:pos x="200" y="2599"/>
                  </a:cxn>
                  <a:cxn ang="0">
                    <a:pos x="220" y="2553"/>
                  </a:cxn>
                </a:cxnLst>
                <a:rect l="0" t="0" r="r" b="b"/>
                <a:pathLst>
                  <a:path w="6200" h="5063">
                    <a:moveTo>
                      <a:pt x="220" y="2553"/>
                    </a:moveTo>
                    <a:lnTo>
                      <a:pt x="220" y="2174"/>
                    </a:lnTo>
                    <a:lnTo>
                      <a:pt x="200" y="2152"/>
                    </a:lnTo>
                    <a:lnTo>
                      <a:pt x="200" y="2111"/>
                    </a:lnTo>
                    <a:lnTo>
                      <a:pt x="180" y="2093"/>
                    </a:lnTo>
                    <a:lnTo>
                      <a:pt x="180" y="2029"/>
                    </a:lnTo>
                    <a:lnTo>
                      <a:pt x="160" y="2011"/>
                    </a:lnTo>
                    <a:lnTo>
                      <a:pt x="160" y="1998"/>
                    </a:lnTo>
                    <a:lnTo>
                      <a:pt x="140" y="2002"/>
                    </a:lnTo>
                    <a:lnTo>
                      <a:pt x="140" y="2201"/>
                    </a:lnTo>
                    <a:lnTo>
                      <a:pt x="120" y="2203"/>
                    </a:lnTo>
                    <a:lnTo>
                      <a:pt x="120" y="2207"/>
                    </a:lnTo>
                    <a:lnTo>
                      <a:pt x="80" y="2211"/>
                    </a:lnTo>
                    <a:lnTo>
                      <a:pt x="60" y="2215"/>
                    </a:lnTo>
                    <a:lnTo>
                      <a:pt x="40" y="2220"/>
                    </a:lnTo>
                    <a:lnTo>
                      <a:pt x="40" y="2636"/>
                    </a:lnTo>
                    <a:lnTo>
                      <a:pt x="200" y="2599"/>
                    </a:lnTo>
                    <a:lnTo>
                      <a:pt x="220" y="2553"/>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19" name="Freeform 27"/>
              <p:cNvSpPr>
                <a:spLocks/>
              </p:cNvSpPr>
              <p:nvPr/>
            </p:nvSpPr>
            <p:spPr bwMode="auto">
              <a:xfrm>
                <a:off x="9312" y="1899"/>
                <a:ext cx="6200" cy="5063"/>
              </a:xfrm>
              <a:custGeom>
                <a:avLst/>
                <a:gdLst/>
                <a:ahLst/>
                <a:cxnLst>
                  <a:cxn ang="0">
                    <a:pos x="460" y="2999"/>
                  </a:cxn>
                  <a:cxn ang="0">
                    <a:pos x="460" y="2709"/>
                  </a:cxn>
                  <a:cxn ang="0">
                    <a:pos x="440" y="2725"/>
                  </a:cxn>
                  <a:cxn ang="0">
                    <a:pos x="420" y="2739"/>
                  </a:cxn>
                  <a:cxn ang="0">
                    <a:pos x="400" y="2750"/>
                  </a:cxn>
                  <a:cxn ang="0">
                    <a:pos x="380" y="2758"/>
                  </a:cxn>
                  <a:cxn ang="0">
                    <a:pos x="360" y="2763"/>
                  </a:cxn>
                  <a:cxn ang="0">
                    <a:pos x="340" y="2765"/>
                  </a:cxn>
                  <a:cxn ang="0">
                    <a:pos x="320" y="2763"/>
                  </a:cxn>
                  <a:cxn ang="0">
                    <a:pos x="300" y="2759"/>
                  </a:cxn>
                  <a:cxn ang="0">
                    <a:pos x="280" y="2751"/>
                  </a:cxn>
                  <a:cxn ang="0">
                    <a:pos x="260" y="2741"/>
                  </a:cxn>
                  <a:cxn ang="0">
                    <a:pos x="240" y="2729"/>
                  </a:cxn>
                  <a:cxn ang="0">
                    <a:pos x="240" y="2714"/>
                  </a:cxn>
                  <a:cxn ang="0">
                    <a:pos x="220" y="2697"/>
                  </a:cxn>
                  <a:cxn ang="0">
                    <a:pos x="200" y="2639"/>
                  </a:cxn>
                  <a:cxn ang="0">
                    <a:pos x="40" y="2687"/>
                  </a:cxn>
                  <a:cxn ang="0">
                    <a:pos x="40" y="2903"/>
                  </a:cxn>
                  <a:cxn ang="0">
                    <a:pos x="180" y="2919"/>
                  </a:cxn>
                  <a:cxn ang="0">
                    <a:pos x="220" y="3017"/>
                  </a:cxn>
                  <a:cxn ang="0">
                    <a:pos x="220" y="2997"/>
                  </a:cxn>
                  <a:cxn ang="0">
                    <a:pos x="240" y="2981"/>
                  </a:cxn>
                  <a:cxn ang="0">
                    <a:pos x="300" y="2950"/>
                  </a:cxn>
                  <a:cxn ang="0">
                    <a:pos x="340" y="2943"/>
                  </a:cxn>
                  <a:cxn ang="0">
                    <a:pos x="360" y="2945"/>
                  </a:cxn>
                  <a:cxn ang="0">
                    <a:pos x="380" y="2950"/>
                  </a:cxn>
                  <a:cxn ang="0">
                    <a:pos x="400" y="2958"/>
                  </a:cxn>
                  <a:cxn ang="0">
                    <a:pos x="420" y="2970"/>
                  </a:cxn>
                  <a:cxn ang="0">
                    <a:pos x="440" y="2983"/>
                  </a:cxn>
                  <a:cxn ang="0">
                    <a:pos x="460" y="2999"/>
                  </a:cxn>
                </a:cxnLst>
                <a:rect l="0" t="0" r="r" b="b"/>
                <a:pathLst>
                  <a:path w="6200" h="5063">
                    <a:moveTo>
                      <a:pt x="460" y="2999"/>
                    </a:moveTo>
                    <a:lnTo>
                      <a:pt x="460" y="2709"/>
                    </a:lnTo>
                    <a:lnTo>
                      <a:pt x="440" y="2725"/>
                    </a:lnTo>
                    <a:lnTo>
                      <a:pt x="420" y="2739"/>
                    </a:lnTo>
                    <a:lnTo>
                      <a:pt x="400" y="2750"/>
                    </a:lnTo>
                    <a:lnTo>
                      <a:pt x="380" y="2758"/>
                    </a:lnTo>
                    <a:lnTo>
                      <a:pt x="360" y="2763"/>
                    </a:lnTo>
                    <a:lnTo>
                      <a:pt x="340" y="2765"/>
                    </a:lnTo>
                    <a:lnTo>
                      <a:pt x="320" y="2763"/>
                    </a:lnTo>
                    <a:lnTo>
                      <a:pt x="300" y="2759"/>
                    </a:lnTo>
                    <a:lnTo>
                      <a:pt x="280" y="2751"/>
                    </a:lnTo>
                    <a:lnTo>
                      <a:pt x="260" y="2741"/>
                    </a:lnTo>
                    <a:lnTo>
                      <a:pt x="240" y="2729"/>
                    </a:lnTo>
                    <a:lnTo>
                      <a:pt x="240" y="2714"/>
                    </a:lnTo>
                    <a:lnTo>
                      <a:pt x="220" y="2697"/>
                    </a:lnTo>
                    <a:lnTo>
                      <a:pt x="200" y="2639"/>
                    </a:lnTo>
                    <a:lnTo>
                      <a:pt x="40" y="2687"/>
                    </a:lnTo>
                    <a:lnTo>
                      <a:pt x="40" y="2903"/>
                    </a:lnTo>
                    <a:lnTo>
                      <a:pt x="180" y="2919"/>
                    </a:lnTo>
                    <a:lnTo>
                      <a:pt x="220" y="3017"/>
                    </a:lnTo>
                    <a:lnTo>
                      <a:pt x="220" y="2997"/>
                    </a:lnTo>
                    <a:lnTo>
                      <a:pt x="240" y="2981"/>
                    </a:lnTo>
                    <a:lnTo>
                      <a:pt x="300" y="2950"/>
                    </a:lnTo>
                    <a:lnTo>
                      <a:pt x="340" y="2943"/>
                    </a:lnTo>
                    <a:lnTo>
                      <a:pt x="360" y="2945"/>
                    </a:lnTo>
                    <a:lnTo>
                      <a:pt x="380" y="2950"/>
                    </a:lnTo>
                    <a:lnTo>
                      <a:pt x="400" y="2958"/>
                    </a:lnTo>
                    <a:lnTo>
                      <a:pt x="420" y="2970"/>
                    </a:lnTo>
                    <a:lnTo>
                      <a:pt x="440" y="2983"/>
                    </a:lnTo>
                    <a:lnTo>
                      <a:pt x="460" y="2999"/>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20" name="Freeform 28"/>
              <p:cNvSpPr>
                <a:spLocks/>
              </p:cNvSpPr>
              <p:nvPr/>
            </p:nvSpPr>
            <p:spPr bwMode="auto">
              <a:xfrm>
                <a:off x="9312" y="1899"/>
                <a:ext cx="6200" cy="5063"/>
              </a:xfrm>
              <a:custGeom>
                <a:avLst/>
                <a:gdLst/>
                <a:ahLst/>
                <a:cxnLst>
                  <a:cxn ang="0">
                    <a:pos x="220" y="3531"/>
                  </a:cxn>
                  <a:cxn ang="0">
                    <a:pos x="220" y="3169"/>
                  </a:cxn>
                  <a:cxn ang="0">
                    <a:pos x="200" y="3100"/>
                  </a:cxn>
                  <a:cxn ang="0">
                    <a:pos x="200" y="3056"/>
                  </a:cxn>
                  <a:cxn ang="0">
                    <a:pos x="120" y="2980"/>
                  </a:cxn>
                  <a:cxn ang="0">
                    <a:pos x="40" y="2964"/>
                  </a:cxn>
                  <a:cxn ang="0">
                    <a:pos x="40" y="3565"/>
                  </a:cxn>
                  <a:cxn ang="0">
                    <a:pos x="220" y="3531"/>
                  </a:cxn>
                </a:cxnLst>
                <a:rect l="0" t="0" r="r" b="b"/>
                <a:pathLst>
                  <a:path w="6200" h="5063">
                    <a:moveTo>
                      <a:pt x="220" y="3531"/>
                    </a:moveTo>
                    <a:lnTo>
                      <a:pt x="220" y="3169"/>
                    </a:lnTo>
                    <a:lnTo>
                      <a:pt x="200" y="3100"/>
                    </a:lnTo>
                    <a:lnTo>
                      <a:pt x="200" y="3056"/>
                    </a:lnTo>
                    <a:lnTo>
                      <a:pt x="120" y="2980"/>
                    </a:lnTo>
                    <a:lnTo>
                      <a:pt x="40" y="2964"/>
                    </a:lnTo>
                    <a:lnTo>
                      <a:pt x="40" y="3565"/>
                    </a:lnTo>
                    <a:lnTo>
                      <a:pt x="220" y="3531"/>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21" name="Freeform 29"/>
              <p:cNvSpPr>
                <a:spLocks/>
              </p:cNvSpPr>
              <p:nvPr/>
            </p:nvSpPr>
            <p:spPr bwMode="auto">
              <a:xfrm>
                <a:off x="9312" y="1899"/>
                <a:ext cx="6200" cy="5063"/>
              </a:xfrm>
              <a:custGeom>
                <a:avLst/>
                <a:gdLst/>
                <a:ahLst/>
                <a:cxnLst>
                  <a:cxn ang="0">
                    <a:pos x="220" y="1517"/>
                  </a:cxn>
                  <a:cxn ang="0">
                    <a:pos x="220" y="1166"/>
                  </a:cxn>
                  <a:cxn ang="0">
                    <a:pos x="180" y="1122"/>
                  </a:cxn>
                  <a:cxn ang="0">
                    <a:pos x="100" y="1119"/>
                  </a:cxn>
                  <a:cxn ang="0">
                    <a:pos x="120" y="1191"/>
                  </a:cxn>
                  <a:cxn ang="0">
                    <a:pos x="120" y="1503"/>
                  </a:cxn>
                  <a:cxn ang="0">
                    <a:pos x="220" y="1517"/>
                  </a:cxn>
                </a:cxnLst>
                <a:rect l="0" t="0" r="r" b="b"/>
                <a:pathLst>
                  <a:path w="6200" h="5063">
                    <a:moveTo>
                      <a:pt x="220" y="1517"/>
                    </a:moveTo>
                    <a:lnTo>
                      <a:pt x="220" y="1166"/>
                    </a:lnTo>
                    <a:lnTo>
                      <a:pt x="180" y="1122"/>
                    </a:lnTo>
                    <a:lnTo>
                      <a:pt x="100" y="1119"/>
                    </a:lnTo>
                    <a:lnTo>
                      <a:pt x="120" y="1191"/>
                    </a:lnTo>
                    <a:lnTo>
                      <a:pt x="120" y="1503"/>
                    </a:lnTo>
                    <a:lnTo>
                      <a:pt x="220" y="1517"/>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22" name="Freeform 30"/>
              <p:cNvSpPr>
                <a:spLocks/>
              </p:cNvSpPr>
              <p:nvPr/>
            </p:nvSpPr>
            <p:spPr bwMode="auto">
              <a:xfrm>
                <a:off x="9312" y="1899"/>
                <a:ext cx="6200" cy="5063"/>
              </a:xfrm>
              <a:custGeom>
                <a:avLst/>
                <a:gdLst/>
                <a:ahLst/>
                <a:cxnLst>
                  <a:cxn ang="0">
                    <a:pos x="440" y="1465"/>
                  </a:cxn>
                  <a:cxn ang="0">
                    <a:pos x="440" y="1213"/>
                  </a:cxn>
                  <a:cxn ang="0">
                    <a:pos x="420" y="1226"/>
                  </a:cxn>
                  <a:cxn ang="0">
                    <a:pos x="400" y="1235"/>
                  </a:cxn>
                  <a:cxn ang="0">
                    <a:pos x="380" y="1242"/>
                  </a:cxn>
                  <a:cxn ang="0">
                    <a:pos x="360" y="1246"/>
                  </a:cxn>
                  <a:cxn ang="0">
                    <a:pos x="320" y="1244"/>
                  </a:cxn>
                  <a:cxn ang="0">
                    <a:pos x="300" y="1240"/>
                  </a:cxn>
                  <a:cxn ang="0">
                    <a:pos x="280" y="1233"/>
                  </a:cxn>
                  <a:cxn ang="0">
                    <a:pos x="260" y="1223"/>
                  </a:cxn>
                  <a:cxn ang="0">
                    <a:pos x="260" y="1211"/>
                  </a:cxn>
                  <a:cxn ang="0">
                    <a:pos x="240" y="1198"/>
                  </a:cxn>
                  <a:cxn ang="0">
                    <a:pos x="220" y="1183"/>
                  </a:cxn>
                  <a:cxn ang="0">
                    <a:pos x="220" y="1498"/>
                  </a:cxn>
                  <a:cxn ang="0">
                    <a:pos x="240" y="1481"/>
                  </a:cxn>
                  <a:cxn ang="0">
                    <a:pos x="240" y="1466"/>
                  </a:cxn>
                  <a:cxn ang="0">
                    <a:pos x="260" y="1453"/>
                  </a:cxn>
                  <a:cxn ang="0">
                    <a:pos x="280" y="1443"/>
                  </a:cxn>
                  <a:cxn ang="0">
                    <a:pos x="300" y="1435"/>
                  </a:cxn>
                  <a:cxn ang="0">
                    <a:pos x="320" y="1430"/>
                  </a:cxn>
                  <a:cxn ang="0">
                    <a:pos x="340" y="1432"/>
                  </a:cxn>
                  <a:cxn ang="0">
                    <a:pos x="380" y="1436"/>
                  </a:cxn>
                  <a:cxn ang="0">
                    <a:pos x="400" y="1443"/>
                  </a:cxn>
                  <a:cxn ang="0">
                    <a:pos x="420" y="1453"/>
                  </a:cxn>
                  <a:cxn ang="0">
                    <a:pos x="440" y="1465"/>
                  </a:cxn>
                </a:cxnLst>
                <a:rect l="0" t="0" r="r" b="b"/>
                <a:pathLst>
                  <a:path w="6200" h="5063">
                    <a:moveTo>
                      <a:pt x="440" y="1465"/>
                    </a:moveTo>
                    <a:lnTo>
                      <a:pt x="440" y="1213"/>
                    </a:lnTo>
                    <a:lnTo>
                      <a:pt x="420" y="1226"/>
                    </a:lnTo>
                    <a:lnTo>
                      <a:pt x="400" y="1235"/>
                    </a:lnTo>
                    <a:lnTo>
                      <a:pt x="380" y="1242"/>
                    </a:lnTo>
                    <a:lnTo>
                      <a:pt x="360" y="1246"/>
                    </a:lnTo>
                    <a:lnTo>
                      <a:pt x="320" y="1244"/>
                    </a:lnTo>
                    <a:lnTo>
                      <a:pt x="300" y="1240"/>
                    </a:lnTo>
                    <a:lnTo>
                      <a:pt x="280" y="1233"/>
                    </a:lnTo>
                    <a:lnTo>
                      <a:pt x="260" y="1223"/>
                    </a:lnTo>
                    <a:lnTo>
                      <a:pt x="260" y="1211"/>
                    </a:lnTo>
                    <a:lnTo>
                      <a:pt x="240" y="1198"/>
                    </a:lnTo>
                    <a:lnTo>
                      <a:pt x="220" y="1183"/>
                    </a:lnTo>
                    <a:lnTo>
                      <a:pt x="220" y="1498"/>
                    </a:lnTo>
                    <a:lnTo>
                      <a:pt x="240" y="1481"/>
                    </a:lnTo>
                    <a:lnTo>
                      <a:pt x="240" y="1466"/>
                    </a:lnTo>
                    <a:lnTo>
                      <a:pt x="260" y="1453"/>
                    </a:lnTo>
                    <a:lnTo>
                      <a:pt x="280" y="1443"/>
                    </a:lnTo>
                    <a:lnTo>
                      <a:pt x="300" y="1435"/>
                    </a:lnTo>
                    <a:lnTo>
                      <a:pt x="320" y="1430"/>
                    </a:lnTo>
                    <a:lnTo>
                      <a:pt x="340" y="1432"/>
                    </a:lnTo>
                    <a:lnTo>
                      <a:pt x="380" y="1436"/>
                    </a:lnTo>
                    <a:lnTo>
                      <a:pt x="400" y="1443"/>
                    </a:lnTo>
                    <a:lnTo>
                      <a:pt x="420" y="1453"/>
                    </a:lnTo>
                    <a:lnTo>
                      <a:pt x="440" y="1465"/>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23" name="Freeform 31"/>
              <p:cNvSpPr>
                <a:spLocks/>
              </p:cNvSpPr>
              <p:nvPr/>
            </p:nvSpPr>
            <p:spPr bwMode="auto">
              <a:xfrm>
                <a:off x="9312" y="1899"/>
                <a:ext cx="6200" cy="5063"/>
              </a:xfrm>
              <a:custGeom>
                <a:avLst/>
                <a:gdLst/>
                <a:ahLst/>
                <a:cxnLst>
                  <a:cxn ang="0">
                    <a:pos x="260" y="2500"/>
                  </a:cxn>
                  <a:cxn ang="0">
                    <a:pos x="260" y="2219"/>
                  </a:cxn>
                  <a:cxn ang="0">
                    <a:pos x="240" y="2205"/>
                  </a:cxn>
                  <a:cxn ang="0">
                    <a:pos x="220" y="2189"/>
                  </a:cxn>
                  <a:cxn ang="0">
                    <a:pos x="220" y="2533"/>
                  </a:cxn>
                  <a:cxn ang="0">
                    <a:pos x="240" y="2516"/>
                  </a:cxn>
                  <a:cxn ang="0">
                    <a:pos x="260" y="2500"/>
                  </a:cxn>
                </a:cxnLst>
                <a:rect l="0" t="0" r="r" b="b"/>
                <a:pathLst>
                  <a:path w="6200" h="5063">
                    <a:moveTo>
                      <a:pt x="260" y="2500"/>
                    </a:moveTo>
                    <a:lnTo>
                      <a:pt x="260" y="2219"/>
                    </a:lnTo>
                    <a:lnTo>
                      <a:pt x="240" y="2205"/>
                    </a:lnTo>
                    <a:lnTo>
                      <a:pt x="220" y="2189"/>
                    </a:lnTo>
                    <a:lnTo>
                      <a:pt x="220" y="2533"/>
                    </a:lnTo>
                    <a:lnTo>
                      <a:pt x="240" y="2516"/>
                    </a:lnTo>
                    <a:lnTo>
                      <a:pt x="260" y="2500"/>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24" name="Freeform 32"/>
              <p:cNvSpPr>
                <a:spLocks/>
              </p:cNvSpPr>
              <p:nvPr/>
            </p:nvSpPr>
            <p:spPr bwMode="auto">
              <a:xfrm>
                <a:off x="9312" y="1899"/>
                <a:ext cx="6200" cy="5063"/>
              </a:xfrm>
              <a:custGeom>
                <a:avLst/>
                <a:gdLst/>
                <a:ahLst/>
                <a:cxnLst>
                  <a:cxn ang="0">
                    <a:pos x="440" y="3479"/>
                  </a:cxn>
                  <a:cxn ang="0">
                    <a:pos x="440" y="3206"/>
                  </a:cxn>
                  <a:cxn ang="0">
                    <a:pos x="420" y="3219"/>
                  </a:cxn>
                  <a:cxn ang="0">
                    <a:pos x="400" y="3230"/>
                  </a:cxn>
                  <a:cxn ang="0">
                    <a:pos x="380" y="3237"/>
                  </a:cxn>
                  <a:cxn ang="0">
                    <a:pos x="360" y="3242"/>
                  </a:cxn>
                  <a:cxn ang="0">
                    <a:pos x="340" y="3241"/>
                  </a:cxn>
                  <a:cxn ang="0">
                    <a:pos x="280" y="3223"/>
                  </a:cxn>
                  <a:cxn ang="0">
                    <a:pos x="220" y="3185"/>
                  </a:cxn>
                  <a:cxn ang="0">
                    <a:pos x="220" y="3512"/>
                  </a:cxn>
                  <a:cxn ang="0">
                    <a:pos x="240" y="3495"/>
                  </a:cxn>
                  <a:cxn ang="0">
                    <a:pos x="240" y="3480"/>
                  </a:cxn>
                  <a:cxn ang="0">
                    <a:pos x="260" y="3467"/>
                  </a:cxn>
                  <a:cxn ang="0">
                    <a:pos x="280" y="3456"/>
                  </a:cxn>
                  <a:cxn ang="0">
                    <a:pos x="300" y="3449"/>
                  </a:cxn>
                  <a:cxn ang="0">
                    <a:pos x="320" y="3444"/>
                  </a:cxn>
                  <a:cxn ang="0">
                    <a:pos x="340" y="3445"/>
                  </a:cxn>
                  <a:cxn ang="0">
                    <a:pos x="380" y="3450"/>
                  </a:cxn>
                  <a:cxn ang="0">
                    <a:pos x="400" y="3457"/>
                  </a:cxn>
                  <a:cxn ang="0">
                    <a:pos x="420" y="3467"/>
                  </a:cxn>
                  <a:cxn ang="0">
                    <a:pos x="440" y="3479"/>
                  </a:cxn>
                </a:cxnLst>
                <a:rect l="0" t="0" r="r" b="b"/>
                <a:pathLst>
                  <a:path w="6200" h="5063">
                    <a:moveTo>
                      <a:pt x="440" y="3479"/>
                    </a:moveTo>
                    <a:lnTo>
                      <a:pt x="440" y="3206"/>
                    </a:lnTo>
                    <a:lnTo>
                      <a:pt x="420" y="3219"/>
                    </a:lnTo>
                    <a:lnTo>
                      <a:pt x="400" y="3230"/>
                    </a:lnTo>
                    <a:lnTo>
                      <a:pt x="380" y="3237"/>
                    </a:lnTo>
                    <a:lnTo>
                      <a:pt x="360" y="3242"/>
                    </a:lnTo>
                    <a:lnTo>
                      <a:pt x="340" y="3241"/>
                    </a:lnTo>
                    <a:lnTo>
                      <a:pt x="280" y="3223"/>
                    </a:lnTo>
                    <a:lnTo>
                      <a:pt x="220" y="3185"/>
                    </a:lnTo>
                    <a:lnTo>
                      <a:pt x="220" y="3512"/>
                    </a:lnTo>
                    <a:lnTo>
                      <a:pt x="240" y="3495"/>
                    </a:lnTo>
                    <a:lnTo>
                      <a:pt x="240" y="3480"/>
                    </a:lnTo>
                    <a:lnTo>
                      <a:pt x="260" y="3467"/>
                    </a:lnTo>
                    <a:lnTo>
                      <a:pt x="280" y="3456"/>
                    </a:lnTo>
                    <a:lnTo>
                      <a:pt x="300" y="3449"/>
                    </a:lnTo>
                    <a:lnTo>
                      <a:pt x="320" y="3444"/>
                    </a:lnTo>
                    <a:lnTo>
                      <a:pt x="340" y="3445"/>
                    </a:lnTo>
                    <a:lnTo>
                      <a:pt x="380" y="3450"/>
                    </a:lnTo>
                    <a:lnTo>
                      <a:pt x="400" y="3457"/>
                    </a:lnTo>
                    <a:lnTo>
                      <a:pt x="420" y="3467"/>
                    </a:lnTo>
                    <a:lnTo>
                      <a:pt x="440" y="3479"/>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25" name="Freeform 33"/>
              <p:cNvSpPr>
                <a:spLocks/>
              </p:cNvSpPr>
              <p:nvPr/>
            </p:nvSpPr>
            <p:spPr bwMode="auto">
              <a:xfrm>
                <a:off x="9312" y="1899"/>
                <a:ext cx="6200" cy="5063"/>
              </a:xfrm>
              <a:custGeom>
                <a:avLst/>
                <a:gdLst/>
                <a:ahLst/>
                <a:cxnLst>
                  <a:cxn ang="0">
                    <a:pos x="480" y="4592"/>
                  </a:cxn>
                  <a:cxn ang="0">
                    <a:pos x="480" y="4171"/>
                  </a:cxn>
                  <a:cxn ang="0">
                    <a:pos x="460" y="4191"/>
                  </a:cxn>
                  <a:cxn ang="0">
                    <a:pos x="440" y="4209"/>
                  </a:cxn>
                  <a:cxn ang="0">
                    <a:pos x="440" y="4225"/>
                  </a:cxn>
                  <a:cxn ang="0">
                    <a:pos x="420" y="4238"/>
                  </a:cxn>
                  <a:cxn ang="0">
                    <a:pos x="400" y="4248"/>
                  </a:cxn>
                  <a:cxn ang="0">
                    <a:pos x="380" y="4255"/>
                  </a:cxn>
                  <a:cxn ang="0">
                    <a:pos x="360" y="4259"/>
                  </a:cxn>
                  <a:cxn ang="0">
                    <a:pos x="340" y="4259"/>
                  </a:cxn>
                  <a:cxn ang="0">
                    <a:pos x="300" y="4256"/>
                  </a:cxn>
                  <a:cxn ang="0">
                    <a:pos x="280" y="4251"/>
                  </a:cxn>
                  <a:cxn ang="0">
                    <a:pos x="260" y="4244"/>
                  </a:cxn>
                  <a:cxn ang="0">
                    <a:pos x="260" y="4234"/>
                  </a:cxn>
                  <a:cxn ang="0">
                    <a:pos x="240" y="4222"/>
                  </a:cxn>
                  <a:cxn ang="0">
                    <a:pos x="220" y="4207"/>
                  </a:cxn>
                  <a:cxn ang="0">
                    <a:pos x="220" y="4519"/>
                  </a:cxn>
                  <a:cxn ang="0">
                    <a:pos x="240" y="4504"/>
                  </a:cxn>
                  <a:cxn ang="0">
                    <a:pos x="260" y="4491"/>
                  </a:cxn>
                  <a:cxn ang="0">
                    <a:pos x="280" y="4481"/>
                  </a:cxn>
                  <a:cxn ang="0">
                    <a:pos x="300" y="4473"/>
                  </a:cxn>
                  <a:cxn ang="0">
                    <a:pos x="320" y="4469"/>
                  </a:cxn>
                  <a:cxn ang="0">
                    <a:pos x="340" y="4470"/>
                  </a:cxn>
                  <a:cxn ang="0">
                    <a:pos x="400" y="4491"/>
                  </a:cxn>
                  <a:cxn ang="0">
                    <a:pos x="460" y="4534"/>
                  </a:cxn>
                  <a:cxn ang="0">
                    <a:pos x="460" y="4572"/>
                  </a:cxn>
                  <a:cxn ang="0">
                    <a:pos x="480" y="4592"/>
                  </a:cxn>
                </a:cxnLst>
                <a:rect l="0" t="0" r="r" b="b"/>
                <a:pathLst>
                  <a:path w="6200" h="5063">
                    <a:moveTo>
                      <a:pt x="480" y="4592"/>
                    </a:moveTo>
                    <a:lnTo>
                      <a:pt x="480" y="4171"/>
                    </a:lnTo>
                    <a:lnTo>
                      <a:pt x="460" y="4191"/>
                    </a:lnTo>
                    <a:lnTo>
                      <a:pt x="440" y="4209"/>
                    </a:lnTo>
                    <a:lnTo>
                      <a:pt x="440" y="4225"/>
                    </a:lnTo>
                    <a:lnTo>
                      <a:pt x="420" y="4238"/>
                    </a:lnTo>
                    <a:lnTo>
                      <a:pt x="400" y="4248"/>
                    </a:lnTo>
                    <a:lnTo>
                      <a:pt x="380" y="4255"/>
                    </a:lnTo>
                    <a:lnTo>
                      <a:pt x="360" y="4259"/>
                    </a:lnTo>
                    <a:lnTo>
                      <a:pt x="340" y="4259"/>
                    </a:lnTo>
                    <a:lnTo>
                      <a:pt x="300" y="4256"/>
                    </a:lnTo>
                    <a:lnTo>
                      <a:pt x="280" y="4251"/>
                    </a:lnTo>
                    <a:lnTo>
                      <a:pt x="260" y="4244"/>
                    </a:lnTo>
                    <a:lnTo>
                      <a:pt x="260" y="4234"/>
                    </a:lnTo>
                    <a:lnTo>
                      <a:pt x="240" y="4222"/>
                    </a:lnTo>
                    <a:lnTo>
                      <a:pt x="220" y="4207"/>
                    </a:lnTo>
                    <a:lnTo>
                      <a:pt x="220" y="4519"/>
                    </a:lnTo>
                    <a:lnTo>
                      <a:pt x="240" y="4504"/>
                    </a:lnTo>
                    <a:lnTo>
                      <a:pt x="260" y="4491"/>
                    </a:lnTo>
                    <a:lnTo>
                      <a:pt x="280" y="4481"/>
                    </a:lnTo>
                    <a:lnTo>
                      <a:pt x="300" y="4473"/>
                    </a:lnTo>
                    <a:lnTo>
                      <a:pt x="320" y="4469"/>
                    </a:lnTo>
                    <a:lnTo>
                      <a:pt x="340" y="4470"/>
                    </a:lnTo>
                    <a:lnTo>
                      <a:pt x="400" y="4491"/>
                    </a:lnTo>
                    <a:lnTo>
                      <a:pt x="460" y="4534"/>
                    </a:lnTo>
                    <a:lnTo>
                      <a:pt x="460" y="4572"/>
                    </a:lnTo>
                    <a:lnTo>
                      <a:pt x="480" y="4592"/>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26" name="Freeform 34"/>
              <p:cNvSpPr>
                <a:spLocks/>
              </p:cNvSpPr>
              <p:nvPr/>
            </p:nvSpPr>
            <p:spPr bwMode="auto">
              <a:xfrm>
                <a:off x="9312" y="1899"/>
                <a:ext cx="6200" cy="5063"/>
              </a:xfrm>
              <a:custGeom>
                <a:avLst/>
                <a:gdLst/>
                <a:ahLst/>
                <a:cxnLst>
                  <a:cxn ang="0">
                    <a:pos x="480" y="4944"/>
                  </a:cxn>
                  <a:cxn ang="0">
                    <a:pos x="480" y="4638"/>
                  </a:cxn>
                  <a:cxn ang="0">
                    <a:pos x="460" y="4661"/>
                  </a:cxn>
                  <a:cxn ang="0">
                    <a:pos x="460" y="4682"/>
                  </a:cxn>
                  <a:cxn ang="0">
                    <a:pos x="440" y="4701"/>
                  </a:cxn>
                  <a:cxn ang="0">
                    <a:pos x="440" y="4719"/>
                  </a:cxn>
                  <a:cxn ang="0">
                    <a:pos x="420" y="4734"/>
                  </a:cxn>
                  <a:cxn ang="0">
                    <a:pos x="400" y="4746"/>
                  </a:cxn>
                  <a:cxn ang="0">
                    <a:pos x="380" y="4756"/>
                  </a:cxn>
                  <a:cxn ang="0">
                    <a:pos x="360" y="4763"/>
                  </a:cxn>
                  <a:cxn ang="0">
                    <a:pos x="340" y="4766"/>
                  </a:cxn>
                  <a:cxn ang="0">
                    <a:pos x="320" y="4765"/>
                  </a:cxn>
                  <a:cxn ang="0">
                    <a:pos x="260" y="4745"/>
                  </a:cxn>
                  <a:cxn ang="0">
                    <a:pos x="220" y="4719"/>
                  </a:cxn>
                  <a:cxn ang="0">
                    <a:pos x="220" y="5027"/>
                  </a:cxn>
                  <a:cxn ang="0">
                    <a:pos x="280" y="4988"/>
                  </a:cxn>
                  <a:cxn ang="0">
                    <a:pos x="320" y="4976"/>
                  </a:cxn>
                  <a:cxn ang="0">
                    <a:pos x="340" y="4977"/>
                  </a:cxn>
                  <a:cxn ang="0">
                    <a:pos x="360" y="4980"/>
                  </a:cxn>
                  <a:cxn ang="0">
                    <a:pos x="380" y="4985"/>
                  </a:cxn>
                  <a:cxn ang="0">
                    <a:pos x="400" y="4992"/>
                  </a:cxn>
                  <a:cxn ang="0">
                    <a:pos x="420" y="5001"/>
                  </a:cxn>
                  <a:cxn ang="0">
                    <a:pos x="420" y="5012"/>
                  </a:cxn>
                  <a:cxn ang="0">
                    <a:pos x="480" y="4944"/>
                  </a:cxn>
                </a:cxnLst>
                <a:rect l="0" t="0" r="r" b="b"/>
                <a:pathLst>
                  <a:path w="6200" h="5063">
                    <a:moveTo>
                      <a:pt x="480" y="4944"/>
                    </a:moveTo>
                    <a:lnTo>
                      <a:pt x="480" y="4638"/>
                    </a:lnTo>
                    <a:lnTo>
                      <a:pt x="460" y="4661"/>
                    </a:lnTo>
                    <a:lnTo>
                      <a:pt x="460" y="4682"/>
                    </a:lnTo>
                    <a:lnTo>
                      <a:pt x="440" y="4701"/>
                    </a:lnTo>
                    <a:lnTo>
                      <a:pt x="440" y="4719"/>
                    </a:lnTo>
                    <a:lnTo>
                      <a:pt x="420" y="4734"/>
                    </a:lnTo>
                    <a:lnTo>
                      <a:pt x="400" y="4746"/>
                    </a:lnTo>
                    <a:lnTo>
                      <a:pt x="380" y="4756"/>
                    </a:lnTo>
                    <a:lnTo>
                      <a:pt x="360" y="4763"/>
                    </a:lnTo>
                    <a:lnTo>
                      <a:pt x="340" y="4766"/>
                    </a:lnTo>
                    <a:lnTo>
                      <a:pt x="320" y="4765"/>
                    </a:lnTo>
                    <a:lnTo>
                      <a:pt x="260" y="4745"/>
                    </a:lnTo>
                    <a:lnTo>
                      <a:pt x="220" y="4719"/>
                    </a:lnTo>
                    <a:lnTo>
                      <a:pt x="220" y="5027"/>
                    </a:lnTo>
                    <a:lnTo>
                      <a:pt x="280" y="4988"/>
                    </a:lnTo>
                    <a:lnTo>
                      <a:pt x="320" y="4976"/>
                    </a:lnTo>
                    <a:lnTo>
                      <a:pt x="340" y="4977"/>
                    </a:lnTo>
                    <a:lnTo>
                      <a:pt x="360" y="4980"/>
                    </a:lnTo>
                    <a:lnTo>
                      <a:pt x="380" y="4985"/>
                    </a:lnTo>
                    <a:lnTo>
                      <a:pt x="400" y="4992"/>
                    </a:lnTo>
                    <a:lnTo>
                      <a:pt x="420" y="5001"/>
                    </a:lnTo>
                    <a:lnTo>
                      <a:pt x="420" y="5012"/>
                    </a:lnTo>
                    <a:lnTo>
                      <a:pt x="480" y="4944"/>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27" name="Freeform 35"/>
              <p:cNvSpPr>
                <a:spLocks/>
              </p:cNvSpPr>
              <p:nvPr/>
            </p:nvSpPr>
            <p:spPr bwMode="auto">
              <a:xfrm>
                <a:off x="9312" y="1899"/>
                <a:ext cx="6200" cy="5063"/>
              </a:xfrm>
              <a:custGeom>
                <a:avLst/>
                <a:gdLst/>
                <a:ahLst/>
                <a:cxnLst>
                  <a:cxn ang="0">
                    <a:pos x="440" y="2503"/>
                  </a:cxn>
                  <a:cxn ang="0">
                    <a:pos x="440" y="2221"/>
                  </a:cxn>
                  <a:cxn ang="0">
                    <a:pos x="420" y="2233"/>
                  </a:cxn>
                  <a:cxn ang="0">
                    <a:pos x="400" y="2243"/>
                  </a:cxn>
                  <a:cxn ang="0">
                    <a:pos x="380" y="2250"/>
                  </a:cxn>
                  <a:cxn ang="0">
                    <a:pos x="360" y="2253"/>
                  </a:cxn>
                  <a:cxn ang="0">
                    <a:pos x="320" y="2251"/>
                  </a:cxn>
                  <a:cxn ang="0">
                    <a:pos x="300" y="2247"/>
                  </a:cxn>
                  <a:cxn ang="0">
                    <a:pos x="280" y="2240"/>
                  </a:cxn>
                  <a:cxn ang="0">
                    <a:pos x="260" y="2230"/>
                  </a:cxn>
                  <a:cxn ang="0">
                    <a:pos x="260" y="2487"/>
                  </a:cxn>
                  <a:cxn ang="0">
                    <a:pos x="280" y="2477"/>
                  </a:cxn>
                  <a:cxn ang="0">
                    <a:pos x="300" y="2470"/>
                  </a:cxn>
                  <a:cxn ang="0">
                    <a:pos x="320" y="2466"/>
                  </a:cxn>
                  <a:cxn ang="0">
                    <a:pos x="360" y="2468"/>
                  </a:cxn>
                  <a:cxn ang="0">
                    <a:pos x="380" y="2472"/>
                  </a:cxn>
                  <a:cxn ang="0">
                    <a:pos x="400" y="2480"/>
                  </a:cxn>
                  <a:cxn ang="0">
                    <a:pos x="420" y="2490"/>
                  </a:cxn>
                  <a:cxn ang="0">
                    <a:pos x="440" y="2503"/>
                  </a:cxn>
                </a:cxnLst>
                <a:rect l="0" t="0" r="r" b="b"/>
                <a:pathLst>
                  <a:path w="6200" h="5063">
                    <a:moveTo>
                      <a:pt x="440" y="2503"/>
                    </a:moveTo>
                    <a:lnTo>
                      <a:pt x="440" y="2221"/>
                    </a:lnTo>
                    <a:lnTo>
                      <a:pt x="420" y="2233"/>
                    </a:lnTo>
                    <a:lnTo>
                      <a:pt x="400" y="2243"/>
                    </a:lnTo>
                    <a:lnTo>
                      <a:pt x="380" y="2250"/>
                    </a:lnTo>
                    <a:lnTo>
                      <a:pt x="360" y="2253"/>
                    </a:lnTo>
                    <a:lnTo>
                      <a:pt x="320" y="2251"/>
                    </a:lnTo>
                    <a:lnTo>
                      <a:pt x="300" y="2247"/>
                    </a:lnTo>
                    <a:lnTo>
                      <a:pt x="280" y="2240"/>
                    </a:lnTo>
                    <a:lnTo>
                      <a:pt x="260" y="2230"/>
                    </a:lnTo>
                    <a:lnTo>
                      <a:pt x="260" y="2487"/>
                    </a:lnTo>
                    <a:lnTo>
                      <a:pt x="280" y="2477"/>
                    </a:lnTo>
                    <a:lnTo>
                      <a:pt x="300" y="2470"/>
                    </a:lnTo>
                    <a:lnTo>
                      <a:pt x="320" y="2466"/>
                    </a:lnTo>
                    <a:lnTo>
                      <a:pt x="360" y="2468"/>
                    </a:lnTo>
                    <a:lnTo>
                      <a:pt x="380" y="2472"/>
                    </a:lnTo>
                    <a:lnTo>
                      <a:pt x="400" y="2480"/>
                    </a:lnTo>
                    <a:lnTo>
                      <a:pt x="420" y="2490"/>
                    </a:lnTo>
                    <a:lnTo>
                      <a:pt x="440" y="2503"/>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28" name="Freeform 36"/>
              <p:cNvSpPr>
                <a:spLocks/>
              </p:cNvSpPr>
              <p:nvPr/>
            </p:nvSpPr>
            <p:spPr bwMode="auto">
              <a:xfrm>
                <a:off x="9312" y="1899"/>
                <a:ext cx="6200" cy="5063"/>
              </a:xfrm>
              <a:custGeom>
                <a:avLst/>
                <a:gdLst/>
                <a:ahLst/>
                <a:cxnLst>
                  <a:cxn ang="0">
                    <a:pos x="480" y="1031"/>
                  </a:cxn>
                  <a:cxn ang="0">
                    <a:pos x="480" y="645"/>
                  </a:cxn>
                  <a:cxn ang="0">
                    <a:pos x="460" y="664"/>
                  </a:cxn>
                  <a:cxn ang="0">
                    <a:pos x="440" y="681"/>
                  </a:cxn>
                  <a:cxn ang="0">
                    <a:pos x="440" y="997"/>
                  </a:cxn>
                  <a:cxn ang="0">
                    <a:pos x="460" y="1013"/>
                  </a:cxn>
                  <a:cxn ang="0">
                    <a:pos x="480" y="1031"/>
                  </a:cxn>
                </a:cxnLst>
                <a:rect l="0" t="0" r="r" b="b"/>
                <a:pathLst>
                  <a:path w="6200" h="5063">
                    <a:moveTo>
                      <a:pt x="480" y="1031"/>
                    </a:moveTo>
                    <a:lnTo>
                      <a:pt x="480" y="645"/>
                    </a:lnTo>
                    <a:lnTo>
                      <a:pt x="460" y="664"/>
                    </a:lnTo>
                    <a:lnTo>
                      <a:pt x="440" y="681"/>
                    </a:lnTo>
                    <a:lnTo>
                      <a:pt x="440" y="997"/>
                    </a:lnTo>
                    <a:lnTo>
                      <a:pt x="460" y="1013"/>
                    </a:lnTo>
                    <a:lnTo>
                      <a:pt x="480" y="1031"/>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29" name="Freeform 37"/>
              <p:cNvSpPr>
                <a:spLocks/>
              </p:cNvSpPr>
              <p:nvPr/>
            </p:nvSpPr>
            <p:spPr bwMode="auto">
              <a:xfrm>
                <a:off x="9312" y="1899"/>
                <a:ext cx="6200" cy="5063"/>
              </a:xfrm>
              <a:custGeom>
                <a:avLst/>
                <a:gdLst/>
                <a:ahLst/>
                <a:cxnLst>
                  <a:cxn ang="0">
                    <a:pos x="480" y="1514"/>
                  </a:cxn>
                  <a:cxn ang="0">
                    <a:pos x="480" y="1161"/>
                  </a:cxn>
                  <a:cxn ang="0">
                    <a:pos x="460" y="1181"/>
                  </a:cxn>
                  <a:cxn ang="0">
                    <a:pos x="440" y="1198"/>
                  </a:cxn>
                  <a:cxn ang="0">
                    <a:pos x="440" y="1480"/>
                  </a:cxn>
                  <a:cxn ang="0">
                    <a:pos x="460" y="1496"/>
                  </a:cxn>
                  <a:cxn ang="0">
                    <a:pos x="480" y="1514"/>
                  </a:cxn>
                </a:cxnLst>
                <a:rect l="0" t="0" r="r" b="b"/>
                <a:pathLst>
                  <a:path w="6200" h="5063">
                    <a:moveTo>
                      <a:pt x="480" y="1514"/>
                    </a:moveTo>
                    <a:lnTo>
                      <a:pt x="480" y="1161"/>
                    </a:lnTo>
                    <a:lnTo>
                      <a:pt x="460" y="1181"/>
                    </a:lnTo>
                    <a:lnTo>
                      <a:pt x="440" y="1198"/>
                    </a:lnTo>
                    <a:lnTo>
                      <a:pt x="440" y="1480"/>
                    </a:lnTo>
                    <a:lnTo>
                      <a:pt x="460" y="1496"/>
                    </a:lnTo>
                    <a:lnTo>
                      <a:pt x="480" y="1514"/>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30" name="Freeform 38"/>
              <p:cNvSpPr>
                <a:spLocks/>
              </p:cNvSpPr>
              <p:nvPr/>
            </p:nvSpPr>
            <p:spPr bwMode="auto">
              <a:xfrm>
                <a:off x="9312" y="1899"/>
                <a:ext cx="6200" cy="5063"/>
              </a:xfrm>
              <a:custGeom>
                <a:avLst/>
                <a:gdLst/>
                <a:ahLst/>
                <a:cxnLst>
                  <a:cxn ang="0">
                    <a:pos x="480" y="2040"/>
                  </a:cxn>
                  <a:cxn ang="0">
                    <a:pos x="480" y="1644"/>
                  </a:cxn>
                  <a:cxn ang="0">
                    <a:pos x="460" y="1663"/>
                  </a:cxn>
                  <a:cxn ang="0">
                    <a:pos x="440" y="1681"/>
                  </a:cxn>
                  <a:cxn ang="0">
                    <a:pos x="440" y="2005"/>
                  </a:cxn>
                  <a:cxn ang="0">
                    <a:pos x="460" y="2022"/>
                  </a:cxn>
                  <a:cxn ang="0">
                    <a:pos x="480" y="2040"/>
                  </a:cxn>
                </a:cxnLst>
                <a:rect l="0" t="0" r="r" b="b"/>
                <a:pathLst>
                  <a:path w="6200" h="5063">
                    <a:moveTo>
                      <a:pt x="480" y="2040"/>
                    </a:moveTo>
                    <a:lnTo>
                      <a:pt x="480" y="1644"/>
                    </a:lnTo>
                    <a:lnTo>
                      <a:pt x="460" y="1663"/>
                    </a:lnTo>
                    <a:lnTo>
                      <a:pt x="440" y="1681"/>
                    </a:lnTo>
                    <a:lnTo>
                      <a:pt x="440" y="2005"/>
                    </a:lnTo>
                    <a:lnTo>
                      <a:pt x="460" y="2022"/>
                    </a:lnTo>
                    <a:lnTo>
                      <a:pt x="480" y="2040"/>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31" name="Freeform 39"/>
              <p:cNvSpPr>
                <a:spLocks/>
              </p:cNvSpPr>
              <p:nvPr/>
            </p:nvSpPr>
            <p:spPr bwMode="auto">
              <a:xfrm>
                <a:off x="9312" y="1899"/>
                <a:ext cx="6200" cy="5063"/>
              </a:xfrm>
              <a:custGeom>
                <a:avLst/>
                <a:gdLst/>
                <a:ahLst/>
                <a:cxnLst>
                  <a:cxn ang="0">
                    <a:pos x="480" y="2554"/>
                  </a:cxn>
                  <a:cxn ang="0">
                    <a:pos x="480" y="2170"/>
                  </a:cxn>
                  <a:cxn ang="0">
                    <a:pos x="460" y="2189"/>
                  </a:cxn>
                  <a:cxn ang="0">
                    <a:pos x="440" y="2206"/>
                  </a:cxn>
                  <a:cxn ang="0">
                    <a:pos x="440" y="2518"/>
                  </a:cxn>
                  <a:cxn ang="0">
                    <a:pos x="460" y="2535"/>
                  </a:cxn>
                  <a:cxn ang="0">
                    <a:pos x="480" y="2554"/>
                  </a:cxn>
                </a:cxnLst>
                <a:rect l="0" t="0" r="r" b="b"/>
                <a:pathLst>
                  <a:path w="6200" h="5063">
                    <a:moveTo>
                      <a:pt x="480" y="2554"/>
                    </a:moveTo>
                    <a:lnTo>
                      <a:pt x="480" y="2170"/>
                    </a:lnTo>
                    <a:lnTo>
                      <a:pt x="460" y="2189"/>
                    </a:lnTo>
                    <a:lnTo>
                      <a:pt x="440" y="2206"/>
                    </a:lnTo>
                    <a:lnTo>
                      <a:pt x="440" y="2518"/>
                    </a:lnTo>
                    <a:lnTo>
                      <a:pt x="460" y="2535"/>
                    </a:lnTo>
                    <a:lnTo>
                      <a:pt x="480" y="2554"/>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32" name="Freeform 40"/>
              <p:cNvSpPr>
                <a:spLocks/>
              </p:cNvSpPr>
              <p:nvPr/>
            </p:nvSpPr>
            <p:spPr bwMode="auto">
              <a:xfrm>
                <a:off x="9312" y="1899"/>
                <a:ext cx="6200" cy="5063"/>
              </a:xfrm>
              <a:custGeom>
                <a:avLst/>
                <a:gdLst/>
                <a:ahLst/>
                <a:cxnLst>
                  <a:cxn ang="0">
                    <a:pos x="480" y="3528"/>
                  </a:cxn>
                  <a:cxn ang="0">
                    <a:pos x="480" y="3152"/>
                  </a:cxn>
                  <a:cxn ang="0">
                    <a:pos x="460" y="3172"/>
                  </a:cxn>
                  <a:cxn ang="0">
                    <a:pos x="440" y="3190"/>
                  </a:cxn>
                  <a:cxn ang="0">
                    <a:pos x="440" y="3493"/>
                  </a:cxn>
                  <a:cxn ang="0">
                    <a:pos x="460" y="3510"/>
                  </a:cxn>
                  <a:cxn ang="0">
                    <a:pos x="480" y="3528"/>
                  </a:cxn>
                </a:cxnLst>
                <a:rect l="0" t="0" r="r" b="b"/>
                <a:pathLst>
                  <a:path w="6200" h="5063">
                    <a:moveTo>
                      <a:pt x="480" y="3528"/>
                    </a:moveTo>
                    <a:lnTo>
                      <a:pt x="480" y="3152"/>
                    </a:lnTo>
                    <a:lnTo>
                      <a:pt x="460" y="3172"/>
                    </a:lnTo>
                    <a:lnTo>
                      <a:pt x="440" y="3190"/>
                    </a:lnTo>
                    <a:lnTo>
                      <a:pt x="440" y="3493"/>
                    </a:lnTo>
                    <a:lnTo>
                      <a:pt x="460" y="3510"/>
                    </a:lnTo>
                    <a:lnTo>
                      <a:pt x="480" y="3528"/>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33" name="Freeform 41"/>
              <p:cNvSpPr>
                <a:spLocks/>
              </p:cNvSpPr>
              <p:nvPr/>
            </p:nvSpPr>
            <p:spPr bwMode="auto">
              <a:xfrm>
                <a:off x="9312" y="1899"/>
                <a:ext cx="6200" cy="5063"/>
              </a:xfrm>
              <a:custGeom>
                <a:avLst/>
                <a:gdLst/>
                <a:ahLst/>
                <a:cxnLst>
                  <a:cxn ang="0">
                    <a:pos x="480" y="3037"/>
                  </a:cxn>
                  <a:cxn ang="0">
                    <a:pos x="480" y="2670"/>
                  </a:cxn>
                  <a:cxn ang="0">
                    <a:pos x="460" y="2691"/>
                  </a:cxn>
                  <a:cxn ang="0">
                    <a:pos x="460" y="3017"/>
                  </a:cxn>
                  <a:cxn ang="0">
                    <a:pos x="480" y="3037"/>
                  </a:cxn>
                </a:cxnLst>
                <a:rect l="0" t="0" r="r" b="b"/>
                <a:pathLst>
                  <a:path w="6200" h="5063">
                    <a:moveTo>
                      <a:pt x="480" y="3037"/>
                    </a:moveTo>
                    <a:lnTo>
                      <a:pt x="480" y="2670"/>
                    </a:lnTo>
                    <a:lnTo>
                      <a:pt x="460" y="2691"/>
                    </a:lnTo>
                    <a:lnTo>
                      <a:pt x="460" y="3017"/>
                    </a:lnTo>
                    <a:lnTo>
                      <a:pt x="480" y="3037"/>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34" name="Freeform 42"/>
              <p:cNvSpPr>
                <a:spLocks/>
              </p:cNvSpPr>
              <p:nvPr/>
            </p:nvSpPr>
            <p:spPr bwMode="auto">
              <a:xfrm>
                <a:off x="9312" y="1899"/>
                <a:ext cx="6200" cy="5063"/>
              </a:xfrm>
              <a:custGeom>
                <a:avLst/>
                <a:gdLst/>
                <a:ahLst/>
                <a:cxnLst>
                  <a:cxn ang="0">
                    <a:pos x="5160" y="459"/>
                  </a:cxn>
                  <a:cxn ang="0">
                    <a:pos x="5160" y="230"/>
                  </a:cxn>
                  <a:cxn ang="0">
                    <a:pos x="5140" y="212"/>
                  </a:cxn>
                  <a:cxn ang="0">
                    <a:pos x="5140" y="479"/>
                  </a:cxn>
                  <a:cxn ang="0">
                    <a:pos x="5160" y="459"/>
                  </a:cxn>
                </a:cxnLst>
                <a:rect l="0" t="0" r="r" b="b"/>
                <a:pathLst>
                  <a:path w="6200" h="5063">
                    <a:moveTo>
                      <a:pt x="5160" y="459"/>
                    </a:moveTo>
                    <a:lnTo>
                      <a:pt x="5160" y="230"/>
                    </a:lnTo>
                    <a:lnTo>
                      <a:pt x="5140" y="212"/>
                    </a:lnTo>
                    <a:lnTo>
                      <a:pt x="5140" y="479"/>
                    </a:lnTo>
                    <a:lnTo>
                      <a:pt x="5160" y="459"/>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35" name="Freeform 43"/>
              <p:cNvSpPr>
                <a:spLocks/>
              </p:cNvSpPr>
              <p:nvPr/>
            </p:nvSpPr>
            <p:spPr bwMode="auto">
              <a:xfrm>
                <a:off x="9312" y="1899"/>
                <a:ext cx="6200" cy="5063"/>
              </a:xfrm>
              <a:custGeom>
                <a:avLst/>
                <a:gdLst/>
                <a:ahLst/>
                <a:cxnLst>
                  <a:cxn ang="0">
                    <a:pos x="5340" y="4885"/>
                  </a:cxn>
                  <a:cxn ang="0">
                    <a:pos x="5340" y="1261"/>
                  </a:cxn>
                  <a:cxn ang="0">
                    <a:pos x="5320" y="1243"/>
                  </a:cxn>
                  <a:cxn ang="0">
                    <a:pos x="5320" y="4892"/>
                  </a:cxn>
                  <a:cxn ang="0">
                    <a:pos x="5340" y="4885"/>
                  </a:cxn>
                </a:cxnLst>
                <a:rect l="0" t="0" r="r" b="b"/>
                <a:pathLst>
                  <a:path w="6200" h="5063">
                    <a:moveTo>
                      <a:pt x="5340" y="4885"/>
                    </a:moveTo>
                    <a:lnTo>
                      <a:pt x="5340" y="1261"/>
                    </a:lnTo>
                    <a:lnTo>
                      <a:pt x="5320" y="1243"/>
                    </a:lnTo>
                    <a:lnTo>
                      <a:pt x="5320" y="4892"/>
                    </a:lnTo>
                    <a:lnTo>
                      <a:pt x="5340" y="4885"/>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36" name="Freeform 44"/>
              <p:cNvSpPr>
                <a:spLocks/>
              </p:cNvSpPr>
              <p:nvPr/>
            </p:nvSpPr>
            <p:spPr bwMode="auto">
              <a:xfrm>
                <a:off x="9312" y="1899"/>
                <a:ext cx="6200" cy="5063"/>
              </a:xfrm>
              <a:custGeom>
                <a:avLst/>
                <a:gdLst/>
                <a:ahLst/>
                <a:cxnLst>
                  <a:cxn ang="0">
                    <a:pos x="6200" y="4646"/>
                  </a:cxn>
                  <a:cxn ang="0">
                    <a:pos x="6140" y="4620"/>
                  </a:cxn>
                  <a:cxn ang="0">
                    <a:pos x="6100" y="4581"/>
                  </a:cxn>
                  <a:cxn ang="0">
                    <a:pos x="6080" y="4138"/>
                  </a:cxn>
                  <a:cxn ang="0">
                    <a:pos x="6060" y="4101"/>
                  </a:cxn>
                  <a:cxn ang="0">
                    <a:pos x="6040" y="4059"/>
                  </a:cxn>
                  <a:cxn ang="0">
                    <a:pos x="6020" y="3965"/>
                  </a:cxn>
                  <a:cxn ang="0">
                    <a:pos x="6000" y="3889"/>
                  </a:cxn>
                  <a:cxn ang="0">
                    <a:pos x="5980" y="3766"/>
                  </a:cxn>
                  <a:cxn ang="0">
                    <a:pos x="5960" y="3645"/>
                  </a:cxn>
                  <a:cxn ang="0">
                    <a:pos x="5940" y="2979"/>
                  </a:cxn>
                  <a:cxn ang="0">
                    <a:pos x="5920" y="2909"/>
                  </a:cxn>
                  <a:cxn ang="0">
                    <a:pos x="5880" y="2873"/>
                  </a:cxn>
                  <a:cxn ang="0">
                    <a:pos x="5840" y="2847"/>
                  </a:cxn>
                  <a:cxn ang="0">
                    <a:pos x="5800" y="2753"/>
                  </a:cxn>
                  <a:cxn ang="0">
                    <a:pos x="5760" y="2737"/>
                  </a:cxn>
                  <a:cxn ang="0">
                    <a:pos x="5720" y="2729"/>
                  </a:cxn>
                  <a:cxn ang="0">
                    <a:pos x="5700" y="2239"/>
                  </a:cxn>
                  <a:cxn ang="0">
                    <a:pos x="5680" y="2204"/>
                  </a:cxn>
                  <a:cxn ang="0">
                    <a:pos x="5660" y="2141"/>
                  </a:cxn>
                  <a:cxn ang="0">
                    <a:pos x="5640" y="1817"/>
                  </a:cxn>
                  <a:cxn ang="0">
                    <a:pos x="5620" y="1796"/>
                  </a:cxn>
                  <a:cxn ang="0">
                    <a:pos x="5600" y="1767"/>
                  </a:cxn>
                  <a:cxn ang="0">
                    <a:pos x="5560" y="1670"/>
                  </a:cxn>
                  <a:cxn ang="0">
                    <a:pos x="5540" y="1636"/>
                  </a:cxn>
                  <a:cxn ang="0">
                    <a:pos x="5520" y="1608"/>
                  </a:cxn>
                  <a:cxn ang="0">
                    <a:pos x="5500" y="1570"/>
                  </a:cxn>
                  <a:cxn ang="0">
                    <a:pos x="5480" y="1483"/>
                  </a:cxn>
                  <a:cxn ang="0">
                    <a:pos x="5460" y="1449"/>
                  </a:cxn>
                  <a:cxn ang="0">
                    <a:pos x="5360" y="1396"/>
                  </a:cxn>
                  <a:cxn ang="0">
                    <a:pos x="5340" y="1304"/>
                  </a:cxn>
                  <a:cxn ang="0">
                    <a:pos x="5360" y="4874"/>
                  </a:cxn>
                  <a:cxn ang="0">
                    <a:pos x="5400" y="4869"/>
                  </a:cxn>
                  <a:cxn ang="0">
                    <a:pos x="5460" y="4868"/>
                  </a:cxn>
                  <a:cxn ang="0">
                    <a:pos x="5500" y="4871"/>
                  </a:cxn>
                  <a:cxn ang="0">
                    <a:pos x="5560" y="4876"/>
                  </a:cxn>
                  <a:cxn ang="0">
                    <a:pos x="5620" y="4881"/>
                  </a:cxn>
                  <a:cxn ang="0">
                    <a:pos x="5740" y="4892"/>
                  </a:cxn>
                  <a:cxn ang="0">
                    <a:pos x="5760" y="4918"/>
                  </a:cxn>
                  <a:cxn ang="0">
                    <a:pos x="5780" y="4932"/>
                  </a:cxn>
                  <a:cxn ang="0">
                    <a:pos x="5840" y="4937"/>
                  </a:cxn>
                  <a:cxn ang="0">
                    <a:pos x="5880" y="4934"/>
                  </a:cxn>
                  <a:cxn ang="0">
                    <a:pos x="5940" y="4927"/>
                  </a:cxn>
                  <a:cxn ang="0">
                    <a:pos x="6000" y="4916"/>
                  </a:cxn>
                  <a:cxn ang="0">
                    <a:pos x="6080" y="4898"/>
                  </a:cxn>
                  <a:cxn ang="0">
                    <a:pos x="6120" y="4888"/>
                  </a:cxn>
                  <a:cxn ang="0">
                    <a:pos x="6140" y="4883"/>
                  </a:cxn>
                  <a:cxn ang="0">
                    <a:pos x="6160" y="4855"/>
                  </a:cxn>
                  <a:cxn ang="0">
                    <a:pos x="6180" y="4810"/>
                  </a:cxn>
                </a:cxnLst>
                <a:rect l="0" t="0" r="r" b="b"/>
                <a:pathLst>
                  <a:path w="6200" h="5063">
                    <a:moveTo>
                      <a:pt x="6200" y="4794"/>
                    </a:moveTo>
                    <a:lnTo>
                      <a:pt x="6200" y="4646"/>
                    </a:lnTo>
                    <a:lnTo>
                      <a:pt x="6160" y="4635"/>
                    </a:lnTo>
                    <a:lnTo>
                      <a:pt x="6140" y="4620"/>
                    </a:lnTo>
                    <a:lnTo>
                      <a:pt x="6120" y="4602"/>
                    </a:lnTo>
                    <a:lnTo>
                      <a:pt x="6100" y="4581"/>
                    </a:lnTo>
                    <a:lnTo>
                      <a:pt x="6100" y="4163"/>
                    </a:lnTo>
                    <a:lnTo>
                      <a:pt x="6080" y="4138"/>
                    </a:lnTo>
                    <a:lnTo>
                      <a:pt x="6080" y="4114"/>
                    </a:lnTo>
                    <a:lnTo>
                      <a:pt x="6060" y="4101"/>
                    </a:lnTo>
                    <a:lnTo>
                      <a:pt x="6060" y="4082"/>
                    </a:lnTo>
                    <a:lnTo>
                      <a:pt x="6040" y="4059"/>
                    </a:lnTo>
                    <a:lnTo>
                      <a:pt x="6040" y="4000"/>
                    </a:lnTo>
                    <a:lnTo>
                      <a:pt x="6020" y="3965"/>
                    </a:lnTo>
                    <a:lnTo>
                      <a:pt x="6020" y="3928"/>
                    </a:lnTo>
                    <a:lnTo>
                      <a:pt x="6000" y="3889"/>
                    </a:lnTo>
                    <a:lnTo>
                      <a:pt x="6000" y="3807"/>
                    </a:lnTo>
                    <a:lnTo>
                      <a:pt x="5980" y="3766"/>
                    </a:lnTo>
                    <a:lnTo>
                      <a:pt x="5980" y="3684"/>
                    </a:lnTo>
                    <a:lnTo>
                      <a:pt x="5960" y="3645"/>
                    </a:lnTo>
                    <a:lnTo>
                      <a:pt x="5960" y="2992"/>
                    </a:lnTo>
                    <a:lnTo>
                      <a:pt x="5940" y="2979"/>
                    </a:lnTo>
                    <a:lnTo>
                      <a:pt x="5940" y="2923"/>
                    </a:lnTo>
                    <a:lnTo>
                      <a:pt x="5920" y="2909"/>
                    </a:lnTo>
                    <a:lnTo>
                      <a:pt x="5900" y="2892"/>
                    </a:lnTo>
                    <a:lnTo>
                      <a:pt x="5880" y="2873"/>
                    </a:lnTo>
                    <a:lnTo>
                      <a:pt x="5840" y="2859"/>
                    </a:lnTo>
                    <a:lnTo>
                      <a:pt x="5840" y="2847"/>
                    </a:lnTo>
                    <a:lnTo>
                      <a:pt x="5820" y="2827"/>
                    </a:lnTo>
                    <a:lnTo>
                      <a:pt x="5800" y="2753"/>
                    </a:lnTo>
                    <a:lnTo>
                      <a:pt x="5800" y="2736"/>
                    </a:lnTo>
                    <a:lnTo>
                      <a:pt x="5760" y="2737"/>
                    </a:lnTo>
                    <a:lnTo>
                      <a:pt x="5740" y="2735"/>
                    </a:lnTo>
                    <a:lnTo>
                      <a:pt x="5720" y="2729"/>
                    </a:lnTo>
                    <a:lnTo>
                      <a:pt x="5700" y="2720"/>
                    </a:lnTo>
                    <a:lnTo>
                      <a:pt x="5700" y="2239"/>
                    </a:lnTo>
                    <a:lnTo>
                      <a:pt x="5680" y="2223"/>
                    </a:lnTo>
                    <a:lnTo>
                      <a:pt x="5680" y="2204"/>
                    </a:lnTo>
                    <a:lnTo>
                      <a:pt x="5660" y="2184"/>
                    </a:lnTo>
                    <a:lnTo>
                      <a:pt x="5660" y="2141"/>
                    </a:lnTo>
                    <a:lnTo>
                      <a:pt x="5640" y="2118"/>
                    </a:lnTo>
                    <a:lnTo>
                      <a:pt x="5640" y="1817"/>
                    </a:lnTo>
                    <a:lnTo>
                      <a:pt x="5620" y="1805"/>
                    </a:lnTo>
                    <a:lnTo>
                      <a:pt x="5620" y="1796"/>
                    </a:lnTo>
                    <a:lnTo>
                      <a:pt x="5600" y="1782"/>
                    </a:lnTo>
                    <a:lnTo>
                      <a:pt x="5600" y="1767"/>
                    </a:lnTo>
                    <a:lnTo>
                      <a:pt x="5560" y="1759"/>
                    </a:lnTo>
                    <a:lnTo>
                      <a:pt x="5560" y="1670"/>
                    </a:lnTo>
                    <a:lnTo>
                      <a:pt x="5540" y="1652"/>
                    </a:lnTo>
                    <a:lnTo>
                      <a:pt x="5540" y="1636"/>
                    </a:lnTo>
                    <a:lnTo>
                      <a:pt x="5520" y="1621"/>
                    </a:lnTo>
                    <a:lnTo>
                      <a:pt x="5520" y="1608"/>
                    </a:lnTo>
                    <a:lnTo>
                      <a:pt x="5500" y="1596"/>
                    </a:lnTo>
                    <a:lnTo>
                      <a:pt x="5500" y="1570"/>
                    </a:lnTo>
                    <a:lnTo>
                      <a:pt x="5480" y="1546"/>
                    </a:lnTo>
                    <a:lnTo>
                      <a:pt x="5480" y="1483"/>
                    </a:lnTo>
                    <a:lnTo>
                      <a:pt x="5460" y="1465"/>
                    </a:lnTo>
                    <a:lnTo>
                      <a:pt x="5460" y="1449"/>
                    </a:lnTo>
                    <a:lnTo>
                      <a:pt x="5400" y="1411"/>
                    </a:lnTo>
                    <a:lnTo>
                      <a:pt x="5360" y="1396"/>
                    </a:lnTo>
                    <a:lnTo>
                      <a:pt x="5360" y="1321"/>
                    </a:lnTo>
                    <a:lnTo>
                      <a:pt x="5340" y="1304"/>
                    </a:lnTo>
                    <a:lnTo>
                      <a:pt x="5340" y="4879"/>
                    </a:lnTo>
                    <a:lnTo>
                      <a:pt x="5360" y="4874"/>
                    </a:lnTo>
                    <a:lnTo>
                      <a:pt x="5380" y="4871"/>
                    </a:lnTo>
                    <a:lnTo>
                      <a:pt x="5400" y="4869"/>
                    </a:lnTo>
                    <a:lnTo>
                      <a:pt x="5420" y="4868"/>
                    </a:lnTo>
                    <a:lnTo>
                      <a:pt x="5460" y="4868"/>
                    </a:lnTo>
                    <a:lnTo>
                      <a:pt x="5480" y="4869"/>
                    </a:lnTo>
                    <a:lnTo>
                      <a:pt x="5500" y="4871"/>
                    </a:lnTo>
                    <a:lnTo>
                      <a:pt x="5540" y="4873"/>
                    </a:lnTo>
                    <a:lnTo>
                      <a:pt x="5560" y="4876"/>
                    </a:lnTo>
                    <a:lnTo>
                      <a:pt x="5600" y="4878"/>
                    </a:lnTo>
                    <a:lnTo>
                      <a:pt x="5620" y="4881"/>
                    </a:lnTo>
                    <a:lnTo>
                      <a:pt x="5680" y="4889"/>
                    </a:lnTo>
                    <a:lnTo>
                      <a:pt x="5740" y="4892"/>
                    </a:lnTo>
                    <a:lnTo>
                      <a:pt x="5740" y="4906"/>
                    </a:lnTo>
                    <a:lnTo>
                      <a:pt x="5760" y="4918"/>
                    </a:lnTo>
                    <a:lnTo>
                      <a:pt x="5760" y="4926"/>
                    </a:lnTo>
                    <a:lnTo>
                      <a:pt x="5780" y="4932"/>
                    </a:lnTo>
                    <a:lnTo>
                      <a:pt x="5800" y="4935"/>
                    </a:lnTo>
                    <a:lnTo>
                      <a:pt x="5840" y="4937"/>
                    </a:lnTo>
                    <a:lnTo>
                      <a:pt x="5860" y="4936"/>
                    </a:lnTo>
                    <a:lnTo>
                      <a:pt x="5880" y="4934"/>
                    </a:lnTo>
                    <a:lnTo>
                      <a:pt x="5920" y="4931"/>
                    </a:lnTo>
                    <a:lnTo>
                      <a:pt x="5940" y="4927"/>
                    </a:lnTo>
                    <a:lnTo>
                      <a:pt x="5960" y="4922"/>
                    </a:lnTo>
                    <a:lnTo>
                      <a:pt x="6000" y="4916"/>
                    </a:lnTo>
                    <a:lnTo>
                      <a:pt x="6040" y="4904"/>
                    </a:lnTo>
                    <a:lnTo>
                      <a:pt x="6080" y="4898"/>
                    </a:lnTo>
                    <a:lnTo>
                      <a:pt x="6100" y="4893"/>
                    </a:lnTo>
                    <a:lnTo>
                      <a:pt x="6120" y="4888"/>
                    </a:lnTo>
                    <a:lnTo>
                      <a:pt x="6140" y="4885"/>
                    </a:lnTo>
                    <a:lnTo>
                      <a:pt x="6140" y="4883"/>
                    </a:lnTo>
                    <a:lnTo>
                      <a:pt x="6160" y="4882"/>
                    </a:lnTo>
                    <a:lnTo>
                      <a:pt x="6160" y="4855"/>
                    </a:lnTo>
                    <a:lnTo>
                      <a:pt x="6180" y="4843"/>
                    </a:lnTo>
                    <a:lnTo>
                      <a:pt x="6180" y="4810"/>
                    </a:lnTo>
                    <a:lnTo>
                      <a:pt x="6200" y="4794"/>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37" name="Freeform 45"/>
              <p:cNvSpPr>
                <a:spLocks/>
              </p:cNvSpPr>
              <p:nvPr/>
            </p:nvSpPr>
            <p:spPr bwMode="auto">
              <a:xfrm>
                <a:off x="9312" y="1899"/>
                <a:ext cx="6200" cy="5063"/>
              </a:xfrm>
              <a:custGeom>
                <a:avLst/>
                <a:gdLst/>
                <a:ahLst/>
                <a:cxnLst>
                  <a:cxn ang="0">
                    <a:pos x="5380" y="1127"/>
                  </a:cxn>
                  <a:cxn ang="0">
                    <a:pos x="5380" y="868"/>
                  </a:cxn>
                  <a:cxn ang="0">
                    <a:pos x="5360" y="835"/>
                  </a:cxn>
                  <a:cxn ang="0">
                    <a:pos x="5360" y="1152"/>
                  </a:cxn>
                  <a:cxn ang="0">
                    <a:pos x="5380" y="1127"/>
                  </a:cxn>
                </a:cxnLst>
                <a:rect l="0" t="0" r="r" b="b"/>
                <a:pathLst>
                  <a:path w="6200" h="5063">
                    <a:moveTo>
                      <a:pt x="5380" y="1127"/>
                    </a:moveTo>
                    <a:lnTo>
                      <a:pt x="5380" y="868"/>
                    </a:lnTo>
                    <a:lnTo>
                      <a:pt x="5360" y="835"/>
                    </a:lnTo>
                    <a:lnTo>
                      <a:pt x="5360" y="1152"/>
                    </a:lnTo>
                    <a:lnTo>
                      <a:pt x="5380" y="1127"/>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38" name="Freeform 46"/>
              <p:cNvSpPr>
                <a:spLocks/>
              </p:cNvSpPr>
              <p:nvPr/>
            </p:nvSpPr>
            <p:spPr bwMode="auto">
              <a:xfrm>
                <a:off x="9312" y="1899"/>
                <a:ext cx="6200" cy="5063"/>
              </a:xfrm>
              <a:custGeom>
                <a:avLst/>
                <a:gdLst/>
                <a:ahLst/>
                <a:cxnLst>
                  <a:cxn ang="0">
                    <a:pos x="5400" y="1069"/>
                  </a:cxn>
                  <a:cxn ang="0">
                    <a:pos x="5400" y="970"/>
                  </a:cxn>
                  <a:cxn ang="0">
                    <a:pos x="5380" y="935"/>
                  </a:cxn>
                  <a:cxn ang="0">
                    <a:pos x="5380" y="1099"/>
                  </a:cxn>
                  <a:cxn ang="0">
                    <a:pos x="5400" y="1069"/>
                  </a:cxn>
                </a:cxnLst>
                <a:rect l="0" t="0" r="r" b="b"/>
                <a:pathLst>
                  <a:path w="6200" h="5063">
                    <a:moveTo>
                      <a:pt x="5400" y="1069"/>
                    </a:moveTo>
                    <a:lnTo>
                      <a:pt x="5400" y="970"/>
                    </a:lnTo>
                    <a:lnTo>
                      <a:pt x="5380" y="935"/>
                    </a:lnTo>
                    <a:lnTo>
                      <a:pt x="5380" y="1099"/>
                    </a:lnTo>
                    <a:lnTo>
                      <a:pt x="5400" y="1069"/>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39" name="Freeform 47"/>
              <p:cNvSpPr>
                <a:spLocks/>
              </p:cNvSpPr>
              <p:nvPr/>
            </p:nvSpPr>
            <p:spPr bwMode="auto">
              <a:xfrm>
                <a:off x="9312" y="1899"/>
                <a:ext cx="6200" cy="5063"/>
              </a:xfrm>
              <a:custGeom>
                <a:avLst/>
                <a:gdLst/>
                <a:ahLst/>
                <a:cxnLst>
                  <a:cxn ang="0">
                    <a:pos x="5660" y="1946"/>
                  </a:cxn>
                  <a:cxn ang="0">
                    <a:pos x="5660" y="1864"/>
                  </a:cxn>
                  <a:cxn ang="0">
                    <a:pos x="5640" y="1847"/>
                  </a:cxn>
                  <a:cxn ang="0">
                    <a:pos x="5640" y="1959"/>
                  </a:cxn>
                  <a:cxn ang="0">
                    <a:pos x="5660" y="1946"/>
                  </a:cxn>
                </a:cxnLst>
                <a:rect l="0" t="0" r="r" b="b"/>
                <a:pathLst>
                  <a:path w="6200" h="5063">
                    <a:moveTo>
                      <a:pt x="5660" y="1946"/>
                    </a:moveTo>
                    <a:lnTo>
                      <a:pt x="5660" y="1864"/>
                    </a:lnTo>
                    <a:lnTo>
                      <a:pt x="5640" y="1847"/>
                    </a:lnTo>
                    <a:lnTo>
                      <a:pt x="5640" y="1959"/>
                    </a:lnTo>
                    <a:lnTo>
                      <a:pt x="5660" y="1946"/>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40" name="Freeform 48"/>
              <p:cNvSpPr>
                <a:spLocks/>
              </p:cNvSpPr>
              <p:nvPr/>
            </p:nvSpPr>
            <p:spPr bwMode="auto">
              <a:xfrm>
                <a:off x="9312" y="1899"/>
                <a:ext cx="6200" cy="5063"/>
              </a:xfrm>
              <a:custGeom>
                <a:avLst/>
                <a:gdLst/>
                <a:ahLst/>
                <a:cxnLst>
                  <a:cxn ang="0">
                    <a:pos x="5740" y="2614"/>
                  </a:cxn>
                  <a:cxn ang="0">
                    <a:pos x="5740" y="2271"/>
                  </a:cxn>
                  <a:cxn ang="0">
                    <a:pos x="5720" y="2264"/>
                  </a:cxn>
                  <a:cxn ang="0">
                    <a:pos x="5700" y="2253"/>
                  </a:cxn>
                  <a:cxn ang="0">
                    <a:pos x="5700" y="2657"/>
                  </a:cxn>
                  <a:cxn ang="0">
                    <a:pos x="5720" y="2637"/>
                  </a:cxn>
                  <a:cxn ang="0">
                    <a:pos x="5740" y="2614"/>
                  </a:cxn>
                </a:cxnLst>
                <a:rect l="0" t="0" r="r" b="b"/>
                <a:pathLst>
                  <a:path w="6200" h="5063">
                    <a:moveTo>
                      <a:pt x="5740" y="2614"/>
                    </a:moveTo>
                    <a:lnTo>
                      <a:pt x="5740" y="2271"/>
                    </a:lnTo>
                    <a:lnTo>
                      <a:pt x="5720" y="2264"/>
                    </a:lnTo>
                    <a:lnTo>
                      <a:pt x="5700" y="2253"/>
                    </a:lnTo>
                    <a:lnTo>
                      <a:pt x="5700" y="2657"/>
                    </a:lnTo>
                    <a:lnTo>
                      <a:pt x="5720" y="2637"/>
                    </a:lnTo>
                    <a:lnTo>
                      <a:pt x="5740" y="2614"/>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41" name="Freeform 49"/>
              <p:cNvSpPr>
                <a:spLocks/>
              </p:cNvSpPr>
              <p:nvPr/>
            </p:nvSpPr>
            <p:spPr bwMode="auto">
              <a:xfrm>
                <a:off x="9312" y="1899"/>
                <a:ext cx="6200" cy="5063"/>
              </a:xfrm>
              <a:custGeom>
                <a:avLst/>
                <a:gdLst/>
                <a:ahLst/>
                <a:cxnLst>
                  <a:cxn ang="0">
                    <a:pos x="5760" y="2566"/>
                  </a:cxn>
                  <a:cxn ang="0">
                    <a:pos x="5760" y="2329"/>
                  </a:cxn>
                  <a:cxn ang="0">
                    <a:pos x="5740" y="2317"/>
                  </a:cxn>
                  <a:cxn ang="0">
                    <a:pos x="5740" y="2591"/>
                  </a:cxn>
                  <a:cxn ang="0">
                    <a:pos x="5760" y="2566"/>
                  </a:cxn>
                </a:cxnLst>
                <a:rect l="0" t="0" r="r" b="b"/>
                <a:pathLst>
                  <a:path w="6200" h="5063">
                    <a:moveTo>
                      <a:pt x="5760" y="2566"/>
                    </a:moveTo>
                    <a:lnTo>
                      <a:pt x="5760" y="2329"/>
                    </a:lnTo>
                    <a:lnTo>
                      <a:pt x="5740" y="2317"/>
                    </a:lnTo>
                    <a:lnTo>
                      <a:pt x="5740" y="2591"/>
                    </a:lnTo>
                    <a:lnTo>
                      <a:pt x="5760" y="2566"/>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42" name="Freeform 50"/>
              <p:cNvSpPr>
                <a:spLocks/>
              </p:cNvSpPr>
              <p:nvPr/>
            </p:nvSpPr>
            <p:spPr bwMode="auto">
              <a:xfrm>
                <a:off x="9312" y="1899"/>
                <a:ext cx="6200" cy="5063"/>
              </a:xfrm>
              <a:custGeom>
                <a:avLst/>
                <a:gdLst/>
                <a:ahLst/>
                <a:cxnLst>
                  <a:cxn ang="0">
                    <a:pos x="5780" y="2514"/>
                  </a:cxn>
                  <a:cxn ang="0">
                    <a:pos x="5780" y="2384"/>
                  </a:cxn>
                  <a:cxn ang="0">
                    <a:pos x="5760" y="2360"/>
                  </a:cxn>
                  <a:cxn ang="0">
                    <a:pos x="5760" y="2540"/>
                  </a:cxn>
                  <a:cxn ang="0">
                    <a:pos x="5780" y="2514"/>
                  </a:cxn>
                </a:cxnLst>
                <a:rect l="0" t="0" r="r" b="b"/>
                <a:pathLst>
                  <a:path w="6200" h="5063">
                    <a:moveTo>
                      <a:pt x="5780" y="2514"/>
                    </a:moveTo>
                    <a:lnTo>
                      <a:pt x="5780" y="2384"/>
                    </a:lnTo>
                    <a:lnTo>
                      <a:pt x="5760" y="2360"/>
                    </a:lnTo>
                    <a:lnTo>
                      <a:pt x="5760" y="2540"/>
                    </a:lnTo>
                    <a:lnTo>
                      <a:pt x="5780" y="2514"/>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43" name="Freeform 51"/>
              <p:cNvSpPr>
                <a:spLocks/>
              </p:cNvSpPr>
              <p:nvPr/>
            </p:nvSpPr>
            <p:spPr bwMode="auto">
              <a:xfrm>
                <a:off x="9312" y="1899"/>
                <a:ext cx="6200" cy="5063"/>
              </a:xfrm>
              <a:custGeom>
                <a:avLst/>
                <a:gdLst/>
                <a:ahLst/>
                <a:cxnLst>
                  <a:cxn ang="0">
                    <a:pos x="5800" y="2461"/>
                  </a:cxn>
                  <a:cxn ang="0">
                    <a:pos x="5800" y="2435"/>
                  </a:cxn>
                  <a:cxn ang="0">
                    <a:pos x="5780" y="2409"/>
                  </a:cxn>
                  <a:cxn ang="0">
                    <a:pos x="5780" y="2488"/>
                  </a:cxn>
                  <a:cxn ang="0">
                    <a:pos x="5800" y="2461"/>
                  </a:cxn>
                </a:cxnLst>
                <a:rect l="0" t="0" r="r" b="b"/>
                <a:pathLst>
                  <a:path w="6200" h="5063">
                    <a:moveTo>
                      <a:pt x="5800" y="2461"/>
                    </a:moveTo>
                    <a:lnTo>
                      <a:pt x="5800" y="2435"/>
                    </a:lnTo>
                    <a:lnTo>
                      <a:pt x="5780" y="2409"/>
                    </a:lnTo>
                    <a:lnTo>
                      <a:pt x="5780" y="2488"/>
                    </a:lnTo>
                    <a:lnTo>
                      <a:pt x="5800" y="2461"/>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44" name="Freeform 52"/>
              <p:cNvSpPr>
                <a:spLocks/>
              </p:cNvSpPr>
              <p:nvPr/>
            </p:nvSpPr>
            <p:spPr bwMode="auto">
              <a:xfrm>
                <a:off x="9312" y="1899"/>
                <a:ext cx="6200" cy="5063"/>
              </a:xfrm>
              <a:custGeom>
                <a:avLst/>
                <a:gdLst/>
                <a:ahLst/>
                <a:cxnLst>
                  <a:cxn ang="0">
                    <a:pos x="5980" y="3457"/>
                  </a:cxn>
                  <a:cxn ang="0">
                    <a:pos x="5980" y="3060"/>
                  </a:cxn>
                  <a:cxn ang="0">
                    <a:pos x="5960" y="3033"/>
                  </a:cxn>
                  <a:cxn ang="0">
                    <a:pos x="5960" y="3467"/>
                  </a:cxn>
                  <a:cxn ang="0">
                    <a:pos x="5980" y="3457"/>
                  </a:cxn>
                </a:cxnLst>
                <a:rect l="0" t="0" r="r" b="b"/>
                <a:pathLst>
                  <a:path w="6200" h="5063">
                    <a:moveTo>
                      <a:pt x="5980" y="3457"/>
                    </a:moveTo>
                    <a:lnTo>
                      <a:pt x="5980" y="3060"/>
                    </a:lnTo>
                    <a:lnTo>
                      <a:pt x="5960" y="3033"/>
                    </a:lnTo>
                    <a:lnTo>
                      <a:pt x="5960" y="3467"/>
                    </a:lnTo>
                    <a:lnTo>
                      <a:pt x="5980" y="3457"/>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145" name="Freeform 53"/>
              <p:cNvSpPr>
                <a:spLocks/>
              </p:cNvSpPr>
              <p:nvPr/>
            </p:nvSpPr>
            <p:spPr bwMode="auto">
              <a:xfrm>
                <a:off x="9312" y="1899"/>
                <a:ext cx="6200" cy="5063"/>
              </a:xfrm>
              <a:custGeom>
                <a:avLst/>
                <a:gdLst/>
                <a:ahLst/>
                <a:cxnLst>
                  <a:cxn ang="0">
                    <a:pos x="6000" y="3421"/>
                  </a:cxn>
                  <a:cxn ang="0">
                    <a:pos x="6000" y="3158"/>
                  </a:cxn>
                  <a:cxn ang="0">
                    <a:pos x="5980" y="3123"/>
                  </a:cxn>
                  <a:cxn ang="0">
                    <a:pos x="5980" y="3442"/>
                  </a:cxn>
                  <a:cxn ang="0">
                    <a:pos x="6000" y="3421"/>
                  </a:cxn>
                </a:cxnLst>
                <a:rect l="0" t="0" r="r" b="b"/>
                <a:pathLst>
                  <a:path w="6200" h="5063">
                    <a:moveTo>
                      <a:pt x="6000" y="3421"/>
                    </a:moveTo>
                    <a:lnTo>
                      <a:pt x="6000" y="3158"/>
                    </a:lnTo>
                    <a:lnTo>
                      <a:pt x="5980" y="3123"/>
                    </a:lnTo>
                    <a:lnTo>
                      <a:pt x="5980" y="3442"/>
                    </a:lnTo>
                    <a:lnTo>
                      <a:pt x="6000" y="3421"/>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25" name="Group 54"/>
            <p:cNvGrpSpPr>
              <a:grpSpLocks/>
            </p:cNvGrpSpPr>
            <p:nvPr/>
          </p:nvGrpSpPr>
          <p:grpSpPr bwMode="auto">
            <a:xfrm>
              <a:off x="9312" y="1899"/>
              <a:ext cx="6209" cy="5063"/>
              <a:chOff x="9312" y="1899"/>
              <a:chExt cx="6209" cy="5063"/>
            </a:xfrm>
          </p:grpSpPr>
          <p:sp>
            <p:nvSpPr>
              <p:cNvPr id="107" name="Freeform 55"/>
              <p:cNvSpPr>
                <a:spLocks/>
              </p:cNvSpPr>
              <p:nvPr/>
            </p:nvSpPr>
            <p:spPr bwMode="auto">
              <a:xfrm>
                <a:off x="9312" y="1899"/>
                <a:ext cx="6209" cy="5063"/>
              </a:xfrm>
              <a:custGeom>
                <a:avLst/>
                <a:gdLst/>
                <a:ahLst/>
                <a:cxnLst>
                  <a:cxn ang="0">
                    <a:pos x="76" y="4046"/>
                  </a:cxn>
                  <a:cxn ang="0">
                    <a:pos x="460" y="4534"/>
                  </a:cxn>
                  <a:cxn ang="0">
                    <a:pos x="39" y="4691"/>
                  </a:cxn>
                  <a:cxn ang="0">
                    <a:pos x="487" y="4944"/>
                  </a:cxn>
                  <a:cxn ang="0">
                    <a:pos x="670" y="4883"/>
                  </a:cxn>
                  <a:cxn ang="0">
                    <a:pos x="806" y="4954"/>
                  </a:cxn>
                  <a:cxn ang="0">
                    <a:pos x="973" y="4914"/>
                  </a:cxn>
                  <a:cxn ang="0">
                    <a:pos x="1126" y="4877"/>
                  </a:cxn>
                  <a:cxn ang="0">
                    <a:pos x="1293" y="4906"/>
                  </a:cxn>
                  <a:cxn ang="0">
                    <a:pos x="1452" y="4808"/>
                  </a:cxn>
                  <a:cxn ang="0">
                    <a:pos x="2089" y="4848"/>
                  </a:cxn>
                  <a:cxn ang="0">
                    <a:pos x="2404" y="4859"/>
                  </a:cxn>
                  <a:cxn ang="0">
                    <a:pos x="3266" y="4851"/>
                  </a:cxn>
                  <a:cxn ang="0">
                    <a:pos x="3618" y="4834"/>
                  </a:cxn>
                  <a:cxn ang="0">
                    <a:pos x="3878" y="4878"/>
                  </a:cxn>
                  <a:cxn ang="0">
                    <a:pos x="4166" y="4860"/>
                  </a:cxn>
                  <a:cxn ang="0">
                    <a:pos x="4313" y="4873"/>
                  </a:cxn>
                  <a:cxn ang="0">
                    <a:pos x="4525" y="4857"/>
                  </a:cxn>
                  <a:cxn ang="0">
                    <a:pos x="4863" y="4939"/>
                  </a:cxn>
                  <a:cxn ang="0">
                    <a:pos x="5079" y="4906"/>
                  </a:cxn>
                  <a:cxn ang="0">
                    <a:pos x="5256" y="4880"/>
                  </a:cxn>
                  <a:cxn ang="0">
                    <a:pos x="5548" y="4873"/>
                  </a:cxn>
                  <a:cxn ang="0">
                    <a:pos x="5866" y="4936"/>
                  </a:cxn>
                  <a:cxn ang="0">
                    <a:pos x="6186" y="4843"/>
                  </a:cxn>
                  <a:cxn ang="0">
                    <a:pos x="6110" y="4558"/>
                  </a:cxn>
                  <a:cxn ang="0">
                    <a:pos x="6114" y="4191"/>
                  </a:cxn>
                  <a:cxn ang="0">
                    <a:pos x="5978" y="3645"/>
                  </a:cxn>
                  <a:cxn ang="0">
                    <a:pos x="6010" y="3193"/>
                  </a:cxn>
                  <a:cxn ang="0">
                    <a:pos x="5844" y="2859"/>
                  </a:cxn>
                  <a:cxn ang="0">
                    <a:pos x="5714" y="2720"/>
                  </a:cxn>
                  <a:cxn ang="0">
                    <a:pos x="5790" y="2514"/>
                  </a:cxn>
                  <a:cxn ang="0">
                    <a:pos x="5745" y="2271"/>
                  </a:cxn>
                  <a:cxn ang="0">
                    <a:pos x="5676" y="1932"/>
                  </a:cxn>
                  <a:cxn ang="0">
                    <a:pos x="5536" y="1621"/>
                  </a:cxn>
                  <a:cxn ang="0">
                    <a:pos x="5361" y="1321"/>
                  </a:cxn>
                  <a:cxn ang="0">
                    <a:pos x="5404" y="1037"/>
                  </a:cxn>
                  <a:cxn ang="0">
                    <a:pos x="5150" y="558"/>
                  </a:cxn>
                  <a:cxn ang="0">
                    <a:pos x="5179" y="261"/>
                  </a:cxn>
                  <a:cxn ang="0">
                    <a:pos x="243" y="482"/>
                  </a:cxn>
                  <a:cxn ang="0">
                    <a:pos x="424" y="709"/>
                  </a:cxn>
                  <a:cxn ang="0">
                    <a:pos x="292" y="960"/>
                  </a:cxn>
                  <a:cxn ang="0">
                    <a:pos x="362" y="1246"/>
                  </a:cxn>
                  <a:cxn ang="0">
                    <a:pos x="221" y="1517"/>
                  </a:cxn>
                  <a:cxn ang="0">
                    <a:pos x="494" y="1600"/>
                  </a:cxn>
                  <a:cxn ang="0">
                    <a:pos x="88" y="1971"/>
                  </a:cxn>
                  <a:cxn ang="0">
                    <a:pos x="275" y="1976"/>
                  </a:cxn>
                  <a:cxn ang="0">
                    <a:pos x="361" y="2253"/>
                  </a:cxn>
                  <a:cxn ang="0">
                    <a:pos x="145" y="2002"/>
                  </a:cxn>
                  <a:cxn ang="0">
                    <a:pos x="3" y="2038"/>
                  </a:cxn>
                  <a:cxn ang="0">
                    <a:pos x="31" y="2180"/>
                  </a:cxn>
                  <a:cxn ang="0">
                    <a:pos x="40" y="2244"/>
                  </a:cxn>
                  <a:cxn ang="0">
                    <a:pos x="43" y="2476"/>
                  </a:cxn>
                  <a:cxn ang="0">
                    <a:pos x="338" y="2466"/>
                  </a:cxn>
                  <a:cxn ang="0">
                    <a:pos x="333" y="2763"/>
                  </a:cxn>
                  <a:cxn ang="0">
                    <a:pos x="347" y="2943"/>
                  </a:cxn>
                  <a:cxn ang="0">
                    <a:pos x="282" y="3223"/>
                  </a:cxn>
                  <a:cxn ang="0">
                    <a:pos x="292" y="3456"/>
                  </a:cxn>
                  <a:cxn ang="0">
                    <a:pos x="362" y="3742"/>
                  </a:cxn>
                  <a:cxn ang="0">
                    <a:pos x="108" y="3997"/>
                  </a:cxn>
                  <a:cxn ang="0">
                    <a:pos x="351" y="3960"/>
                  </a:cxn>
                  <a:cxn ang="0">
                    <a:pos x="278" y="4244"/>
                  </a:cxn>
                </a:cxnLst>
                <a:rect l="0" t="0" r="r" b="b"/>
                <a:pathLst>
                  <a:path w="6209" h="5063">
                    <a:moveTo>
                      <a:pt x="230" y="4195"/>
                    </a:moveTo>
                    <a:lnTo>
                      <a:pt x="192" y="4148"/>
                    </a:lnTo>
                    <a:lnTo>
                      <a:pt x="161" y="4075"/>
                    </a:lnTo>
                    <a:lnTo>
                      <a:pt x="159" y="4052"/>
                    </a:lnTo>
                    <a:lnTo>
                      <a:pt x="150" y="4049"/>
                    </a:lnTo>
                    <a:lnTo>
                      <a:pt x="147" y="4046"/>
                    </a:lnTo>
                    <a:lnTo>
                      <a:pt x="135" y="4046"/>
                    </a:lnTo>
                    <a:lnTo>
                      <a:pt x="119" y="4042"/>
                    </a:lnTo>
                    <a:lnTo>
                      <a:pt x="94" y="4043"/>
                    </a:lnTo>
                    <a:lnTo>
                      <a:pt x="76" y="4046"/>
                    </a:lnTo>
                    <a:lnTo>
                      <a:pt x="5" y="4041"/>
                    </a:lnTo>
                    <a:lnTo>
                      <a:pt x="37" y="4204"/>
                    </a:lnTo>
                    <a:lnTo>
                      <a:pt x="47" y="4505"/>
                    </a:lnTo>
                    <a:lnTo>
                      <a:pt x="211" y="4555"/>
                    </a:lnTo>
                    <a:lnTo>
                      <a:pt x="247" y="4504"/>
                    </a:lnTo>
                    <a:lnTo>
                      <a:pt x="301" y="4473"/>
                    </a:lnTo>
                    <a:lnTo>
                      <a:pt x="322" y="4469"/>
                    </a:lnTo>
                    <a:lnTo>
                      <a:pt x="348" y="4470"/>
                    </a:lnTo>
                    <a:lnTo>
                      <a:pt x="414" y="4491"/>
                    </a:lnTo>
                    <a:lnTo>
                      <a:pt x="460" y="4534"/>
                    </a:lnTo>
                    <a:lnTo>
                      <a:pt x="483" y="4592"/>
                    </a:lnTo>
                    <a:lnTo>
                      <a:pt x="485" y="4614"/>
                    </a:lnTo>
                    <a:lnTo>
                      <a:pt x="483" y="4638"/>
                    </a:lnTo>
                    <a:lnTo>
                      <a:pt x="460" y="4701"/>
                    </a:lnTo>
                    <a:lnTo>
                      <a:pt x="414" y="4746"/>
                    </a:lnTo>
                    <a:lnTo>
                      <a:pt x="352" y="4766"/>
                    </a:lnTo>
                    <a:lnTo>
                      <a:pt x="328" y="4765"/>
                    </a:lnTo>
                    <a:lnTo>
                      <a:pt x="268" y="4745"/>
                    </a:lnTo>
                    <a:lnTo>
                      <a:pt x="224" y="4704"/>
                    </a:lnTo>
                    <a:lnTo>
                      <a:pt x="39" y="4691"/>
                    </a:lnTo>
                    <a:lnTo>
                      <a:pt x="43" y="5007"/>
                    </a:lnTo>
                    <a:lnTo>
                      <a:pt x="211" y="5063"/>
                    </a:lnTo>
                    <a:lnTo>
                      <a:pt x="220" y="5044"/>
                    </a:lnTo>
                    <a:lnTo>
                      <a:pt x="233" y="5027"/>
                    </a:lnTo>
                    <a:lnTo>
                      <a:pt x="282" y="4988"/>
                    </a:lnTo>
                    <a:lnTo>
                      <a:pt x="322" y="4976"/>
                    </a:lnTo>
                    <a:lnTo>
                      <a:pt x="348" y="4977"/>
                    </a:lnTo>
                    <a:lnTo>
                      <a:pt x="408" y="4992"/>
                    </a:lnTo>
                    <a:lnTo>
                      <a:pt x="436" y="5012"/>
                    </a:lnTo>
                    <a:lnTo>
                      <a:pt x="487" y="4944"/>
                    </a:lnTo>
                    <a:lnTo>
                      <a:pt x="509" y="4941"/>
                    </a:lnTo>
                    <a:lnTo>
                      <a:pt x="527" y="4938"/>
                    </a:lnTo>
                    <a:lnTo>
                      <a:pt x="545" y="4935"/>
                    </a:lnTo>
                    <a:lnTo>
                      <a:pt x="566" y="4934"/>
                    </a:lnTo>
                    <a:lnTo>
                      <a:pt x="576" y="4921"/>
                    </a:lnTo>
                    <a:lnTo>
                      <a:pt x="595" y="4912"/>
                    </a:lnTo>
                    <a:lnTo>
                      <a:pt x="617" y="4905"/>
                    </a:lnTo>
                    <a:lnTo>
                      <a:pt x="640" y="4899"/>
                    </a:lnTo>
                    <a:lnTo>
                      <a:pt x="660" y="4894"/>
                    </a:lnTo>
                    <a:lnTo>
                      <a:pt x="670" y="4883"/>
                    </a:lnTo>
                    <a:lnTo>
                      <a:pt x="674" y="4882"/>
                    </a:lnTo>
                    <a:lnTo>
                      <a:pt x="677" y="4876"/>
                    </a:lnTo>
                    <a:lnTo>
                      <a:pt x="698" y="4875"/>
                    </a:lnTo>
                    <a:lnTo>
                      <a:pt x="714" y="4879"/>
                    </a:lnTo>
                    <a:lnTo>
                      <a:pt x="727" y="4898"/>
                    </a:lnTo>
                    <a:lnTo>
                      <a:pt x="741" y="4913"/>
                    </a:lnTo>
                    <a:lnTo>
                      <a:pt x="754" y="4927"/>
                    </a:lnTo>
                    <a:lnTo>
                      <a:pt x="765" y="4942"/>
                    </a:lnTo>
                    <a:lnTo>
                      <a:pt x="787" y="4948"/>
                    </a:lnTo>
                    <a:lnTo>
                      <a:pt x="806" y="4954"/>
                    </a:lnTo>
                    <a:lnTo>
                      <a:pt x="825" y="4958"/>
                    </a:lnTo>
                    <a:lnTo>
                      <a:pt x="844" y="4962"/>
                    </a:lnTo>
                    <a:lnTo>
                      <a:pt x="863" y="4964"/>
                    </a:lnTo>
                    <a:lnTo>
                      <a:pt x="876" y="4952"/>
                    </a:lnTo>
                    <a:lnTo>
                      <a:pt x="892" y="4944"/>
                    </a:lnTo>
                    <a:lnTo>
                      <a:pt x="910" y="4939"/>
                    </a:lnTo>
                    <a:lnTo>
                      <a:pt x="928" y="4935"/>
                    </a:lnTo>
                    <a:lnTo>
                      <a:pt x="946" y="4930"/>
                    </a:lnTo>
                    <a:lnTo>
                      <a:pt x="962" y="4924"/>
                    </a:lnTo>
                    <a:lnTo>
                      <a:pt x="973" y="4914"/>
                    </a:lnTo>
                    <a:lnTo>
                      <a:pt x="996" y="4905"/>
                    </a:lnTo>
                    <a:lnTo>
                      <a:pt x="1013" y="4898"/>
                    </a:lnTo>
                    <a:lnTo>
                      <a:pt x="1030" y="4893"/>
                    </a:lnTo>
                    <a:lnTo>
                      <a:pt x="1047" y="4880"/>
                    </a:lnTo>
                    <a:lnTo>
                      <a:pt x="1067" y="4871"/>
                    </a:lnTo>
                    <a:lnTo>
                      <a:pt x="1087" y="4865"/>
                    </a:lnTo>
                    <a:lnTo>
                      <a:pt x="1106" y="4862"/>
                    </a:lnTo>
                    <a:lnTo>
                      <a:pt x="1124" y="4861"/>
                    </a:lnTo>
                    <a:lnTo>
                      <a:pt x="1129" y="4880"/>
                    </a:lnTo>
                    <a:lnTo>
                      <a:pt x="1126" y="4877"/>
                    </a:lnTo>
                    <a:lnTo>
                      <a:pt x="1143" y="4882"/>
                    </a:lnTo>
                    <a:lnTo>
                      <a:pt x="1152" y="4904"/>
                    </a:lnTo>
                    <a:lnTo>
                      <a:pt x="1169" y="4912"/>
                    </a:lnTo>
                    <a:lnTo>
                      <a:pt x="1182" y="4925"/>
                    </a:lnTo>
                    <a:lnTo>
                      <a:pt x="1200" y="4932"/>
                    </a:lnTo>
                    <a:lnTo>
                      <a:pt x="1222" y="4935"/>
                    </a:lnTo>
                    <a:lnTo>
                      <a:pt x="1243" y="4935"/>
                    </a:lnTo>
                    <a:lnTo>
                      <a:pt x="1264" y="4934"/>
                    </a:lnTo>
                    <a:lnTo>
                      <a:pt x="1277" y="4920"/>
                    </a:lnTo>
                    <a:lnTo>
                      <a:pt x="1293" y="4906"/>
                    </a:lnTo>
                    <a:lnTo>
                      <a:pt x="1311" y="4893"/>
                    </a:lnTo>
                    <a:lnTo>
                      <a:pt x="1331" y="4881"/>
                    </a:lnTo>
                    <a:lnTo>
                      <a:pt x="1350" y="4871"/>
                    </a:lnTo>
                    <a:lnTo>
                      <a:pt x="1367" y="4864"/>
                    </a:lnTo>
                    <a:lnTo>
                      <a:pt x="1382" y="4852"/>
                    </a:lnTo>
                    <a:lnTo>
                      <a:pt x="1394" y="4845"/>
                    </a:lnTo>
                    <a:lnTo>
                      <a:pt x="1405" y="4835"/>
                    </a:lnTo>
                    <a:lnTo>
                      <a:pt x="1426" y="4826"/>
                    </a:lnTo>
                    <a:lnTo>
                      <a:pt x="1441" y="4820"/>
                    </a:lnTo>
                    <a:lnTo>
                      <a:pt x="1452" y="4808"/>
                    </a:lnTo>
                    <a:lnTo>
                      <a:pt x="1470" y="4800"/>
                    </a:lnTo>
                    <a:lnTo>
                      <a:pt x="1493" y="4796"/>
                    </a:lnTo>
                    <a:lnTo>
                      <a:pt x="1516" y="4797"/>
                    </a:lnTo>
                    <a:lnTo>
                      <a:pt x="1536" y="4803"/>
                    </a:lnTo>
                    <a:lnTo>
                      <a:pt x="1550" y="4814"/>
                    </a:lnTo>
                    <a:lnTo>
                      <a:pt x="2054" y="4820"/>
                    </a:lnTo>
                    <a:lnTo>
                      <a:pt x="2059" y="4843"/>
                    </a:lnTo>
                    <a:lnTo>
                      <a:pt x="2061" y="4840"/>
                    </a:lnTo>
                    <a:lnTo>
                      <a:pt x="2081" y="4840"/>
                    </a:lnTo>
                    <a:lnTo>
                      <a:pt x="2089" y="4848"/>
                    </a:lnTo>
                    <a:lnTo>
                      <a:pt x="2103" y="4853"/>
                    </a:lnTo>
                    <a:lnTo>
                      <a:pt x="2123" y="4854"/>
                    </a:lnTo>
                    <a:lnTo>
                      <a:pt x="2147" y="4853"/>
                    </a:lnTo>
                    <a:lnTo>
                      <a:pt x="2172" y="4851"/>
                    </a:lnTo>
                    <a:lnTo>
                      <a:pt x="2198" y="4848"/>
                    </a:lnTo>
                    <a:lnTo>
                      <a:pt x="2221" y="4845"/>
                    </a:lnTo>
                    <a:lnTo>
                      <a:pt x="2240" y="4842"/>
                    </a:lnTo>
                    <a:lnTo>
                      <a:pt x="2253" y="4840"/>
                    </a:lnTo>
                    <a:lnTo>
                      <a:pt x="2340" y="4849"/>
                    </a:lnTo>
                    <a:lnTo>
                      <a:pt x="2404" y="4859"/>
                    </a:lnTo>
                    <a:lnTo>
                      <a:pt x="2440" y="4865"/>
                    </a:lnTo>
                    <a:lnTo>
                      <a:pt x="2476" y="4871"/>
                    </a:lnTo>
                    <a:lnTo>
                      <a:pt x="2551" y="4883"/>
                    </a:lnTo>
                    <a:lnTo>
                      <a:pt x="2623" y="4892"/>
                    </a:lnTo>
                    <a:lnTo>
                      <a:pt x="2690" y="4896"/>
                    </a:lnTo>
                    <a:lnTo>
                      <a:pt x="2719" y="4896"/>
                    </a:lnTo>
                    <a:lnTo>
                      <a:pt x="2783" y="4883"/>
                    </a:lnTo>
                    <a:lnTo>
                      <a:pt x="2801" y="4861"/>
                    </a:lnTo>
                    <a:lnTo>
                      <a:pt x="2810" y="4851"/>
                    </a:lnTo>
                    <a:lnTo>
                      <a:pt x="3266" y="4851"/>
                    </a:lnTo>
                    <a:lnTo>
                      <a:pt x="3274" y="4862"/>
                    </a:lnTo>
                    <a:lnTo>
                      <a:pt x="3290" y="4869"/>
                    </a:lnTo>
                    <a:lnTo>
                      <a:pt x="3311" y="4873"/>
                    </a:lnTo>
                    <a:lnTo>
                      <a:pt x="3334" y="4874"/>
                    </a:lnTo>
                    <a:lnTo>
                      <a:pt x="3359" y="4873"/>
                    </a:lnTo>
                    <a:lnTo>
                      <a:pt x="3381" y="4872"/>
                    </a:lnTo>
                    <a:lnTo>
                      <a:pt x="3399" y="4871"/>
                    </a:lnTo>
                    <a:lnTo>
                      <a:pt x="3461" y="4856"/>
                    </a:lnTo>
                    <a:lnTo>
                      <a:pt x="3535" y="4845"/>
                    </a:lnTo>
                    <a:lnTo>
                      <a:pt x="3618" y="4834"/>
                    </a:lnTo>
                    <a:lnTo>
                      <a:pt x="3696" y="4826"/>
                    </a:lnTo>
                    <a:lnTo>
                      <a:pt x="3767" y="4820"/>
                    </a:lnTo>
                    <a:lnTo>
                      <a:pt x="3776" y="4820"/>
                    </a:lnTo>
                    <a:lnTo>
                      <a:pt x="3783" y="4831"/>
                    </a:lnTo>
                    <a:lnTo>
                      <a:pt x="3790" y="4838"/>
                    </a:lnTo>
                    <a:lnTo>
                      <a:pt x="3811" y="4849"/>
                    </a:lnTo>
                    <a:lnTo>
                      <a:pt x="3829" y="4858"/>
                    </a:lnTo>
                    <a:lnTo>
                      <a:pt x="3845" y="4867"/>
                    </a:lnTo>
                    <a:lnTo>
                      <a:pt x="3861" y="4873"/>
                    </a:lnTo>
                    <a:lnTo>
                      <a:pt x="3878" y="4878"/>
                    </a:lnTo>
                    <a:lnTo>
                      <a:pt x="3899" y="4881"/>
                    </a:lnTo>
                    <a:lnTo>
                      <a:pt x="3909" y="4874"/>
                    </a:lnTo>
                    <a:lnTo>
                      <a:pt x="3924" y="4869"/>
                    </a:lnTo>
                    <a:lnTo>
                      <a:pt x="4005" y="4857"/>
                    </a:lnTo>
                    <a:lnTo>
                      <a:pt x="4054" y="4856"/>
                    </a:lnTo>
                    <a:lnTo>
                      <a:pt x="4078" y="4857"/>
                    </a:lnTo>
                    <a:lnTo>
                      <a:pt x="4102" y="4857"/>
                    </a:lnTo>
                    <a:lnTo>
                      <a:pt x="4125" y="4858"/>
                    </a:lnTo>
                    <a:lnTo>
                      <a:pt x="4147" y="4859"/>
                    </a:lnTo>
                    <a:lnTo>
                      <a:pt x="4166" y="4860"/>
                    </a:lnTo>
                    <a:lnTo>
                      <a:pt x="4184" y="4861"/>
                    </a:lnTo>
                    <a:lnTo>
                      <a:pt x="4198" y="4861"/>
                    </a:lnTo>
                    <a:lnTo>
                      <a:pt x="4212" y="4851"/>
                    </a:lnTo>
                    <a:lnTo>
                      <a:pt x="4233" y="4849"/>
                    </a:lnTo>
                    <a:lnTo>
                      <a:pt x="4254" y="4850"/>
                    </a:lnTo>
                    <a:lnTo>
                      <a:pt x="4260" y="4858"/>
                    </a:lnTo>
                    <a:lnTo>
                      <a:pt x="4270" y="4865"/>
                    </a:lnTo>
                    <a:lnTo>
                      <a:pt x="4282" y="4869"/>
                    </a:lnTo>
                    <a:lnTo>
                      <a:pt x="4296" y="4872"/>
                    </a:lnTo>
                    <a:lnTo>
                      <a:pt x="4313" y="4873"/>
                    </a:lnTo>
                    <a:lnTo>
                      <a:pt x="4331" y="4873"/>
                    </a:lnTo>
                    <a:lnTo>
                      <a:pt x="4351" y="4872"/>
                    </a:lnTo>
                    <a:lnTo>
                      <a:pt x="4372" y="4871"/>
                    </a:lnTo>
                    <a:lnTo>
                      <a:pt x="4394" y="4868"/>
                    </a:lnTo>
                    <a:lnTo>
                      <a:pt x="4417" y="4866"/>
                    </a:lnTo>
                    <a:lnTo>
                      <a:pt x="4440" y="4863"/>
                    </a:lnTo>
                    <a:lnTo>
                      <a:pt x="4462" y="4861"/>
                    </a:lnTo>
                    <a:lnTo>
                      <a:pt x="4484" y="4859"/>
                    </a:lnTo>
                    <a:lnTo>
                      <a:pt x="4505" y="4858"/>
                    </a:lnTo>
                    <a:lnTo>
                      <a:pt x="4525" y="4857"/>
                    </a:lnTo>
                    <a:lnTo>
                      <a:pt x="4543" y="4858"/>
                    </a:lnTo>
                    <a:lnTo>
                      <a:pt x="4559" y="4860"/>
                    </a:lnTo>
                    <a:lnTo>
                      <a:pt x="4573" y="4864"/>
                    </a:lnTo>
                    <a:lnTo>
                      <a:pt x="4585" y="4870"/>
                    </a:lnTo>
                    <a:lnTo>
                      <a:pt x="4604" y="4883"/>
                    </a:lnTo>
                    <a:lnTo>
                      <a:pt x="4624" y="4895"/>
                    </a:lnTo>
                    <a:lnTo>
                      <a:pt x="4691" y="4920"/>
                    </a:lnTo>
                    <a:lnTo>
                      <a:pt x="4763" y="4934"/>
                    </a:lnTo>
                    <a:lnTo>
                      <a:pt x="4838" y="4939"/>
                    </a:lnTo>
                    <a:lnTo>
                      <a:pt x="4863" y="4939"/>
                    </a:lnTo>
                    <a:lnTo>
                      <a:pt x="4889" y="4939"/>
                    </a:lnTo>
                    <a:lnTo>
                      <a:pt x="4914" y="4938"/>
                    </a:lnTo>
                    <a:lnTo>
                      <a:pt x="4940" y="4937"/>
                    </a:lnTo>
                    <a:lnTo>
                      <a:pt x="4965" y="4936"/>
                    </a:lnTo>
                    <a:lnTo>
                      <a:pt x="4989" y="4935"/>
                    </a:lnTo>
                    <a:lnTo>
                      <a:pt x="5014" y="4934"/>
                    </a:lnTo>
                    <a:lnTo>
                      <a:pt x="5038" y="4934"/>
                    </a:lnTo>
                    <a:lnTo>
                      <a:pt x="5061" y="4934"/>
                    </a:lnTo>
                    <a:lnTo>
                      <a:pt x="5061" y="4913"/>
                    </a:lnTo>
                    <a:lnTo>
                      <a:pt x="5079" y="4906"/>
                    </a:lnTo>
                    <a:lnTo>
                      <a:pt x="5088" y="4897"/>
                    </a:lnTo>
                    <a:lnTo>
                      <a:pt x="5095" y="4886"/>
                    </a:lnTo>
                    <a:lnTo>
                      <a:pt x="5105" y="4876"/>
                    </a:lnTo>
                    <a:lnTo>
                      <a:pt x="5112" y="4862"/>
                    </a:lnTo>
                    <a:lnTo>
                      <a:pt x="5122" y="4853"/>
                    </a:lnTo>
                    <a:lnTo>
                      <a:pt x="5134" y="4848"/>
                    </a:lnTo>
                    <a:lnTo>
                      <a:pt x="5148" y="4847"/>
                    </a:lnTo>
                    <a:lnTo>
                      <a:pt x="5164" y="4848"/>
                    </a:lnTo>
                    <a:lnTo>
                      <a:pt x="5237" y="4872"/>
                    </a:lnTo>
                    <a:lnTo>
                      <a:pt x="5256" y="4880"/>
                    </a:lnTo>
                    <a:lnTo>
                      <a:pt x="5275" y="4887"/>
                    </a:lnTo>
                    <a:lnTo>
                      <a:pt x="5292" y="4894"/>
                    </a:lnTo>
                    <a:lnTo>
                      <a:pt x="5309" y="4899"/>
                    </a:lnTo>
                    <a:lnTo>
                      <a:pt x="5324" y="4902"/>
                    </a:lnTo>
                    <a:lnTo>
                      <a:pt x="5331" y="4892"/>
                    </a:lnTo>
                    <a:lnTo>
                      <a:pt x="5342" y="4885"/>
                    </a:lnTo>
                    <a:lnTo>
                      <a:pt x="5415" y="4869"/>
                    </a:lnTo>
                    <a:lnTo>
                      <a:pt x="5440" y="4868"/>
                    </a:lnTo>
                    <a:lnTo>
                      <a:pt x="5465" y="4868"/>
                    </a:lnTo>
                    <a:lnTo>
                      <a:pt x="5548" y="4873"/>
                    </a:lnTo>
                    <a:lnTo>
                      <a:pt x="5629" y="4881"/>
                    </a:lnTo>
                    <a:lnTo>
                      <a:pt x="5677" y="4886"/>
                    </a:lnTo>
                    <a:lnTo>
                      <a:pt x="5698" y="4889"/>
                    </a:lnTo>
                    <a:lnTo>
                      <a:pt x="5716" y="4891"/>
                    </a:lnTo>
                    <a:lnTo>
                      <a:pt x="5732" y="4892"/>
                    </a:lnTo>
                    <a:lnTo>
                      <a:pt x="5744" y="4892"/>
                    </a:lnTo>
                    <a:lnTo>
                      <a:pt x="5751" y="4906"/>
                    </a:lnTo>
                    <a:lnTo>
                      <a:pt x="5817" y="4935"/>
                    </a:lnTo>
                    <a:lnTo>
                      <a:pt x="5840" y="4937"/>
                    </a:lnTo>
                    <a:lnTo>
                      <a:pt x="5866" y="4936"/>
                    </a:lnTo>
                    <a:lnTo>
                      <a:pt x="5949" y="4927"/>
                    </a:lnTo>
                    <a:lnTo>
                      <a:pt x="6034" y="4910"/>
                    </a:lnTo>
                    <a:lnTo>
                      <a:pt x="6106" y="4893"/>
                    </a:lnTo>
                    <a:lnTo>
                      <a:pt x="6126" y="4888"/>
                    </a:lnTo>
                    <a:lnTo>
                      <a:pt x="6142" y="4885"/>
                    </a:lnTo>
                    <a:lnTo>
                      <a:pt x="6155" y="4883"/>
                    </a:lnTo>
                    <a:lnTo>
                      <a:pt x="6163" y="4882"/>
                    </a:lnTo>
                    <a:lnTo>
                      <a:pt x="6170" y="4866"/>
                    </a:lnTo>
                    <a:lnTo>
                      <a:pt x="6178" y="4855"/>
                    </a:lnTo>
                    <a:lnTo>
                      <a:pt x="6186" y="4843"/>
                    </a:lnTo>
                    <a:lnTo>
                      <a:pt x="6190" y="4821"/>
                    </a:lnTo>
                    <a:lnTo>
                      <a:pt x="6199" y="4810"/>
                    </a:lnTo>
                    <a:lnTo>
                      <a:pt x="6204" y="4794"/>
                    </a:lnTo>
                    <a:lnTo>
                      <a:pt x="6208" y="4774"/>
                    </a:lnTo>
                    <a:lnTo>
                      <a:pt x="6209" y="4751"/>
                    </a:lnTo>
                    <a:lnTo>
                      <a:pt x="6209" y="4727"/>
                    </a:lnTo>
                    <a:lnTo>
                      <a:pt x="6203" y="4661"/>
                    </a:lnTo>
                    <a:lnTo>
                      <a:pt x="6172" y="4635"/>
                    </a:lnTo>
                    <a:lnTo>
                      <a:pt x="6150" y="4620"/>
                    </a:lnTo>
                    <a:lnTo>
                      <a:pt x="6110" y="4558"/>
                    </a:lnTo>
                    <a:lnTo>
                      <a:pt x="6102" y="4475"/>
                    </a:lnTo>
                    <a:lnTo>
                      <a:pt x="6104" y="4444"/>
                    </a:lnTo>
                    <a:lnTo>
                      <a:pt x="6106" y="4413"/>
                    </a:lnTo>
                    <a:lnTo>
                      <a:pt x="6110" y="4380"/>
                    </a:lnTo>
                    <a:lnTo>
                      <a:pt x="6113" y="4348"/>
                    </a:lnTo>
                    <a:lnTo>
                      <a:pt x="6116" y="4315"/>
                    </a:lnTo>
                    <a:lnTo>
                      <a:pt x="6119" y="4283"/>
                    </a:lnTo>
                    <a:lnTo>
                      <a:pt x="6119" y="4251"/>
                    </a:lnTo>
                    <a:lnTo>
                      <a:pt x="6118" y="4221"/>
                    </a:lnTo>
                    <a:lnTo>
                      <a:pt x="6114" y="4191"/>
                    </a:lnTo>
                    <a:lnTo>
                      <a:pt x="6107" y="4163"/>
                    </a:lnTo>
                    <a:lnTo>
                      <a:pt x="6096" y="4138"/>
                    </a:lnTo>
                    <a:lnTo>
                      <a:pt x="6081" y="4114"/>
                    </a:lnTo>
                    <a:lnTo>
                      <a:pt x="6073" y="4101"/>
                    </a:lnTo>
                    <a:lnTo>
                      <a:pt x="6048" y="4031"/>
                    </a:lnTo>
                    <a:lnTo>
                      <a:pt x="6032" y="3965"/>
                    </a:lnTo>
                    <a:lnTo>
                      <a:pt x="6017" y="3889"/>
                    </a:lnTo>
                    <a:lnTo>
                      <a:pt x="6002" y="3807"/>
                    </a:lnTo>
                    <a:lnTo>
                      <a:pt x="5989" y="3724"/>
                    </a:lnTo>
                    <a:lnTo>
                      <a:pt x="5978" y="3645"/>
                    </a:lnTo>
                    <a:lnTo>
                      <a:pt x="5970" y="3573"/>
                    </a:lnTo>
                    <a:lnTo>
                      <a:pt x="5963" y="3490"/>
                    </a:lnTo>
                    <a:lnTo>
                      <a:pt x="5963" y="3471"/>
                    </a:lnTo>
                    <a:lnTo>
                      <a:pt x="5978" y="3467"/>
                    </a:lnTo>
                    <a:lnTo>
                      <a:pt x="5990" y="3457"/>
                    </a:lnTo>
                    <a:lnTo>
                      <a:pt x="6013" y="3396"/>
                    </a:lnTo>
                    <a:lnTo>
                      <a:pt x="6018" y="3336"/>
                    </a:lnTo>
                    <a:lnTo>
                      <a:pt x="6018" y="3302"/>
                    </a:lnTo>
                    <a:lnTo>
                      <a:pt x="6016" y="3266"/>
                    </a:lnTo>
                    <a:lnTo>
                      <a:pt x="6010" y="3193"/>
                    </a:lnTo>
                    <a:lnTo>
                      <a:pt x="5999" y="3123"/>
                    </a:lnTo>
                    <a:lnTo>
                      <a:pt x="5987" y="3060"/>
                    </a:lnTo>
                    <a:lnTo>
                      <a:pt x="5966" y="2992"/>
                    </a:lnTo>
                    <a:lnTo>
                      <a:pt x="5954" y="2973"/>
                    </a:lnTo>
                    <a:lnTo>
                      <a:pt x="5954" y="2931"/>
                    </a:lnTo>
                    <a:lnTo>
                      <a:pt x="5940" y="2923"/>
                    </a:lnTo>
                    <a:lnTo>
                      <a:pt x="5925" y="2909"/>
                    </a:lnTo>
                    <a:lnTo>
                      <a:pt x="5910" y="2892"/>
                    </a:lnTo>
                    <a:lnTo>
                      <a:pt x="5897" y="2873"/>
                    </a:lnTo>
                    <a:lnTo>
                      <a:pt x="5844" y="2859"/>
                    </a:lnTo>
                    <a:lnTo>
                      <a:pt x="5841" y="2847"/>
                    </a:lnTo>
                    <a:lnTo>
                      <a:pt x="5836" y="2827"/>
                    </a:lnTo>
                    <a:lnTo>
                      <a:pt x="5830" y="2803"/>
                    </a:lnTo>
                    <a:lnTo>
                      <a:pt x="5823" y="2777"/>
                    </a:lnTo>
                    <a:lnTo>
                      <a:pt x="5817" y="2753"/>
                    </a:lnTo>
                    <a:lnTo>
                      <a:pt x="5813" y="2736"/>
                    </a:lnTo>
                    <a:lnTo>
                      <a:pt x="5775" y="2737"/>
                    </a:lnTo>
                    <a:lnTo>
                      <a:pt x="5746" y="2735"/>
                    </a:lnTo>
                    <a:lnTo>
                      <a:pt x="5726" y="2729"/>
                    </a:lnTo>
                    <a:lnTo>
                      <a:pt x="5714" y="2720"/>
                    </a:lnTo>
                    <a:lnTo>
                      <a:pt x="5707" y="2708"/>
                    </a:lnTo>
                    <a:lnTo>
                      <a:pt x="5707" y="2693"/>
                    </a:lnTo>
                    <a:lnTo>
                      <a:pt x="5711" y="2676"/>
                    </a:lnTo>
                    <a:lnTo>
                      <a:pt x="5719" y="2657"/>
                    </a:lnTo>
                    <a:lnTo>
                      <a:pt x="5729" y="2637"/>
                    </a:lnTo>
                    <a:lnTo>
                      <a:pt x="5741" y="2614"/>
                    </a:lnTo>
                    <a:lnTo>
                      <a:pt x="5755" y="2591"/>
                    </a:lnTo>
                    <a:lnTo>
                      <a:pt x="5768" y="2566"/>
                    </a:lnTo>
                    <a:lnTo>
                      <a:pt x="5780" y="2540"/>
                    </a:lnTo>
                    <a:lnTo>
                      <a:pt x="5790" y="2514"/>
                    </a:lnTo>
                    <a:lnTo>
                      <a:pt x="5798" y="2488"/>
                    </a:lnTo>
                    <a:lnTo>
                      <a:pt x="5802" y="2461"/>
                    </a:lnTo>
                    <a:lnTo>
                      <a:pt x="5801" y="2435"/>
                    </a:lnTo>
                    <a:lnTo>
                      <a:pt x="5795" y="2409"/>
                    </a:lnTo>
                    <a:lnTo>
                      <a:pt x="5782" y="2384"/>
                    </a:lnTo>
                    <a:lnTo>
                      <a:pt x="5762" y="2360"/>
                    </a:lnTo>
                    <a:lnTo>
                      <a:pt x="5762" y="2329"/>
                    </a:lnTo>
                    <a:lnTo>
                      <a:pt x="5755" y="2317"/>
                    </a:lnTo>
                    <a:lnTo>
                      <a:pt x="5749" y="2294"/>
                    </a:lnTo>
                    <a:lnTo>
                      <a:pt x="5745" y="2271"/>
                    </a:lnTo>
                    <a:lnTo>
                      <a:pt x="5728" y="2264"/>
                    </a:lnTo>
                    <a:lnTo>
                      <a:pt x="5680" y="2204"/>
                    </a:lnTo>
                    <a:lnTo>
                      <a:pt x="5662" y="2141"/>
                    </a:lnTo>
                    <a:lnTo>
                      <a:pt x="5655" y="2071"/>
                    </a:lnTo>
                    <a:lnTo>
                      <a:pt x="5653" y="2005"/>
                    </a:lnTo>
                    <a:lnTo>
                      <a:pt x="5644" y="1984"/>
                    </a:lnTo>
                    <a:lnTo>
                      <a:pt x="5643" y="1969"/>
                    </a:lnTo>
                    <a:lnTo>
                      <a:pt x="5660" y="1959"/>
                    </a:lnTo>
                    <a:lnTo>
                      <a:pt x="5670" y="1946"/>
                    </a:lnTo>
                    <a:lnTo>
                      <a:pt x="5676" y="1932"/>
                    </a:lnTo>
                    <a:lnTo>
                      <a:pt x="5678" y="1916"/>
                    </a:lnTo>
                    <a:lnTo>
                      <a:pt x="5676" y="1899"/>
                    </a:lnTo>
                    <a:lnTo>
                      <a:pt x="5649" y="1832"/>
                    </a:lnTo>
                    <a:lnTo>
                      <a:pt x="5634" y="1805"/>
                    </a:lnTo>
                    <a:lnTo>
                      <a:pt x="5628" y="1796"/>
                    </a:lnTo>
                    <a:lnTo>
                      <a:pt x="5610" y="1782"/>
                    </a:lnTo>
                    <a:lnTo>
                      <a:pt x="5601" y="1767"/>
                    </a:lnTo>
                    <a:lnTo>
                      <a:pt x="5580" y="1759"/>
                    </a:lnTo>
                    <a:lnTo>
                      <a:pt x="5573" y="1690"/>
                    </a:lnTo>
                    <a:lnTo>
                      <a:pt x="5536" y="1621"/>
                    </a:lnTo>
                    <a:lnTo>
                      <a:pt x="5503" y="1596"/>
                    </a:lnTo>
                    <a:lnTo>
                      <a:pt x="5501" y="1570"/>
                    </a:lnTo>
                    <a:lnTo>
                      <a:pt x="5490" y="1503"/>
                    </a:lnTo>
                    <a:lnTo>
                      <a:pt x="5450" y="1435"/>
                    </a:lnTo>
                    <a:lnTo>
                      <a:pt x="5395" y="1403"/>
                    </a:lnTo>
                    <a:lnTo>
                      <a:pt x="5371" y="1396"/>
                    </a:lnTo>
                    <a:lnTo>
                      <a:pt x="5361" y="1385"/>
                    </a:lnTo>
                    <a:lnTo>
                      <a:pt x="5362" y="1364"/>
                    </a:lnTo>
                    <a:lnTo>
                      <a:pt x="5363" y="1342"/>
                    </a:lnTo>
                    <a:lnTo>
                      <a:pt x="5361" y="1321"/>
                    </a:lnTo>
                    <a:lnTo>
                      <a:pt x="5355" y="1304"/>
                    </a:lnTo>
                    <a:lnTo>
                      <a:pt x="5347" y="1281"/>
                    </a:lnTo>
                    <a:lnTo>
                      <a:pt x="5342" y="1261"/>
                    </a:lnTo>
                    <a:lnTo>
                      <a:pt x="5338" y="1243"/>
                    </a:lnTo>
                    <a:lnTo>
                      <a:pt x="5335" y="1225"/>
                    </a:lnTo>
                    <a:lnTo>
                      <a:pt x="5334" y="1206"/>
                    </a:lnTo>
                    <a:lnTo>
                      <a:pt x="5352" y="1192"/>
                    </a:lnTo>
                    <a:lnTo>
                      <a:pt x="5367" y="1174"/>
                    </a:lnTo>
                    <a:lnTo>
                      <a:pt x="5397" y="1099"/>
                    </a:lnTo>
                    <a:lnTo>
                      <a:pt x="5404" y="1037"/>
                    </a:lnTo>
                    <a:lnTo>
                      <a:pt x="5405" y="1004"/>
                    </a:lnTo>
                    <a:lnTo>
                      <a:pt x="5403" y="970"/>
                    </a:lnTo>
                    <a:lnTo>
                      <a:pt x="5393" y="901"/>
                    </a:lnTo>
                    <a:lnTo>
                      <a:pt x="5375" y="835"/>
                    </a:lnTo>
                    <a:lnTo>
                      <a:pt x="5349" y="776"/>
                    </a:lnTo>
                    <a:lnTo>
                      <a:pt x="5296" y="707"/>
                    </a:lnTo>
                    <a:lnTo>
                      <a:pt x="5252" y="680"/>
                    </a:lnTo>
                    <a:lnTo>
                      <a:pt x="5252" y="659"/>
                    </a:lnTo>
                    <a:lnTo>
                      <a:pt x="5189" y="614"/>
                    </a:lnTo>
                    <a:lnTo>
                      <a:pt x="5150" y="558"/>
                    </a:lnTo>
                    <a:lnTo>
                      <a:pt x="5144" y="538"/>
                    </a:lnTo>
                    <a:lnTo>
                      <a:pt x="5151" y="520"/>
                    </a:lnTo>
                    <a:lnTo>
                      <a:pt x="5153" y="500"/>
                    </a:lnTo>
                    <a:lnTo>
                      <a:pt x="5153" y="479"/>
                    </a:lnTo>
                    <a:lnTo>
                      <a:pt x="5161" y="459"/>
                    </a:lnTo>
                    <a:lnTo>
                      <a:pt x="5162" y="443"/>
                    </a:lnTo>
                    <a:lnTo>
                      <a:pt x="5178" y="374"/>
                    </a:lnTo>
                    <a:lnTo>
                      <a:pt x="5179" y="300"/>
                    </a:lnTo>
                    <a:lnTo>
                      <a:pt x="5179" y="278"/>
                    </a:lnTo>
                    <a:lnTo>
                      <a:pt x="5179" y="261"/>
                    </a:lnTo>
                    <a:lnTo>
                      <a:pt x="5168" y="245"/>
                    </a:lnTo>
                    <a:lnTo>
                      <a:pt x="5160" y="230"/>
                    </a:lnTo>
                    <a:lnTo>
                      <a:pt x="5152" y="150"/>
                    </a:lnTo>
                    <a:lnTo>
                      <a:pt x="5149" y="85"/>
                    </a:lnTo>
                    <a:lnTo>
                      <a:pt x="5147" y="28"/>
                    </a:lnTo>
                    <a:lnTo>
                      <a:pt x="43" y="0"/>
                    </a:lnTo>
                    <a:lnTo>
                      <a:pt x="47" y="548"/>
                    </a:lnTo>
                    <a:lnTo>
                      <a:pt x="221" y="518"/>
                    </a:lnTo>
                    <a:lnTo>
                      <a:pt x="231" y="499"/>
                    </a:lnTo>
                    <a:lnTo>
                      <a:pt x="243" y="482"/>
                    </a:lnTo>
                    <a:lnTo>
                      <a:pt x="292" y="443"/>
                    </a:lnTo>
                    <a:lnTo>
                      <a:pt x="332" y="431"/>
                    </a:lnTo>
                    <a:lnTo>
                      <a:pt x="358" y="432"/>
                    </a:lnTo>
                    <a:lnTo>
                      <a:pt x="424" y="454"/>
                    </a:lnTo>
                    <a:lnTo>
                      <a:pt x="470" y="497"/>
                    </a:lnTo>
                    <a:lnTo>
                      <a:pt x="493" y="555"/>
                    </a:lnTo>
                    <a:lnTo>
                      <a:pt x="495" y="577"/>
                    </a:lnTo>
                    <a:lnTo>
                      <a:pt x="494" y="601"/>
                    </a:lnTo>
                    <a:lnTo>
                      <a:pt x="470" y="664"/>
                    </a:lnTo>
                    <a:lnTo>
                      <a:pt x="424" y="709"/>
                    </a:lnTo>
                    <a:lnTo>
                      <a:pt x="362" y="729"/>
                    </a:lnTo>
                    <a:lnTo>
                      <a:pt x="339" y="728"/>
                    </a:lnTo>
                    <a:lnTo>
                      <a:pt x="278" y="707"/>
                    </a:lnTo>
                    <a:lnTo>
                      <a:pt x="200" y="614"/>
                    </a:lnTo>
                    <a:lnTo>
                      <a:pt x="48" y="661"/>
                    </a:lnTo>
                    <a:lnTo>
                      <a:pt x="81" y="890"/>
                    </a:lnTo>
                    <a:lnTo>
                      <a:pt x="221" y="1034"/>
                    </a:lnTo>
                    <a:lnTo>
                      <a:pt x="231" y="1016"/>
                    </a:lnTo>
                    <a:lnTo>
                      <a:pt x="243" y="998"/>
                    </a:lnTo>
                    <a:lnTo>
                      <a:pt x="292" y="960"/>
                    </a:lnTo>
                    <a:lnTo>
                      <a:pt x="332" y="948"/>
                    </a:lnTo>
                    <a:lnTo>
                      <a:pt x="358" y="949"/>
                    </a:lnTo>
                    <a:lnTo>
                      <a:pt x="424" y="970"/>
                    </a:lnTo>
                    <a:lnTo>
                      <a:pt x="470" y="1013"/>
                    </a:lnTo>
                    <a:lnTo>
                      <a:pt x="493" y="1072"/>
                    </a:lnTo>
                    <a:lnTo>
                      <a:pt x="495" y="1093"/>
                    </a:lnTo>
                    <a:lnTo>
                      <a:pt x="494" y="1117"/>
                    </a:lnTo>
                    <a:lnTo>
                      <a:pt x="470" y="1181"/>
                    </a:lnTo>
                    <a:lnTo>
                      <a:pt x="424" y="1226"/>
                    </a:lnTo>
                    <a:lnTo>
                      <a:pt x="362" y="1246"/>
                    </a:lnTo>
                    <a:lnTo>
                      <a:pt x="339" y="1244"/>
                    </a:lnTo>
                    <a:lnTo>
                      <a:pt x="278" y="1223"/>
                    </a:lnTo>
                    <a:lnTo>
                      <a:pt x="223" y="1166"/>
                    </a:lnTo>
                    <a:lnTo>
                      <a:pt x="187" y="1122"/>
                    </a:lnTo>
                    <a:lnTo>
                      <a:pt x="110" y="1119"/>
                    </a:lnTo>
                    <a:lnTo>
                      <a:pt x="135" y="1191"/>
                    </a:lnTo>
                    <a:lnTo>
                      <a:pt x="134" y="1248"/>
                    </a:lnTo>
                    <a:lnTo>
                      <a:pt x="55" y="1248"/>
                    </a:lnTo>
                    <a:lnTo>
                      <a:pt x="48" y="1491"/>
                    </a:lnTo>
                    <a:lnTo>
                      <a:pt x="221" y="1517"/>
                    </a:lnTo>
                    <a:lnTo>
                      <a:pt x="231" y="1498"/>
                    </a:lnTo>
                    <a:lnTo>
                      <a:pt x="243" y="1481"/>
                    </a:lnTo>
                    <a:lnTo>
                      <a:pt x="292" y="1443"/>
                    </a:lnTo>
                    <a:lnTo>
                      <a:pt x="332" y="1430"/>
                    </a:lnTo>
                    <a:lnTo>
                      <a:pt x="358" y="1432"/>
                    </a:lnTo>
                    <a:lnTo>
                      <a:pt x="424" y="1453"/>
                    </a:lnTo>
                    <a:lnTo>
                      <a:pt x="470" y="1496"/>
                    </a:lnTo>
                    <a:lnTo>
                      <a:pt x="493" y="1554"/>
                    </a:lnTo>
                    <a:lnTo>
                      <a:pt x="495" y="1576"/>
                    </a:lnTo>
                    <a:lnTo>
                      <a:pt x="494" y="1600"/>
                    </a:lnTo>
                    <a:lnTo>
                      <a:pt x="470" y="1663"/>
                    </a:lnTo>
                    <a:lnTo>
                      <a:pt x="424" y="1708"/>
                    </a:lnTo>
                    <a:lnTo>
                      <a:pt x="362" y="1728"/>
                    </a:lnTo>
                    <a:lnTo>
                      <a:pt x="339" y="1727"/>
                    </a:lnTo>
                    <a:lnTo>
                      <a:pt x="278" y="1706"/>
                    </a:lnTo>
                    <a:lnTo>
                      <a:pt x="218" y="1559"/>
                    </a:lnTo>
                    <a:lnTo>
                      <a:pt x="48" y="1533"/>
                    </a:lnTo>
                    <a:lnTo>
                      <a:pt x="49" y="1975"/>
                    </a:lnTo>
                    <a:lnTo>
                      <a:pt x="67" y="1975"/>
                    </a:lnTo>
                    <a:lnTo>
                      <a:pt x="88" y="1971"/>
                    </a:lnTo>
                    <a:lnTo>
                      <a:pt x="108" y="1967"/>
                    </a:lnTo>
                    <a:lnTo>
                      <a:pt x="127" y="1964"/>
                    </a:lnTo>
                    <a:lnTo>
                      <a:pt x="147" y="1963"/>
                    </a:lnTo>
                    <a:lnTo>
                      <a:pt x="167" y="1964"/>
                    </a:lnTo>
                    <a:lnTo>
                      <a:pt x="188" y="1974"/>
                    </a:lnTo>
                    <a:lnTo>
                      <a:pt x="203" y="1988"/>
                    </a:lnTo>
                    <a:lnTo>
                      <a:pt x="211" y="2007"/>
                    </a:lnTo>
                    <a:lnTo>
                      <a:pt x="218" y="2032"/>
                    </a:lnTo>
                    <a:lnTo>
                      <a:pt x="229" y="2016"/>
                    </a:lnTo>
                    <a:lnTo>
                      <a:pt x="275" y="1976"/>
                    </a:lnTo>
                    <a:lnTo>
                      <a:pt x="335" y="1954"/>
                    </a:lnTo>
                    <a:lnTo>
                      <a:pt x="360" y="1956"/>
                    </a:lnTo>
                    <a:lnTo>
                      <a:pt x="425" y="1978"/>
                    </a:lnTo>
                    <a:lnTo>
                      <a:pt x="471" y="2022"/>
                    </a:lnTo>
                    <a:lnTo>
                      <a:pt x="494" y="2081"/>
                    </a:lnTo>
                    <a:lnTo>
                      <a:pt x="495" y="2103"/>
                    </a:lnTo>
                    <a:lnTo>
                      <a:pt x="494" y="2126"/>
                    </a:lnTo>
                    <a:lnTo>
                      <a:pt x="470" y="2189"/>
                    </a:lnTo>
                    <a:lnTo>
                      <a:pt x="423" y="2233"/>
                    </a:lnTo>
                    <a:lnTo>
                      <a:pt x="361" y="2253"/>
                    </a:lnTo>
                    <a:lnTo>
                      <a:pt x="337" y="2251"/>
                    </a:lnTo>
                    <a:lnTo>
                      <a:pt x="277" y="2230"/>
                    </a:lnTo>
                    <a:lnTo>
                      <a:pt x="226" y="2174"/>
                    </a:lnTo>
                    <a:lnTo>
                      <a:pt x="201" y="2111"/>
                    </a:lnTo>
                    <a:lnTo>
                      <a:pt x="189" y="2050"/>
                    </a:lnTo>
                    <a:lnTo>
                      <a:pt x="185" y="2029"/>
                    </a:lnTo>
                    <a:lnTo>
                      <a:pt x="179" y="2011"/>
                    </a:lnTo>
                    <a:lnTo>
                      <a:pt x="162" y="1998"/>
                    </a:lnTo>
                    <a:lnTo>
                      <a:pt x="154" y="2002"/>
                    </a:lnTo>
                    <a:lnTo>
                      <a:pt x="145" y="2002"/>
                    </a:lnTo>
                    <a:lnTo>
                      <a:pt x="126" y="2007"/>
                    </a:lnTo>
                    <a:lnTo>
                      <a:pt x="107" y="2012"/>
                    </a:lnTo>
                    <a:lnTo>
                      <a:pt x="94" y="2013"/>
                    </a:lnTo>
                    <a:lnTo>
                      <a:pt x="77" y="2014"/>
                    </a:lnTo>
                    <a:lnTo>
                      <a:pt x="69" y="2018"/>
                    </a:lnTo>
                    <a:lnTo>
                      <a:pt x="50" y="2025"/>
                    </a:lnTo>
                    <a:lnTo>
                      <a:pt x="31" y="2031"/>
                    </a:lnTo>
                    <a:lnTo>
                      <a:pt x="19" y="2035"/>
                    </a:lnTo>
                    <a:lnTo>
                      <a:pt x="12" y="2038"/>
                    </a:lnTo>
                    <a:lnTo>
                      <a:pt x="3" y="2038"/>
                    </a:lnTo>
                    <a:lnTo>
                      <a:pt x="3" y="2040"/>
                    </a:lnTo>
                    <a:lnTo>
                      <a:pt x="2" y="2039"/>
                    </a:lnTo>
                    <a:lnTo>
                      <a:pt x="0" y="2039"/>
                    </a:lnTo>
                    <a:lnTo>
                      <a:pt x="1" y="2060"/>
                    </a:lnTo>
                    <a:lnTo>
                      <a:pt x="5" y="2081"/>
                    </a:lnTo>
                    <a:lnTo>
                      <a:pt x="10" y="2102"/>
                    </a:lnTo>
                    <a:lnTo>
                      <a:pt x="16" y="2123"/>
                    </a:lnTo>
                    <a:lnTo>
                      <a:pt x="22" y="2143"/>
                    </a:lnTo>
                    <a:lnTo>
                      <a:pt x="27" y="2162"/>
                    </a:lnTo>
                    <a:lnTo>
                      <a:pt x="31" y="2180"/>
                    </a:lnTo>
                    <a:lnTo>
                      <a:pt x="33" y="2197"/>
                    </a:lnTo>
                    <a:lnTo>
                      <a:pt x="143" y="2201"/>
                    </a:lnTo>
                    <a:lnTo>
                      <a:pt x="137" y="2203"/>
                    </a:lnTo>
                    <a:lnTo>
                      <a:pt x="121" y="2207"/>
                    </a:lnTo>
                    <a:lnTo>
                      <a:pt x="99" y="2211"/>
                    </a:lnTo>
                    <a:lnTo>
                      <a:pt x="72" y="2215"/>
                    </a:lnTo>
                    <a:lnTo>
                      <a:pt x="46" y="2220"/>
                    </a:lnTo>
                    <a:lnTo>
                      <a:pt x="45" y="2224"/>
                    </a:lnTo>
                    <a:lnTo>
                      <a:pt x="44" y="2228"/>
                    </a:lnTo>
                    <a:lnTo>
                      <a:pt x="40" y="2244"/>
                    </a:lnTo>
                    <a:lnTo>
                      <a:pt x="39" y="2262"/>
                    </a:lnTo>
                    <a:lnTo>
                      <a:pt x="41" y="2281"/>
                    </a:lnTo>
                    <a:lnTo>
                      <a:pt x="43" y="2300"/>
                    </a:lnTo>
                    <a:lnTo>
                      <a:pt x="46" y="2320"/>
                    </a:lnTo>
                    <a:lnTo>
                      <a:pt x="48" y="2339"/>
                    </a:lnTo>
                    <a:lnTo>
                      <a:pt x="48" y="2359"/>
                    </a:lnTo>
                    <a:lnTo>
                      <a:pt x="46" y="2378"/>
                    </a:lnTo>
                    <a:lnTo>
                      <a:pt x="45" y="2436"/>
                    </a:lnTo>
                    <a:lnTo>
                      <a:pt x="42" y="2455"/>
                    </a:lnTo>
                    <a:lnTo>
                      <a:pt x="43" y="2476"/>
                    </a:lnTo>
                    <a:lnTo>
                      <a:pt x="43" y="2585"/>
                    </a:lnTo>
                    <a:lnTo>
                      <a:pt x="49" y="2594"/>
                    </a:lnTo>
                    <a:lnTo>
                      <a:pt x="52" y="2603"/>
                    </a:lnTo>
                    <a:lnTo>
                      <a:pt x="56" y="2613"/>
                    </a:lnTo>
                    <a:lnTo>
                      <a:pt x="58" y="2636"/>
                    </a:lnTo>
                    <a:lnTo>
                      <a:pt x="207" y="2599"/>
                    </a:lnTo>
                    <a:lnTo>
                      <a:pt x="227" y="2553"/>
                    </a:lnTo>
                    <a:lnTo>
                      <a:pt x="237" y="2533"/>
                    </a:lnTo>
                    <a:lnTo>
                      <a:pt x="279" y="2487"/>
                    </a:lnTo>
                    <a:lnTo>
                      <a:pt x="338" y="2466"/>
                    </a:lnTo>
                    <a:lnTo>
                      <a:pt x="363" y="2468"/>
                    </a:lnTo>
                    <a:lnTo>
                      <a:pt x="427" y="2490"/>
                    </a:lnTo>
                    <a:lnTo>
                      <a:pt x="472" y="2535"/>
                    </a:lnTo>
                    <a:lnTo>
                      <a:pt x="494" y="2595"/>
                    </a:lnTo>
                    <a:lnTo>
                      <a:pt x="493" y="2622"/>
                    </a:lnTo>
                    <a:lnTo>
                      <a:pt x="473" y="2691"/>
                    </a:lnTo>
                    <a:lnTo>
                      <a:pt x="432" y="2739"/>
                    </a:lnTo>
                    <a:lnTo>
                      <a:pt x="376" y="2763"/>
                    </a:lnTo>
                    <a:lnTo>
                      <a:pt x="355" y="2765"/>
                    </a:lnTo>
                    <a:lnTo>
                      <a:pt x="333" y="2763"/>
                    </a:lnTo>
                    <a:lnTo>
                      <a:pt x="274" y="2741"/>
                    </a:lnTo>
                    <a:lnTo>
                      <a:pt x="231" y="2697"/>
                    </a:lnTo>
                    <a:lnTo>
                      <a:pt x="206" y="2639"/>
                    </a:lnTo>
                    <a:lnTo>
                      <a:pt x="43" y="2687"/>
                    </a:lnTo>
                    <a:lnTo>
                      <a:pt x="45" y="2903"/>
                    </a:lnTo>
                    <a:lnTo>
                      <a:pt x="181" y="2919"/>
                    </a:lnTo>
                    <a:lnTo>
                      <a:pt x="228" y="3017"/>
                    </a:lnTo>
                    <a:lnTo>
                      <a:pt x="266" y="2968"/>
                    </a:lnTo>
                    <a:lnTo>
                      <a:pt x="324" y="2945"/>
                    </a:lnTo>
                    <a:lnTo>
                      <a:pt x="347" y="2943"/>
                    </a:lnTo>
                    <a:lnTo>
                      <a:pt x="370" y="2945"/>
                    </a:lnTo>
                    <a:lnTo>
                      <a:pt x="431" y="2970"/>
                    </a:lnTo>
                    <a:lnTo>
                      <a:pt x="475" y="3017"/>
                    </a:lnTo>
                    <a:lnTo>
                      <a:pt x="495" y="3080"/>
                    </a:lnTo>
                    <a:lnTo>
                      <a:pt x="493" y="3106"/>
                    </a:lnTo>
                    <a:lnTo>
                      <a:pt x="472" y="3172"/>
                    </a:lnTo>
                    <a:lnTo>
                      <a:pt x="429" y="3219"/>
                    </a:lnTo>
                    <a:lnTo>
                      <a:pt x="371" y="3242"/>
                    </a:lnTo>
                    <a:lnTo>
                      <a:pt x="345" y="3241"/>
                    </a:lnTo>
                    <a:lnTo>
                      <a:pt x="282" y="3223"/>
                    </a:lnTo>
                    <a:lnTo>
                      <a:pt x="228" y="3169"/>
                    </a:lnTo>
                    <a:lnTo>
                      <a:pt x="207" y="3100"/>
                    </a:lnTo>
                    <a:lnTo>
                      <a:pt x="205" y="3056"/>
                    </a:lnTo>
                    <a:lnTo>
                      <a:pt x="134" y="2980"/>
                    </a:lnTo>
                    <a:lnTo>
                      <a:pt x="44" y="2964"/>
                    </a:lnTo>
                    <a:lnTo>
                      <a:pt x="45" y="3565"/>
                    </a:lnTo>
                    <a:lnTo>
                      <a:pt x="221" y="3531"/>
                    </a:lnTo>
                    <a:lnTo>
                      <a:pt x="231" y="3512"/>
                    </a:lnTo>
                    <a:lnTo>
                      <a:pt x="243" y="3495"/>
                    </a:lnTo>
                    <a:lnTo>
                      <a:pt x="292" y="3456"/>
                    </a:lnTo>
                    <a:lnTo>
                      <a:pt x="332" y="3444"/>
                    </a:lnTo>
                    <a:lnTo>
                      <a:pt x="358" y="3445"/>
                    </a:lnTo>
                    <a:lnTo>
                      <a:pt x="424" y="3467"/>
                    </a:lnTo>
                    <a:lnTo>
                      <a:pt x="470" y="3510"/>
                    </a:lnTo>
                    <a:lnTo>
                      <a:pt x="493" y="3568"/>
                    </a:lnTo>
                    <a:lnTo>
                      <a:pt x="495" y="3590"/>
                    </a:lnTo>
                    <a:lnTo>
                      <a:pt x="494" y="3614"/>
                    </a:lnTo>
                    <a:lnTo>
                      <a:pt x="470" y="3677"/>
                    </a:lnTo>
                    <a:lnTo>
                      <a:pt x="424" y="3722"/>
                    </a:lnTo>
                    <a:lnTo>
                      <a:pt x="362" y="3742"/>
                    </a:lnTo>
                    <a:lnTo>
                      <a:pt x="339" y="3741"/>
                    </a:lnTo>
                    <a:lnTo>
                      <a:pt x="278" y="3720"/>
                    </a:lnTo>
                    <a:lnTo>
                      <a:pt x="214" y="3615"/>
                    </a:lnTo>
                    <a:lnTo>
                      <a:pt x="39" y="3640"/>
                    </a:lnTo>
                    <a:lnTo>
                      <a:pt x="50" y="4004"/>
                    </a:lnTo>
                    <a:lnTo>
                      <a:pt x="66" y="4001"/>
                    </a:lnTo>
                    <a:lnTo>
                      <a:pt x="73" y="3999"/>
                    </a:lnTo>
                    <a:lnTo>
                      <a:pt x="87" y="3999"/>
                    </a:lnTo>
                    <a:lnTo>
                      <a:pt x="98" y="3999"/>
                    </a:lnTo>
                    <a:lnTo>
                      <a:pt x="108" y="3997"/>
                    </a:lnTo>
                    <a:lnTo>
                      <a:pt x="120" y="3997"/>
                    </a:lnTo>
                    <a:lnTo>
                      <a:pt x="150" y="3997"/>
                    </a:lnTo>
                    <a:lnTo>
                      <a:pt x="166" y="4012"/>
                    </a:lnTo>
                    <a:lnTo>
                      <a:pt x="184" y="4026"/>
                    </a:lnTo>
                    <a:lnTo>
                      <a:pt x="202" y="4039"/>
                    </a:lnTo>
                    <a:lnTo>
                      <a:pt x="216" y="4047"/>
                    </a:lnTo>
                    <a:lnTo>
                      <a:pt x="228" y="4029"/>
                    </a:lnTo>
                    <a:lnTo>
                      <a:pt x="241" y="4012"/>
                    </a:lnTo>
                    <a:lnTo>
                      <a:pt x="290" y="3975"/>
                    </a:lnTo>
                    <a:lnTo>
                      <a:pt x="351" y="3960"/>
                    </a:lnTo>
                    <a:lnTo>
                      <a:pt x="374" y="3962"/>
                    </a:lnTo>
                    <a:lnTo>
                      <a:pt x="434" y="3987"/>
                    </a:lnTo>
                    <a:lnTo>
                      <a:pt x="476" y="4036"/>
                    </a:lnTo>
                    <a:lnTo>
                      <a:pt x="495" y="4101"/>
                    </a:lnTo>
                    <a:lnTo>
                      <a:pt x="494" y="4126"/>
                    </a:lnTo>
                    <a:lnTo>
                      <a:pt x="471" y="4191"/>
                    </a:lnTo>
                    <a:lnTo>
                      <a:pt x="427" y="4238"/>
                    </a:lnTo>
                    <a:lnTo>
                      <a:pt x="368" y="4259"/>
                    </a:lnTo>
                    <a:lnTo>
                      <a:pt x="341" y="4259"/>
                    </a:lnTo>
                    <a:lnTo>
                      <a:pt x="278" y="4244"/>
                    </a:lnTo>
                    <a:lnTo>
                      <a:pt x="236" y="4207"/>
                    </a:lnTo>
                    <a:lnTo>
                      <a:pt x="230" y="4195"/>
                    </a:lnTo>
                    <a:close/>
                  </a:path>
                </a:pathLst>
              </a:custGeom>
              <a:noFill/>
              <a:ln w="12700">
                <a:solidFill>
                  <a:srgbClr val="D1D3D4"/>
                </a:solidFill>
                <a:round/>
                <a:headEnd/>
                <a:tailEnd/>
              </a:ln>
            </p:spPr>
            <p:txBody>
              <a:bodyPr vert="horz" wrap="square" lIns="91440" tIns="45720" rIns="91440" bIns="45720" numCol="1" anchor="t" anchorCtr="0" compatLnSpc="1">
                <a:prstTxWarp prst="textNoShape">
                  <a:avLst/>
                </a:prstTxWarp>
              </a:bodyPr>
              <a:lstStyle/>
              <a:p>
                <a:endParaRPr lang="es-UY"/>
              </a:p>
            </p:txBody>
          </p:sp>
          <p:pic>
            <p:nvPicPr>
              <p:cNvPr id="108" name="Picture 56"/>
              <p:cNvPicPr>
                <a:picLocks noChangeAspect="1" noChangeArrowheads="1"/>
              </p:cNvPicPr>
              <p:nvPr/>
            </p:nvPicPr>
            <p:blipFill>
              <a:blip r:embed="rId6" cstate="print"/>
              <a:srcRect/>
              <a:stretch>
                <a:fillRect/>
              </a:stretch>
            </p:blipFill>
            <p:spPr bwMode="auto">
              <a:xfrm>
                <a:off x="8672" y="1852"/>
                <a:ext cx="6600" cy="4974"/>
              </a:xfrm>
              <a:prstGeom prst="rect">
                <a:avLst/>
              </a:prstGeom>
              <a:noFill/>
            </p:spPr>
          </p:pic>
        </p:grpSp>
        <p:grpSp>
          <p:nvGrpSpPr>
            <p:cNvPr id="26" name="Group 57"/>
            <p:cNvGrpSpPr>
              <a:grpSpLocks/>
            </p:cNvGrpSpPr>
            <p:nvPr/>
          </p:nvGrpSpPr>
          <p:grpSpPr bwMode="auto">
            <a:xfrm>
              <a:off x="8369" y="5677"/>
              <a:ext cx="1411" cy="4731"/>
              <a:chOff x="8369" y="5677"/>
              <a:chExt cx="1411" cy="4731"/>
            </a:xfrm>
          </p:grpSpPr>
          <p:sp>
            <p:nvSpPr>
              <p:cNvPr id="106" name="Freeform 58"/>
              <p:cNvSpPr>
                <a:spLocks/>
              </p:cNvSpPr>
              <p:nvPr/>
            </p:nvSpPr>
            <p:spPr bwMode="auto">
              <a:xfrm>
                <a:off x="8369" y="5677"/>
                <a:ext cx="1411" cy="4731"/>
              </a:xfrm>
              <a:custGeom>
                <a:avLst/>
                <a:gdLst/>
                <a:ahLst/>
                <a:cxnLst>
                  <a:cxn ang="0">
                    <a:pos x="1411" y="77"/>
                  </a:cxn>
                  <a:cxn ang="0">
                    <a:pos x="1079" y="0"/>
                  </a:cxn>
                  <a:cxn ang="0">
                    <a:pos x="0" y="4654"/>
                  </a:cxn>
                  <a:cxn ang="0">
                    <a:pos x="331" y="4731"/>
                  </a:cxn>
                  <a:cxn ang="0">
                    <a:pos x="1411" y="77"/>
                  </a:cxn>
                </a:cxnLst>
                <a:rect l="0" t="0" r="r" b="b"/>
                <a:pathLst>
                  <a:path w="1411" h="4731">
                    <a:moveTo>
                      <a:pt x="1411" y="77"/>
                    </a:moveTo>
                    <a:lnTo>
                      <a:pt x="1079" y="0"/>
                    </a:lnTo>
                    <a:lnTo>
                      <a:pt x="0" y="4654"/>
                    </a:lnTo>
                    <a:lnTo>
                      <a:pt x="331" y="4731"/>
                    </a:lnTo>
                    <a:lnTo>
                      <a:pt x="1411" y="77"/>
                    </a:lnTo>
                  </a:path>
                </a:pathLst>
              </a:custGeom>
              <a:solidFill>
                <a:srgbClr val="FFCB0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27" name="Group 59"/>
            <p:cNvGrpSpPr>
              <a:grpSpLocks/>
            </p:cNvGrpSpPr>
            <p:nvPr/>
          </p:nvGrpSpPr>
          <p:grpSpPr bwMode="auto">
            <a:xfrm>
              <a:off x="8369" y="5677"/>
              <a:ext cx="1411" cy="4731"/>
              <a:chOff x="8369" y="5677"/>
              <a:chExt cx="1411" cy="4731"/>
            </a:xfrm>
          </p:grpSpPr>
          <p:sp>
            <p:nvSpPr>
              <p:cNvPr id="105" name="Freeform 60"/>
              <p:cNvSpPr>
                <a:spLocks/>
              </p:cNvSpPr>
              <p:nvPr/>
            </p:nvSpPr>
            <p:spPr bwMode="auto">
              <a:xfrm>
                <a:off x="8369" y="5677"/>
                <a:ext cx="1411" cy="4731"/>
              </a:xfrm>
              <a:custGeom>
                <a:avLst/>
                <a:gdLst/>
                <a:ahLst/>
                <a:cxnLst>
                  <a:cxn ang="0">
                    <a:pos x="1079" y="0"/>
                  </a:cxn>
                  <a:cxn ang="0">
                    <a:pos x="1411" y="77"/>
                  </a:cxn>
                  <a:cxn ang="0">
                    <a:pos x="331" y="4731"/>
                  </a:cxn>
                  <a:cxn ang="0">
                    <a:pos x="0" y="4654"/>
                  </a:cxn>
                  <a:cxn ang="0">
                    <a:pos x="1079" y="0"/>
                  </a:cxn>
                </a:cxnLst>
                <a:rect l="0" t="0" r="r" b="b"/>
                <a:pathLst>
                  <a:path w="1411" h="4731">
                    <a:moveTo>
                      <a:pt x="1079" y="0"/>
                    </a:moveTo>
                    <a:lnTo>
                      <a:pt x="1411" y="77"/>
                    </a:lnTo>
                    <a:lnTo>
                      <a:pt x="331" y="4731"/>
                    </a:lnTo>
                    <a:lnTo>
                      <a:pt x="0" y="4654"/>
                    </a:lnTo>
                    <a:lnTo>
                      <a:pt x="1079" y="0"/>
                    </a:lnTo>
                    <a:close/>
                  </a:path>
                </a:pathLst>
              </a:custGeom>
              <a:noFill/>
              <a:ln w="8826">
                <a:solidFill>
                  <a:srgbClr val="231F20"/>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28" name="Group 61"/>
            <p:cNvGrpSpPr>
              <a:grpSpLocks/>
            </p:cNvGrpSpPr>
            <p:nvPr/>
          </p:nvGrpSpPr>
          <p:grpSpPr bwMode="auto">
            <a:xfrm>
              <a:off x="9397" y="5561"/>
              <a:ext cx="399" cy="448"/>
              <a:chOff x="9397" y="5561"/>
              <a:chExt cx="399" cy="448"/>
            </a:xfrm>
          </p:grpSpPr>
          <p:sp>
            <p:nvSpPr>
              <p:cNvPr id="104" name="Freeform 62"/>
              <p:cNvSpPr>
                <a:spLocks/>
              </p:cNvSpPr>
              <p:nvPr/>
            </p:nvSpPr>
            <p:spPr bwMode="auto">
              <a:xfrm>
                <a:off x="9397" y="5561"/>
                <a:ext cx="399" cy="448"/>
              </a:xfrm>
              <a:custGeom>
                <a:avLst/>
                <a:gdLst/>
                <a:ahLst/>
                <a:cxnLst>
                  <a:cxn ang="0">
                    <a:pos x="399" y="124"/>
                  </a:cxn>
                  <a:cxn ang="0">
                    <a:pos x="374" y="68"/>
                  </a:cxn>
                  <a:cxn ang="0">
                    <a:pos x="321" y="34"/>
                  </a:cxn>
                  <a:cxn ang="0">
                    <a:pos x="252" y="10"/>
                  </a:cxn>
                  <a:cxn ang="0">
                    <a:pos x="180" y="0"/>
                  </a:cxn>
                  <a:cxn ang="0">
                    <a:pos x="157" y="0"/>
                  </a:cxn>
                  <a:cxn ang="0">
                    <a:pos x="85" y="22"/>
                  </a:cxn>
                  <a:cxn ang="0">
                    <a:pos x="0" y="368"/>
                  </a:cxn>
                  <a:cxn ang="0">
                    <a:pos x="21" y="362"/>
                  </a:cxn>
                  <a:cxn ang="0">
                    <a:pos x="42" y="358"/>
                  </a:cxn>
                  <a:cxn ang="0">
                    <a:pos x="62" y="355"/>
                  </a:cxn>
                  <a:cxn ang="0">
                    <a:pos x="83" y="353"/>
                  </a:cxn>
                  <a:cxn ang="0">
                    <a:pos x="102" y="352"/>
                  </a:cxn>
                  <a:cxn ang="0">
                    <a:pos x="122" y="352"/>
                  </a:cxn>
                  <a:cxn ang="0">
                    <a:pos x="195" y="365"/>
                  </a:cxn>
                  <a:cxn ang="0">
                    <a:pos x="263" y="397"/>
                  </a:cxn>
                  <a:cxn ang="0">
                    <a:pos x="324" y="447"/>
                  </a:cxn>
                  <a:cxn ang="0">
                    <a:pos x="399" y="124"/>
                  </a:cxn>
                </a:cxnLst>
                <a:rect l="0" t="0" r="r" b="b"/>
                <a:pathLst>
                  <a:path w="399" h="448">
                    <a:moveTo>
                      <a:pt x="399" y="124"/>
                    </a:moveTo>
                    <a:lnTo>
                      <a:pt x="374" y="68"/>
                    </a:lnTo>
                    <a:lnTo>
                      <a:pt x="321" y="34"/>
                    </a:lnTo>
                    <a:lnTo>
                      <a:pt x="252" y="10"/>
                    </a:lnTo>
                    <a:lnTo>
                      <a:pt x="180" y="0"/>
                    </a:lnTo>
                    <a:lnTo>
                      <a:pt x="157" y="0"/>
                    </a:lnTo>
                    <a:lnTo>
                      <a:pt x="85" y="22"/>
                    </a:lnTo>
                    <a:lnTo>
                      <a:pt x="0" y="368"/>
                    </a:lnTo>
                    <a:lnTo>
                      <a:pt x="21" y="362"/>
                    </a:lnTo>
                    <a:lnTo>
                      <a:pt x="42" y="358"/>
                    </a:lnTo>
                    <a:lnTo>
                      <a:pt x="62" y="355"/>
                    </a:lnTo>
                    <a:lnTo>
                      <a:pt x="83" y="353"/>
                    </a:lnTo>
                    <a:lnTo>
                      <a:pt x="102" y="352"/>
                    </a:lnTo>
                    <a:lnTo>
                      <a:pt x="122" y="352"/>
                    </a:lnTo>
                    <a:lnTo>
                      <a:pt x="195" y="365"/>
                    </a:lnTo>
                    <a:lnTo>
                      <a:pt x="263" y="397"/>
                    </a:lnTo>
                    <a:lnTo>
                      <a:pt x="324" y="447"/>
                    </a:lnTo>
                    <a:lnTo>
                      <a:pt x="399" y="124"/>
                    </a:lnTo>
                  </a:path>
                </a:pathLst>
              </a:custGeom>
              <a:solidFill>
                <a:srgbClr val="F58465"/>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29" name="Group 63"/>
            <p:cNvGrpSpPr>
              <a:grpSpLocks/>
            </p:cNvGrpSpPr>
            <p:nvPr/>
          </p:nvGrpSpPr>
          <p:grpSpPr bwMode="auto">
            <a:xfrm>
              <a:off x="9397" y="5561"/>
              <a:ext cx="399" cy="448"/>
              <a:chOff x="9397" y="5561"/>
              <a:chExt cx="399" cy="448"/>
            </a:xfrm>
          </p:grpSpPr>
          <p:sp>
            <p:nvSpPr>
              <p:cNvPr id="103" name="Freeform 64"/>
              <p:cNvSpPr>
                <a:spLocks/>
              </p:cNvSpPr>
              <p:nvPr/>
            </p:nvSpPr>
            <p:spPr bwMode="auto">
              <a:xfrm>
                <a:off x="9397" y="5561"/>
                <a:ext cx="399" cy="448"/>
              </a:xfrm>
              <a:custGeom>
                <a:avLst/>
                <a:gdLst/>
                <a:ahLst/>
                <a:cxnLst>
                  <a:cxn ang="0">
                    <a:pos x="67" y="48"/>
                  </a:cxn>
                  <a:cxn ang="0">
                    <a:pos x="116" y="6"/>
                  </a:cxn>
                  <a:cxn ang="0">
                    <a:pos x="180" y="0"/>
                  </a:cxn>
                  <a:cxn ang="0">
                    <a:pos x="204" y="1"/>
                  </a:cxn>
                  <a:cxn ang="0">
                    <a:pos x="276" y="16"/>
                  </a:cxn>
                  <a:cxn ang="0">
                    <a:pos x="341" y="44"/>
                  </a:cxn>
                  <a:cxn ang="0">
                    <a:pos x="395" y="95"/>
                  </a:cxn>
                  <a:cxn ang="0">
                    <a:pos x="399" y="110"/>
                  </a:cxn>
                  <a:cxn ang="0">
                    <a:pos x="399" y="124"/>
                  </a:cxn>
                  <a:cxn ang="0">
                    <a:pos x="324" y="447"/>
                  </a:cxn>
                  <a:cxn ang="0">
                    <a:pos x="309" y="433"/>
                  </a:cxn>
                  <a:cxn ang="0">
                    <a:pos x="294" y="420"/>
                  </a:cxn>
                  <a:cxn ang="0">
                    <a:pos x="230" y="379"/>
                  </a:cxn>
                  <a:cxn ang="0">
                    <a:pos x="159" y="357"/>
                  </a:cxn>
                  <a:cxn ang="0">
                    <a:pos x="102" y="352"/>
                  </a:cxn>
                  <a:cxn ang="0">
                    <a:pos x="83" y="353"/>
                  </a:cxn>
                  <a:cxn ang="0">
                    <a:pos x="62" y="355"/>
                  </a:cxn>
                  <a:cxn ang="0">
                    <a:pos x="42" y="358"/>
                  </a:cxn>
                  <a:cxn ang="0">
                    <a:pos x="21" y="362"/>
                  </a:cxn>
                  <a:cxn ang="0">
                    <a:pos x="0" y="368"/>
                  </a:cxn>
                  <a:cxn ang="0">
                    <a:pos x="67" y="48"/>
                  </a:cxn>
                </a:cxnLst>
                <a:rect l="0" t="0" r="r" b="b"/>
                <a:pathLst>
                  <a:path w="399" h="448">
                    <a:moveTo>
                      <a:pt x="67" y="48"/>
                    </a:moveTo>
                    <a:lnTo>
                      <a:pt x="116" y="6"/>
                    </a:lnTo>
                    <a:lnTo>
                      <a:pt x="180" y="0"/>
                    </a:lnTo>
                    <a:lnTo>
                      <a:pt x="204" y="1"/>
                    </a:lnTo>
                    <a:lnTo>
                      <a:pt x="276" y="16"/>
                    </a:lnTo>
                    <a:lnTo>
                      <a:pt x="341" y="44"/>
                    </a:lnTo>
                    <a:lnTo>
                      <a:pt x="395" y="95"/>
                    </a:lnTo>
                    <a:lnTo>
                      <a:pt x="399" y="110"/>
                    </a:lnTo>
                    <a:lnTo>
                      <a:pt x="399" y="124"/>
                    </a:lnTo>
                    <a:lnTo>
                      <a:pt x="324" y="447"/>
                    </a:lnTo>
                    <a:lnTo>
                      <a:pt x="309" y="433"/>
                    </a:lnTo>
                    <a:lnTo>
                      <a:pt x="294" y="420"/>
                    </a:lnTo>
                    <a:lnTo>
                      <a:pt x="230" y="379"/>
                    </a:lnTo>
                    <a:lnTo>
                      <a:pt x="159" y="357"/>
                    </a:lnTo>
                    <a:lnTo>
                      <a:pt x="102" y="352"/>
                    </a:lnTo>
                    <a:lnTo>
                      <a:pt x="83" y="353"/>
                    </a:lnTo>
                    <a:lnTo>
                      <a:pt x="62" y="355"/>
                    </a:lnTo>
                    <a:lnTo>
                      <a:pt x="42" y="358"/>
                    </a:lnTo>
                    <a:lnTo>
                      <a:pt x="21" y="362"/>
                    </a:lnTo>
                    <a:lnTo>
                      <a:pt x="0" y="368"/>
                    </a:lnTo>
                    <a:lnTo>
                      <a:pt x="67" y="48"/>
                    </a:lnTo>
                    <a:close/>
                  </a:path>
                </a:pathLst>
              </a:custGeom>
              <a:noFill/>
              <a:ln w="8826">
                <a:solidFill>
                  <a:srgbClr val="231F20"/>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30" name="Group 65"/>
            <p:cNvGrpSpPr>
              <a:grpSpLocks/>
            </p:cNvGrpSpPr>
            <p:nvPr/>
          </p:nvGrpSpPr>
          <p:grpSpPr bwMode="auto">
            <a:xfrm>
              <a:off x="8586" y="6000"/>
              <a:ext cx="964" cy="4157"/>
              <a:chOff x="8586" y="6000"/>
              <a:chExt cx="964" cy="4157"/>
            </a:xfrm>
          </p:grpSpPr>
          <p:sp>
            <p:nvSpPr>
              <p:cNvPr id="102" name="Freeform 66"/>
              <p:cNvSpPr>
                <a:spLocks/>
              </p:cNvSpPr>
              <p:nvPr/>
            </p:nvSpPr>
            <p:spPr bwMode="auto">
              <a:xfrm>
                <a:off x="8586" y="6000"/>
                <a:ext cx="964" cy="4157"/>
              </a:xfrm>
              <a:custGeom>
                <a:avLst/>
                <a:gdLst/>
                <a:ahLst/>
                <a:cxnLst>
                  <a:cxn ang="0">
                    <a:pos x="965" y="0"/>
                  </a:cxn>
                  <a:cxn ang="0">
                    <a:pos x="0" y="4157"/>
                  </a:cxn>
                </a:cxnLst>
                <a:rect l="0" t="0" r="r" b="b"/>
                <a:pathLst>
                  <a:path w="964" h="4157">
                    <a:moveTo>
                      <a:pt x="965" y="0"/>
                    </a:moveTo>
                    <a:lnTo>
                      <a:pt x="0" y="4157"/>
                    </a:lnTo>
                  </a:path>
                </a:pathLst>
              </a:custGeom>
              <a:noFill/>
              <a:ln w="8826">
                <a:solidFill>
                  <a:srgbClr val="231F20"/>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31" name="Group 67"/>
            <p:cNvGrpSpPr>
              <a:grpSpLocks/>
            </p:cNvGrpSpPr>
            <p:nvPr/>
          </p:nvGrpSpPr>
          <p:grpSpPr bwMode="auto">
            <a:xfrm>
              <a:off x="9372" y="5910"/>
              <a:ext cx="341" cy="197"/>
              <a:chOff x="9372" y="5910"/>
              <a:chExt cx="341" cy="197"/>
            </a:xfrm>
          </p:grpSpPr>
          <p:sp>
            <p:nvSpPr>
              <p:cNvPr id="101" name="Freeform 68"/>
              <p:cNvSpPr>
                <a:spLocks/>
              </p:cNvSpPr>
              <p:nvPr/>
            </p:nvSpPr>
            <p:spPr bwMode="auto">
              <a:xfrm>
                <a:off x="9372" y="5910"/>
                <a:ext cx="341" cy="197"/>
              </a:xfrm>
              <a:custGeom>
                <a:avLst/>
                <a:gdLst/>
                <a:ahLst/>
                <a:cxnLst>
                  <a:cxn ang="0">
                    <a:pos x="326" y="197"/>
                  </a:cxn>
                  <a:cxn ang="0">
                    <a:pos x="341" y="88"/>
                  </a:cxn>
                  <a:cxn ang="0">
                    <a:pos x="327" y="75"/>
                  </a:cxn>
                  <a:cxn ang="0">
                    <a:pos x="313" y="63"/>
                  </a:cxn>
                  <a:cxn ang="0">
                    <a:pos x="249" y="25"/>
                  </a:cxn>
                  <a:cxn ang="0">
                    <a:pos x="178" y="3"/>
                  </a:cxn>
                  <a:cxn ang="0">
                    <a:pos x="140" y="0"/>
                  </a:cxn>
                  <a:cxn ang="0">
                    <a:pos x="120" y="0"/>
                  </a:cxn>
                  <a:cxn ang="0">
                    <a:pos x="60" y="8"/>
                  </a:cxn>
                  <a:cxn ang="0">
                    <a:pos x="0" y="118"/>
                  </a:cxn>
                  <a:cxn ang="0">
                    <a:pos x="21" y="114"/>
                  </a:cxn>
                  <a:cxn ang="0">
                    <a:pos x="42" y="110"/>
                  </a:cxn>
                  <a:cxn ang="0">
                    <a:pos x="63" y="107"/>
                  </a:cxn>
                  <a:cxn ang="0">
                    <a:pos x="83" y="106"/>
                  </a:cxn>
                  <a:cxn ang="0">
                    <a:pos x="103" y="105"/>
                  </a:cxn>
                  <a:cxn ang="0">
                    <a:pos x="123" y="106"/>
                  </a:cxn>
                  <a:cxn ang="0">
                    <a:pos x="197" y="118"/>
                  </a:cxn>
                  <a:cxn ang="0">
                    <a:pos x="265" y="148"/>
                  </a:cxn>
                  <a:cxn ang="0">
                    <a:pos x="311" y="183"/>
                  </a:cxn>
                  <a:cxn ang="0">
                    <a:pos x="326" y="197"/>
                  </a:cxn>
                </a:cxnLst>
                <a:rect l="0" t="0" r="r" b="b"/>
                <a:pathLst>
                  <a:path w="341" h="197">
                    <a:moveTo>
                      <a:pt x="326" y="197"/>
                    </a:moveTo>
                    <a:lnTo>
                      <a:pt x="341" y="88"/>
                    </a:lnTo>
                    <a:lnTo>
                      <a:pt x="327" y="75"/>
                    </a:lnTo>
                    <a:lnTo>
                      <a:pt x="313" y="63"/>
                    </a:lnTo>
                    <a:lnTo>
                      <a:pt x="249" y="25"/>
                    </a:lnTo>
                    <a:lnTo>
                      <a:pt x="178" y="3"/>
                    </a:lnTo>
                    <a:lnTo>
                      <a:pt x="140" y="0"/>
                    </a:lnTo>
                    <a:lnTo>
                      <a:pt x="120" y="0"/>
                    </a:lnTo>
                    <a:lnTo>
                      <a:pt x="60" y="8"/>
                    </a:lnTo>
                    <a:lnTo>
                      <a:pt x="0" y="118"/>
                    </a:lnTo>
                    <a:lnTo>
                      <a:pt x="21" y="114"/>
                    </a:lnTo>
                    <a:lnTo>
                      <a:pt x="42" y="110"/>
                    </a:lnTo>
                    <a:lnTo>
                      <a:pt x="63" y="107"/>
                    </a:lnTo>
                    <a:lnTo>
                      <a:pt x="83" y="106"/>
                    </a:lnTo>
                    <a:lnTo>
                      <a:pt x="103" y="105"/>
                    </a:lnTo>
                    <a:lnTo>
                      <a:pt x="123" y="106"/>
                    </a:lnTo>
                    <a:lnTo>
                      <a:pt x="197" y="118"/>
                    </a:lnTo>
                    <a:lnTo>
                      <a:pt x="265" y="148"/>
                    </a:lnTo>
                    <a:lnTo>
                      <a:pt x="311" y="183"/>
                    </a:lnTo>
                    <a:lnTo>
                      <a:pt x="326" y="197"/>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32" name="Group 69"/>
            <p:cNvGrpSpPr>
              <a:grpSpLocks/>
            </p:cNvGrpSpPr>
            <p:nvPr/>
          </p:nvGrpSpPr>
          <p:grpSpPr bwMode="auto">
            <a:xfrm>
              <a:off x="9372" y="5910"/>
              <a:ext cx="341" cy="197"/>
              <a:chOff x="9372" y="5910"/>
              <a:chExt cx="341" cy="197"/>
            </a:xfrm>
          </p:grpSpPr>
          <p:sp>
            <p:nvSpPr>
              <p:cNvPr id="100" name="Freeform 70"/>
              <p:cNvSpPr>
                <a:spLocks/>
              </p:cNvSpPr>
              <p:nvPr/>
            </p:nvSpPr>
            <p:spPr bwMode="auto">
              <a:xfrm>
                <a:off x="9372" y="5910"/>
                <a:ext cx="341" cy="197"/>
              </a:xfrm>
              <a:custGeom>
                <a:avLst/>
                <a:gdLst/>
                <a:ahLst/>
                <a:cxnLst>
                  <a:cxn ang="0">
                    <a:pos x="18" y="20"/>
                  </a:cxn>
                  <a:cxn ang="0">
                    <a:pos x="80" y="4"/>
                  </a:cxn>
                  <a:cxn ang="0">
                    <a:pos x="140" y="0"/>
                  </a:cxn>
                  <a:cxn ang="0">
                    <a:pos x="159" y="1"/>
                  </a:cxn>
                  <a:cxn ang="0">
                    <a:pos x="232" y="18"/>
                  </a:cxn>
                  <a:cxn ang="0">
                    <a:pos x="298" y="52"/>
                  </a:cxn>
                  <a:cxn ang="0">
                    <a:pos x="341" y="88"/>
                  </a:cxn>
                  <a:cxn ang="0">
                    <a:pos x="326" y="197"/>
                  </a:cxn>
                  <a:cxn ang="0">
                    <a:pos x="311" y="183"/>
                  </a:cxn>
                  <a:cxn ang="0">
                    <a:pos x="296" y="170"/>
                  </a:cxn>
                  <a:cxn ang="0">
                    <a:pos x="232" y="131"/>
                  </a:cxn>
                  <a:cxn ang="0">
                    <a:pos x="161" y="110"/>
                  </a:cxn>
                  <a:cxn ang="0">
                    <a:pos x="103" y="105"/>
                  </a:cxn>
                  <a:cxn ang="0">
                    <a:pos x="83" y="106"/>
                  </a:cxn>
                  <a:cxn ang="0">
                    <a:pos x="63" y="107"/>
                  </a:cxn>
                  <a:cxn ang="0">
                    <a:pos x="42" y="110"/>
                  </a:cxn>
                  <a:cxn ang="0">
                    <a:pos x="21" y="114"/>
                  </a:cxn>
                  <a:cxn ang="0">
                    <a:pos x="0" y="118"/>
                  </a:cxn>
                  <a:cxn ang="0">
                    <a:pos x="18" y="20"/>
                  </a:cxn>
                </a:cxnLst>
                <a:rect l="0" t="0" r="r" b="b"/>
                <a:pathLst>
                  <a:path w="341" h="197">
                    <a:moveTo>
                      <a:pt x="18" y="20"/>
                    </a:moveTo>
                    <a:lnTo>
                      <a:pt x="80" y="4"/>
                    </a:lnTo>
                    <a:lnTo>
                      <a:pt x="140" y="0"/>
                    </a:lnTo>
                    <a:lnTo>
                      <a:pt x="159" y="1"/>
                    </a:lnTo>
                    <a:lnTo>
                      <a:pt x="232" y="18"/>
                    </a:lnTo>
                    <a:lnTo>
                      <a:pt x="298" y="52"/>
                    </a:lnTo>
                    <a:lnTo>
                      <a:pt x="341" y="88"/>
                    </a:lnTo>
                    <a:lnTo>
                      <a:pt x="326" y="197"/>
                    </a:lnTo>
                    <a:lnTo>
                      <a:pt x="311" y="183"/>
                    </a:lnTo>
                    <a:lnTo>
                      <a:pt x="296" y="170"/>
                    </a:lnTo>
                    <a:lnTo>
                      <a:pt x="232" y="131"/>
                    </a:lnTo>
                    <a:lnTo>
                      <a:pt x="161" y="110"/>
                    </a:lnTo>
                    <a:lnTo>
                      <a:pt x="103" y="105"/>
                    </a:lnTo>
                    <a:lnTo>
                      <a:pt x="83" y="106"/>
                    </a:lnTo>
                    <a:lnTo>
                      <a:pt x="63" y="107"/>
                    </a:lnTo>
                    <a:lnTo>
                      <a:pt x="42" y="110"/>
                    </a:lnTo>
                    <a:lnTo>
                      <a:pt x="21" y="114"/>
                    </a:lnTo>
                    <a:lnTo>
                      <a:pt x="0" y="118"/>
                    </a:lnTo>
                    <a:lnTo>
                      <a:pt x="18" y="20"/>
                    </a:lnTo>
                    <a:close/>
                  </a:path>
                </a:pathLst>
              </a:custGeom>
              <a:noFill/>
              <a:ln w="8830">
                <a:solidFill>
                  <a:srgbClr val="231F20"/>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33" name="Group 71"/>
            <p:cNvGrpSpPr>
              <a:grpSpLocks/>
            </p:cNvGrpSpPr>
            <p:nvPr/>
          </p:nvGrpSpPr>
          <p:grpSpPr bwMode="auto">
            <a:xfrm>
              <a:off x="9291" y="6116"/>
              <a:ext cx="378" cy="335"/>
              <a:chOff x="9291" y="6116"/>
              <a:chExt cx="378" cy="335"/>
            </a:xfrm>
          </p:grpSpPr>
          <p:sp>
            <p:nvSpPr>
              <p:cNvPr id="99" name="Freeform 72"/>
              <p:cNvSpPr>
                <a:spLocks/>
              </p:cNvSpPr>
              <p:nvPr/>
            </p:nvSpPr>
            <p:spPr bwMode="auto">
              <a:xfrm>
                <a:off x="9291" y="6116"/>
                <a:ext cx="378" cy="335"/>
              </a:xfrm>
              <a:custGeom>
                <a:avLst/>
                <a:gdLst/>
                <a:ahLst/>
                <a:cxnLst>
                  <a:cxn ang="0">
                    <a:pos x="327" y="335"/>
                  </a:cxn>
                  <a:cxn ang="0">
                    <a:pos x="378" y="88"/>
                  </a:cxn>
                  <a:cxn ang="0">
                    <a:pos x="364" y="75"/>
                  </a:cxn>
                  <a:cxn ang="0">
                    <a:pos x="350" y="64"/>
                  </a:cxn>
                  <a:cxn ang="0">
                    <a:pos x="288" y="26"/>
                  </a:cxn>
                  <a:cxn ang="0">
                    <a:pos x="219" y="5"/>
                  </a:cxn>
                  <a:cxn ang="0">
                    <a:pos x="160" y="0"/>
                  </a:cxn>
                  <a:cxn ang="0">
                    <a:pos x="140" y="1"/>
                  </a:cxn>
                  <a:cxn ang="0">
                    <a:pos x="75" y="11"/>
                  </a:cxn>
                  <a:cxn ang="0">
                    <a:pos x="0" y="257"/>
                  </a:cxn>
                  <a:cxn ang="0">
                    <a:pos x="20" y="253"/>
                  </a:cxn>
                  <a:cxn ang="0">
                    <a:pos x="41" y="249"/>
                  </a:cxn>
                  <a:cxn ang="0">
                    <a:pos x="61" y="246"/>
                  </a:cxn>
                  <a:cxn ang="0">
                    <a:pos x="80" y="244"/>
                  </a:cxn>
                  <a:cxn ang="0">
                    <a:pos x="100" y="244"/>
                  </a:cxn>
                  <a:cxn ang="0">
                    <a:pos x="119" y="244"/>
                  </a:cxn>
                  <a:cxn ang="0">
                    <a:pos x="193" y="256"/>
                  </a:cxn>
                  <a:cxn ang="0">
                    <a:pos x="262" y="287"/>
                  </a:cxn>
                  <a:cxn ang="0">
                    <a:pos x="311" y="321"/>
                  </a:cxn>
                  <a:cxn ang="0">
                    <a:pos x="327" y="335"/>
                  </a:cxn>
                </a:cxnLst>
                <a:rect l="0" t="0" r="r" b="b"/>
                <a:pathLst>
                  <a:path w="378" h="335">
                    <a:moveTo>
                      <a:pt x="327" y="335"/>
                    </a:moveTo>
                    <a:lnTo>
                      <a:pt x="378" y="88"/>
                    </a:lnTo>
                    <a:lnTo>
                      <a:pt x="364" y="75"/>
                    </a:lnTo>
                    <a:lnTo>
                      <a:pt x="350" y="64"/>
                    </a:lnTo>
                    <a:lnTo>
                      <a:pt x="288" y="26"/>
                    </a:lnTo>
                    <a:lnTo>
                      <a:pt x="219" y="5"/>
                    </a:lnTo>
                    <a:lnTo>
                      <a:pt x="160" y="0"/>
                    </a:lnTo>
                    <a:lnTo>
                      <a:pt x="140" y="1"/>
                    </a:lnTo>
                    <a:lnTo>
                      <a:pt x="75" y="11"/>
                    </a:lnTo>
                    <a:lnTo>
                      <a:pt x="0" y="257"/>
                    </a:lnTo>
                    <a:lnTo>
                      <a:pt x="20" y="253"/>
                    </a:lnTo>
                    <a:lnTo>
                      <a:pt x="41" y="249"/>
                    </a:lnTo>
                    <a:lnTo>
                      <a:pt x="61" y="246"/>
                    </a:lnTo>
                    <a:lnTo>
                      <a:pt x="80" y="244"/>
                    </a:lnTo>
                    <a:lnTo>
                      <a:pt x="100" y="244"/>
                    </a:lnTo>
                    <a:lnTo>
                      <a:pt x="119" y="244"/>
                    </a:lnTo>
                    <a:lnTo>
                      <a:pt x="193" y="256"/>
                    </a:lnTo>
                    <a:lnTo>
                      <a:pt x="262" y="287"/>
                    </a:lnTo>
                    <a:lnTo>
                      <a:pt x="311" y="321"/>
                    </a:lnTo>
                    <a:lnTo>
                      <a:pt x="327" y="3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34" name="Group 73"/>
            <p:cNvGrpSpPr>
              <a:grpSpLocks/>
            </p:cNvGrpSpPr>
            <p:nvPr/>
          </p:nvGrpSpPr>
          <p:grpSpPr bwMode="auto">
            <a:xfrm>
              <a:off x="9291" y="6116"/>
              <a:ext cx="378" cy="335"/>
              <a:chOff x="9291" y="6116"/>
              <a:chExt cx="378" cy="335"/>
            </a:xfrm>
          </p:grpSpPr>
          <p:sp>
            <p:nvSpPr>
              <p:cNvPr id="98" name="Freeform 74"/>
              <p:cNvSpPr>
                <a:spLocks/>
              </p:cNvSpPr>
              <p:nvPr/>
            </p:nvSpPr>
            <p:spPr bwMode="auto">
              <a:xfrm>
                <a:off x="9291" y="6116"/>
                <a:ext cx="378" cy="335"/>
              </a:xfrm>
              <a:custGeom>
                <a:avLst/>
                <a:gdLst/>
                <a:ahLst/>
                <a:cxnLst>
                  <a:cxn ang="0">
                    <a:pos x="52" y="16"/>
                  </a:cxn>
                  <a:cxn ang="0">
                    <a:pos x="119" y="3"/>
                  </a:cxn>
                  <a:cxn ang="0">
                    <a:pos x="160" y="0"/>
                  </a:cxn>
                  <a:cxn ang="0">
                    <a:pos x="180" y="1"/>
                  </a:cxn>
                  <a:cxn ang="0">
                    <a:pos x="255" y="14"/>
                  </a:cxn>
                  <a:cxn ang="0">
                    <a:pos x="320" y="43"/>
                  </a:cxn>
                  <a:cxn ang="0">
                    <a:pos x="378" y="88"/>
                  </a:cxn>
                  <a:cxn ang="0">
                    <a:pos x="327" y="335"/>
                  </a:cxn>
                  <a:cxn ang="0">
                    <a:pos x="311" y="321"/>
                  </a:cxn>
                  <a:cxn ang="0">
                    <a:pos x="295" y="309"/>
                  </a:cxn>
                  <a:cxn ang="0">
                    <a:pos x="228" y="269"/>
                  </a:cxn>
                  <a:cxn ang="0">
                    <a:pos x="157" y="248"/>
                  </a:cxn>
                  <a:cxn ang="0">
                    <a:pos x="100" y="244"/>
                  </a:cxn>
                  <a:cxn ang="0">
                    <a:pos x="80" y="244"/>
                  </a:cxn>
                  <a:cxn ang="0">
                    <a:pos x="61" y="246"/>
                  </a:cxn>
                  <a:cxn ang="0">
                    <a:pos x="41" y="249"/>
                  </a:cxn>
                  <a:cxn ang="0">
                    <a:pos x="20" y="253"/>
                  </a:cxn>
                  <a:cxn ang="0">
                    <a:pos x="0" y="257"/>
                  </a:cxn>
                  <a:cxn ang="0">
                    <a:pos x="52" y="16"/>
                  </a:cxn>
                </a:cxnLst>
                <a:rect l="0" t="0" r="r" b="b"/>
                <a:pathLst>
                  <a:path w="378" h="335">
                    <a:moveTo>
                      <a:pt x="52" y="16"/>
                    </a:moveTo>
                    <a:lnTo>
                      <a:pt x="119" y="3"/>
                    </a:lnTo>
                    <a:lnTo>
                      <a:pt x="160" y="0"/>
                    </a:lnTo>
                    <a:lnTo>
                      <a:pt x="180" y="1"/>
                    </a:lnTo>
                    <a:lnTo>
                      <a:pt x="255" y="14"/>
                    </a:lnTo>
                    <a:lnTo>
                      <a:pt x="320" y="43"/>
                    </a:lnTo>
                    <a:lnTo>
                      <a:pt x="378" y="88"/>
                    </a:lnTo>
                    <a:lnTo>
                      <a:pt x="327" y="335"/>
                    </a:lnTo>
                    <a:lnTo>
                      <a:pt x="311" y="321"/>
                    </a:lnTo>
                    <a:lnTo>
                      <a:pt x="295" y="309"/>
                    </a:lnTo>
                    <a:lnTo>
                      <a:pt x="228" y="269"/>
                    </a:lnTo>
                    <a:lnTo>
                      <a:pt x="157" y="248"/>
                    </a:lnTo>
                    <a:lnTo>
                      <a:pt x="100" y="244"/>
                    </a:lnTo>
                    <a:lnTo>
                      <a:pt x="80" y="244"/>
                    </a:lnTo>
                    <a:lnTo>
                      <a:pt x="61" y="246"/>
                    </a:lnTo>
                    <a:lnTo>
                      <a:pt x="41" y="249"/>
                    </a:lnTo>
                    <a:lnTo>
                      <a:pt x="20" y="253"/>
                    </a:lnTo>
                    <a:lnTo>
                      <a:pt x="0" y="257"/>
                    </a:lnTo>
                    <a:lnTo>
                      <a:pt x="52" y="16"/>
                    </a:lnTo>
                    <a:close/>
                  </a:path>
                </a:pathLst>
              </a:custGeom>
              <a:noFill/>
              <a:ln w="8838">
                <a:solidFill>
                  <a:srgbClr val="231F20"/>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35" name="Group 75"/>
            <p:cNvGrpSpPr>
              <a:grpSpLocks/>
            </p:cNvGrpSpPr>
            <p:nvPr/>
          </p:nvGrpSpPr>
          <p:grpSpPr bwMode="auto">
            <a:xfrm>
              <a:off x="9515" y="6120"/>
              <a:ext cx="137" cy="328"/>
              <a:chOff x="9515" y="6120"/>
              <a:chExt cx="137" cy="328"/>
            </a:xfrm>
          </p:grpSpPr>
          <p:sp>
            <p:nvSpPr>
              <p:cNvPr id="97" name="Freeform 76"/>
              <p:cNvSpPr>
                <a:spLocks/>
              </p:cNvSpPr>
              <p:nvPr/>
            </p:nvSpPr>
            <p:spPr bwMode="auto">
              <a:xfrm>
                <a:off x="9515" y="6120"/>
                <a:ext cx="137" cy="328"/>
              </a:xfrm>
              <a:custGeom>
                <a:avLst/>
                <a:gdLst/>
                <a:ahLst/>
                <a:cxnLst>
                  <a:cxn ang="0">
                    <a:pos x="137" y="14"/>
                  </a:cxn>
                  <a:cxn ang="0">
                    <a:pos x="72" y="0"/>
                  </a:cxn>
                  <a:cxn ang="0">
                    <a:pos x="0" y="312"/>
                  </a:cxn>
                  <a:cxn ang="0">
                    <a:pos x="64" y="327"/>
                  </a:cxn>
                  <a:cxn ang="0">
                    <a:pos x="137" y="14"/>
                  </a:cxn>
                </a:cxnLst>
                <a:rect l="0" t="0" r="r" b="b"/>
                <a:pathLst>
                  <a:path w="137" h="328">
                    <a:moveTo>
                      <a:pt x="137" y="14"/>
                    </a:moveTo>
                    <a:lnTo>
                      <a:pt x="72" y="0"/>
                    </a:lnTo>
                    <a:lnTo>
                      <a:pt x="0" y="312"/>
                    </a:lnTo>
                    <a:lnTo>
                      <a:pt x="64" y="327"/>
                    </a:lnTo>
                    <a:lnTo>
                      <a:pt x="137" y="14"/>
                    </a:lnTo>
                  </a:path>
                </a:pathLst>
              </a:custGeom>
              <a:solidFill>
                <a:srgbClr val="E6E7E8"/>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36" name="Group 77"/>
            <p:cNvGrpSpPr>
              <a:grpSpLocks/>
            </p:cNvGrpSpPr>
            <p:nvPr/>
          </p:nvGrpSpPr>
          <p:grpSpPr bwMode="auto">
            <a:xfrm>
              <a:off x="9348" y="6012"/>
              <a:ext cx="341" cy="197"/>
              <a:chOff x="9348" y="6012"/>
              <a:chExt cx="341" cy="197"/>
            </a:xfrm>
          </p:grpSpPr>
          <p:sp>
            <p:nvSpPr>
              <p:cNvPr id="96" name="Freeform 78"/>
              <p:cNvSpPr>
                <a:spLocks/>
              </p:cNvSpPr>
              <p:nvPr/>
            </p:nvSpPr>
            <p:spPr bwMode="auto">
              <a:xfrm>
                <a:off x="9348" y="6012"/>
                <a:ext cx="341" cy="197"/>
              </a:xfrm>
              <a:custGeom>
                <a:avLst/>
                <a:gdLst/>
                <a:ahLst/>
                <a:cxnLst>
                  <a:cxn ang="0">
                    <a:pos x="326" y="197"/>
                  </a:cxn>
                  <a:cxn ang="0">
                    <a:pos x="342" y="89"/>
                  </a:cxn>
                  <a:cxn ang="0">
                    <a:pos x="328" y="76"/>
                  </a:cxn>
                  <a:cxn ang="0">
                    <a:pos x="313" y="64"/>
                  </a:cxn>
                  <a:cxn ang="0">
                    <a:pos x="249" y="25"/>
                  </a:cxn>
                  <a:cxn ang="0">
                    <a:pos x="178" y="4"/>
                  </a:cxn>
                  <a:cxn ang="0">
                    <a:pos x="140" y="0"/>
                  </a:cxn>
                  <a:cxn ang="0">
                    <a:pos x="120" y="0"/>
                  </a:cxn>
                  <a:cxn ang="0">
                    <a:pos x="60" y="8"/>
                  </a:cxn>
                  <a:cxn ang="0">
                    <a:pos x="0" y="119"/>
                  </a:cxn>
                  <a:cxn ang="0">
                    <a:pos x="22" y="114"/>
                  </a:cxn>
                  <a:cxn ang="0">
                    <a:pos x="43" y="111"/>
                  </a:cxn>
                  <a:cxn ang="0">
                    <a:pos x="63" y="108"/>
                  </a:cxn>
                  <a:cxn ang="0">
                    <a:pos x="83" y="106"/>
                  </a:cxn>
                  <a:cxn ang="0">
                    <a:pos x="103" y="106"/>
                  </a:cxn>
                  <a:cxn ang="0">
                    <a:pos x="123" y="106"/>
                  </a:cxn>
                  <a:cxn ang="0">
                    <a:pos x="197" y="119"/>
                  </a:cxn>
                  <a:cxn ang="0">
                    <a:pos x="265" y="149"/>
                  </a:cxn>
                  <a:cxn ang="0">
                    <a:pos x="312" y="183"/>
                  </a:cxn>
                  <a:cxn ang="0">
                    <a:pos x="326" y="197"/>
                  </a:cxn>
                </a:cxnLst>
                <a:rect l="0" t="0" r="r" b="b"/>
                <a:pathLst>
                  <a:path w="341" h="197">
                    <a:moveTo>
                      <a:pt x="326" y="197"/>
                    </a:moveTo>
                    <a:lnTo>
                      <a:pt x="342" y="89"/>
                    </a:lnTo>
                    <a:lnTo>
                      <a:pt x="328" y="76"/>
                    </a:lnTo>
                    <a:lnTo>
                      <a:pt x="313" y="64"/>
                    </a:lnTo>
                    <a:lnTo>
                      <a:pt x="249" y="25"/>
                    </a:lnTo>
                    <a:lnTo>
                      <a:pt x="178" y="4"/>
                    </a:lnTo>
                    <a:lnTo>
                      <a:pt x="140" y="0"/>
                    </a:lnTo>
                    <a:lnTo>
                      <a:pt x="120" y="0"/>
                    </a:lnTo>
                    <a:lnTo>
                      <a:pt x="60" y="8"/>
                    </a:lnTo>
                    <a:lnTo>
                      <a:pt x="0" y="119"/>
                    </a:lnTo>
                    <a:lnTo>
                      <a:pt x="22" y="114"/>
                    </a:lnTo>
                    <a:lnTo>
                      <a:pt x="43" y="111"/>
                    </a:lnTo>
                    <a:lnTo>
                      <a:pt x="63" y="108"/>
                    </a:lnTo>
                    <a:lnTo>
                      <a:pt x="83" y="106"/>
                    </a:lnTo>
                    <a:lnTo>
                      <a:pt x="103" y="106"/>
                    </a:lnTo>
                    <a:lnTo>
                      <a:pt x="123" y="106"/>
                    </a:lnTo>
                    <a:lnTo>
                      <a:pt x="197" y="119"/>
                    </a:lnTo>
                    <a:lnTo>
                      <a:pt x="265" y="149"/>
                    </a:lnTo>
                    <a:lnTo>
                      <a:pt x="312" y="183"/>
                    </a:lnTo>
                    <a:lnTo>
                      <a:pt x="326" y="197"/>
                    </a:lnTo>
                  </a:path>
                </a:pathLst>
              </a:custGeom>
              <a:solidFill>
                <a:srgbClr val="A7A9AC"/>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37" name="Group 79"/>
            <p:cNvGrpSpPr>
              <a:grpSpLocks/>
            </p:cNvGrpSpPr>
            <p:nvPr/>
          </p:nvGrpSpPr>
          <p:grpSpPr bwMode="auto">
            <a:xfrm>
              <a:off x="9348" y="6012"/>
              <a:ext cx="341" cy="197"/>
              <a:chOff x="9348" y="6012"/>
              <a:chExt cx="341" cy="197"/>
            </a:xfrm>
          </p:grpSpPr>
          <p:sp>
            <p:nvSpPr>
              <p:cNvPr id="95" name="Freeform 80"/>
              <p:cNvSpPr>
                <a:spLocks/>
              </p:cNvSpPr>
              <p:nvPr/>
            </p:nvSpPr>
            <p:spPr bwMode="auto">
              <a:xfrm>
                <a:off x="9348" y="6012"/>
                <a:ext cx="341" cy="197"/>
              </a:xfrm>
              <a:custGeom>
                <a:avLst/>
                <a:gdLst/>
                <a:ahLst/>
                <a:cxnLst>
                  <a:cxn ang="0">
                    <a:pos x="18" y="20"/>
                  </a:cxn>
                  <a:cxn ang="0">
                    <a:pos x="80" y="4"/>
                  </a:cxn>
                  <a:cxn ang="0">
                    <a:pos x="140" y="0"/>
                  </a:cxn>
                  <a:cxn ang="0">
                    <a:pos x="159" y="1"/>
                  </a:cxn>
                  <a:cxn ang="0">
                    <a:pos x="232" y="18"/>
                  </a:cxn>
                  <a:cxn ang="0">
                    <a:pos x="298" y="53"/>
                  </a:cxn>
                  <a:cxn ang="0">
                    <a:pos x="342" y="89"/>
                  </a:cxn>
                  <a:cxn ang="0">
                    <a:pos x="326" y="197"/>
                  </a:cxn>
                  <a:cxn ang="0">
                    <a:pos x="312" y="183"/>
                  </a:cxn>
                  <a:cxn ang="0">
                    <a:pos x="296" y="171"/>
                  </a:cxn>
                  <a:cxn ang="0">
                    <a:pos x="232" y="131"/>
                  </a:cxn>
                  <a:cxn ang="0">
                    <a:pos x="161" y="110"/>
                  </a:cxn>
                  <a:cxn ang="0">
                    <a:pos x="103" y="106"/>
                  </a:cxn>
                  <a:cxn ang="0">
                    <a:pos x="83" y="106"/>
                  </a:cxn>
                  <a:cxn ang="0">
                    <a:pos x="63" y="108"/>
                  </a:cxn>
                  <a:cxn ang="0">
                    <a:pos x="43" y="111"/>
                  </a:cxn>
                  <a:cxn ang="0">
                    <a:pos x="22" y="114"/>
                  </a:cxn>
                  <a:cxn ang="0">
                    <a:pos x="0" y="119"/>
                  </a:cxn>
                  <a:cxn ang="0">
                    <a:pos x="18" y="20"/>
                  </a:cxn>
                </a:cxnLst>
                <a:rect l="0" t="0" r="r" b="b"/>
                <a:pathLst>
                  <a:path w="341" h="197">
                    <a:moveTo>
                      <a:pt x="18" y="20"/>
                    </a:moveTo>
                    <a:lnTo>
                      <a:pt x="80" y="4"/>
                    </a:lnTo>
                    <a:lnTo>
                      <a:pt x="140" y="0"/>
                    </a:lnTo>
                    <a:lnTo>
                      <a:pt x="159" y="1"/>
                    </a:lnTo>
                    <a:lnTo>
                      <a:pt x="232" y="18"/>
                    </a:lnTo>
                    <a:lnTo>
                      <a:pt x="298" y="53"/>
                    </a:lnTo>
                    <a:lnTo>
                      <a:pt x="342" y="89"/>
                    </a:lnTo>
                    <a:lnTo>
                      <a:pt x="326" y="197"/>
                    </a:lnTo>
                    <a:lnTo>
                      <a:pt x="312" y="183"/>
                    </a:lnTo>
                    <a:lnTo>
                      <a:pt x="296" y="171"/>
                    </a:lnTo>
                    <a:lnTo>
                      <a:pt x="232" y="131"/>
                    </a:lnTo>
                    <a:lnTo>
                      <a:pt x="161" y="110"/>
                    </a:lnTo>
                    <a:lnTo>
                      <a:pt x="103" y="106"/>
                    </a:lnTo>
                    <a:lnTo>
                      <a:pt x="83" y="106"/>
                    </a:lnTo>
                    <a:lnTo>
                      <a:pt x="63" y="108"/>
                    </a:lnTo>
                    <a:lnTo>
                      <a:pt x="43" y="111"/>
                    </a:lnTo>
                    <a:lnTo>
                      <a:pt x="22" y="114"/>
                    </a:lnTo>
                    <a:lnTo>
                      <a:pt x="0" y="119"/>
                    </a:lnTo>
                    <a:lnTo>
                      <a:pt x="18" y="20"/>
                    </a:lnTo>
                    <a:close/>
                  </a:path>
                </a:pathLst>
              </a:custGeom>
              <a:noFill/>
              <a:ln w="8830">
                <a:solidFill>
                  <a:srgbClr val="231F20"/>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38" name="Group 81"/>
            <p:cNvGrpSpPr>
              <a:grpSpLocks/>
            </p:cNvGrpSpPr>
            <p:nvPr/>
          </p:nvGrpSpPr>
          <p:grpSpPr bwMode="auto">
            <a:xfrm>
              <a:off x="9266" y="6361"/>
              <a:ext cx="333" cy="197"/>
              <a:chOff x="9266" y="6361"/>
              <a:chExt cx="333" cy="197"/>
            </a:xfrm>
          </p:grpSpPr>
          <p:sp>
            <p:nvSpPr>
              <p:cNvPr id="93" name="Freeform 82"/>
              <p:cNvSpPr>
                <a:spLocks/>
              </p:cNvSpPr>
              <p:nvPr/>
            </p:nvSpPr>
            <p:spPr bwMode="auto">
              <a:xfrm>
                <a:off x="9266" y="6361"/>
                <a:ext cx="333" cy="197"/>
              </a:xfrm>
              <a:custGeom>
                <a:avLst/>
                <a:gdLst/>
                <a:ahLst/>
                <a:cxnLst>
                  <a:cxn ang="0">
                    <a:pos x="333" y="149"/>
                  </a:cxn>
                  <a:cxn ang="0">
                    <a:pos x="179" y="113"/>
                  </a:cxn>
                  <a:cxn ang="0">
                    <a:pos x="197" y="118"/>
                  </a:cxn>
                  <a:cxn ang="0">
                    <a:pos x="214" y="124"/>
                  </a:cxn>
                  <a:cxn ang="0">
                    <a:pos x="280" y="158"/>
                  </a:cxn>
                  <a:cxn ang="0">
                    <a:pos x="326" y="197"/>
                  </a:cxn>
                  <a:cxn ang="0">
                    <a:pos x="333" y="149"/>
                  </a:cxn>
                </a:cxnLst>
                <a:rect l="0" t="0" r="r" b="b"/>
                <a:pathLst>
                  <a:path w="333" h="197">
                    <a:moveTo>
                      <a:pt x="333" y="149"/>
                    </a:moveTo>
                    <a:lnTo>
                      <a:pt x="179" y="113"/>
                    </a:lnTo>
                    <a:lnTo>
                      <a:pt x="197" y="118"/>
                    </a:lnTo>
                    <a:lnTo>
                      <a:pt x="214" y="124"/>
                    </a:lnTo>
                    <a:lnTo>
                      <a:pt x="280" y="158"/>
                    </a:lnTo>
                    <a:lnTo>
                      <a:pt x="326" y="197"/>
                    </a:lnTo>
                    <a:lnTo>
                      <a:pt x="333" y="149"/>
                    </a:lnTo>
                  </a:path>
                </a:pathLst>
              </a:custGeom>
              <a:solidFill>
                <a:srgbClr val="A7A9AC"/>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94" name="Freeform 83"/>
              <p:cNvSpPr>
                <a:spLocks/>
              </p:cNvSpPr>
              <p:nvPr/>
            </p:nvSpPr>
            <p:spPr bwMode="auto">
              <a:xfrm>
                <a:off x="9266" y="6361"/>
                <a:ext cx="333" cy="197"/>
              </a:xfrm>
              <a:custGeom>
                <a:avLst/>
                <a:gdLst/>
                <a:ahLst/>
                <a:cxnLst>
                  <a:cxn ang="0">
                    <a:pos x="198" y="7"/>
                  </a:cxn>
                  <a:cxn ang="0">
                    <a:pos x="180" y="4"/>
                  </a:cxn>
                  <a:cxn ang="0">
                    <a:pos x="161" y="1"/>
                  </a:cxn>
                  <a:cxn ang="0">
                    <a:pos x="142" y="0"/>
                  </a:cxn>
                  <a:cxn ang="0">
                    <a:pos x="122" y="0"/>
                  </a:cxn>
                  <a:cxn ang="0">
                    <a:pos x="61" y="8"/>
                  </a:cxn>
                  <a:cxn ang="0">
                    <a:pos x="0" y="119"/>
                  </a:cxn>
                  <a:cxn ang="0">
                    <a:pos x="22" y="114"/>
                  </a:cxn>
                  <a:cxn ang="0">
                    <a:pos x="43" y="111"/>
                  </a:cxn>
                  <a:cxn ang="0">
                    <a:pos x="64" y="108"/>
                  </a:cxn>
                  <a:cxn ang="0">
                    <a:pos x="84" y="106"/>
                  </a:cxn>
                  <a:cxn ang="0">
                    <a:pos x="104" y="105"/>
                  </a:cxn>
                  <a:cxn ang="0">
                    <a:pos x="124" y="106"/>
                  </a:cxn>
                  <a:cxn ang="0">
                    <a:pos x="143" y="107"/>
                  </a:cxn>
                  <a:cxn ang="0">
                    <a:pos x="161" y="110"/>
                  </a:cxn>
                  <a:cxn ang="0">
                    <a:pos x="179" y="113"/>
                  </a:cxn>
                  <a:cxn ang="0">
                    <a:pos x="333" y="149"/>
                  </a:cxn>
                  <a:cxn ang="0">
                    <a:pos x="343" y="89"/>
                  </a:cxn>
                  <a:cxn ang="0">
                    <a:pos x="283" y="42"/>
                  </a:cxn>
                  <a:cxn ang="0">
                    <a:pos x="216" y="12"/>
                  </a:cxn>
                  <a:cxn ang="0">
                    <a:pos x="198" y="7"/>
                  </a:cxn>
                </a:cxnLst>
                <a:rect l="0" t="0" r="r" b="b"/>
                <a:pathLst>
                  <a:path w="333" h="197">
                    <a:moveTo>
                      <a:pt x="198" y="7"/>
                    </a:moveTo>
                    <a:lnTo>
                      <a:pt x="180" y="4"/>
                    </a:lnTo>
                    <a:lnTo>
                      <a:pt x="161" y="1"/>
                    </a:lnTo>
                    <a:lnTo>
                      <a:pt x="142" y="0"/>
                    </a:lnTo>
                    <a:lnTo>
                      <a:pt x="122" y="0"/>
                    </a:lnTo>
                    <a:lnTo>
                      <a:pt x="61" y="8"/>
                    </a:lnTo>
                    <a:lnTo>
                      <a:pt x="0" y="119"/>
                    </a:lnTo>
                    <a:lnTo>
                      <a:pt x="22" y="114"/>
                    </a:lnTo>
                    <a:lnTo>
                      <a:pt x="43" y="111"/>
                    </a:lnTo>
                    <a:lnTo>
                      <a:pt x="64" y="108"/>
                    </a:lnTo>
                    <a:lnTo>
                      <a:pt x="84" y="106"/>
                    </a:lnTo>
                    <a:lnTo>
                      <a:pt x="104" y="105"/>
                    </a:lnTo>
                    <a:lnTo>
                      <a:pt x="124" y="106"/>
                    </a:lnTo>
                    <a:lnTo>
                      <a:pt x="143" y="107"/>
                    </a:lnTo>
                    <a:lnTo>
                      <a:pt x="161" y="110"/>
                    </a:lnTo>
                    <a:lnTo>
                      <a:pt x="179" y="113"/>
                    </a:lnTo>
                    <a:lnTo>
                      <a:pt x="333" y="149"/>
                    </a:lnTo>
                    <a:lnTo>
                      <a:pt x="343" y="89"/>
                    </a:lnTo>
                    <a:lnTo>
                      <a:pt x="283" y="42"/>
                    </a:lnTo>
                    <a:lnTo>
                      <a:pt x="216" y="12"/>
                    </a:lnTo>
                    <a:lnTo>
                      <a:pt x="198" y="7"/>
                    </a:lnTo>
                  </a:path>
                </a:pathLst>
              </a:custGeom>
              <a:solidFill>
                <a:srgbClr val="A7A9AC"/>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39" name="Group 84"/>
            <p:cNvGrpSpPr>
              <a:grpSpLocks/>
            </p:cNvGrpSpPr>
            <p:nvPr/>
          </p:nvGrpSpPr>
          <p:grpSpPr bwMode="auto">
            <a:xfrm>
              <a:off x="9266" y="6361"/>
              <a:ext cx="342" cy="197"/>
              <a:chOff x="9266" y="6361"/>
              <a:chExt cx="342" cy="197"/>
            </a:xfrm>
          </p:grpSpPr>
          <p:sp>
            <p:nvSpPr>
              <p:cNvPr id="92" name="Freeform 85"/>
              <p:cNvSpPr>
                <a:spLocks/>
              </p:cNvSpPr>
              <p:nvPr/>
            </p:nvSpPr>
            <p:spPr bwMode="auto">
              <a:xfrm>
                <a:off x="9266" y="6361"/>
                <a:ext cx="342" cy="197"/>
              </a:xfrm>
              <a:custGeom>
                <a:avLst/>
                <a:gdLst/>
                <a:ahLst/>
                <a:cxnLst>
                  <a:cxn ang="0">
                    <a:pos x="19" y="20"/>
                  </a:cxn>
                  <a:cxn ang="0">
                    <a:pos x="82" y="4"/>
                  </a:cxn>
                  <a:cxn ang="0">
                    <a:pos x="142" y="0"/>
                  </a:cxn>
                  <a:cxn ang="0">
                    <a:pos x="161" y="1"/>
                  </a:cxn>
                  <a:cxn ang="0">
                    <a:pos x="233" y="18"/>
                  </a:cxn>
                  <a:cxn ang="0">
                    <a:pos x="298" y="52"/>
                  </a:cxn>
                  <a:cxn ang="0">
                    <a:pos x="343" y="89"/>
                  </a:cxn>
                  <a:cxn ang="0">
                    <a:pos x="326" y="197"/>
                  </a:cxn>
                  <a:cxn ang="0">
                    <a:pos x="311" y="183"/>
                  </a:cxn>
                  <a:cxn ang="0">
                    <a:pos x="296" y="170"/>
                  </a:cxn>
                  <a:cxn ang="0">
                    <a:pos x="231" y="131"/>
                  </a:cxn>
                  <a:cxn ang="0">
                    <a:pos x="161" y="110"/>
                  </a:cxn>
                  <a:cxn ang="0">
                    <a:pos x="104" y="105"/>
                  </a:cxn>
                  <a:cxn ang="0">
                    <a:pos x="84" y="106"/>
                  </a:cxn>
                  <a:cxn ang="0">
                    <a:pos x="64" y="108"/>
                  </a:cxn>
                  <a:cxn ang="0">
                    <a:pos x="43" y="111"/>
                  </a:cxn>
                  <a:cxn ang="0">
                    <a:pos x="22" y="114"/>
                  </a:cxn>
                  <a:cxn ang="0">
                    <a:pos x="0" y="119"/>
                  </a:cxn>
                  <a:cxn ang="0">
                    <a:pos x="19" y="20"/>
                  </a:cxn>
                </a:cxnLst>
                <a:rect l="0" t="0" r="r" b="b"/>
                <a:pathLst>
                  <a:path w="342" h="197">
                    <a:moveTo>
                      <a:pt x="19" y="20"/>
                    </a:moveTo>
                    <a:lnTo>
                      <a:pt x="82" y="4"/>
                    </a:lnTo>
                    <a:lnTo>
                      <a:pt x="142" y="0"/>
                    </a:lnTo>
                    <a:lnTo>
                      <a:pt x="161" y="1"/>
                    </a:lnTo>
                    <a:lnTo>
                      <a:pt x="233" y="18"/>
                    </a:lnTo>
                    <a:lnTo>
                      <a:pt x="298" y="52"/>
                    </a:lnTo>
                    <a:lnTo>
                      <a:pt x="343" y="89"/>
                    </a:lnTo>
                    <a:lnTo>
                      <a:pt x="326" y="197"/>
                    </a:lnTo>
                    <a:lnTo>
                      <a:pt x="311" y="183"/>
                    </a:lnTo>
                    <a:lnTo>
                      <a:pt x="296" y="170"/>
                    </a:lnTo>
                    <a:lnTo>
                      <a:pt x="231" y="131"/>
                    </a:lnTo>
                    <a:lnTo>
                      <a:pt x="161" y="110"/>
                    </a:lnTo>
                    <a:lnTo>
                      <a:pt x="104" y="105"/>
                    </a:lnTo>
                    <a:lnTo>
                      <a:pt x="84" y="106"/>
                    </a:lnTo>
                    <a:lnTo>
                      <a:pt x="64" y="108"/>
                    </a:lnTo>
                    <a:lnTo>
                      <a:pt x="43" y="111"/>
                    </a:lnTo>
                    <a:lnTo>
                      <a:pt x="22" y="114"/>
                    </a:lnTo>
                    <a:lnTo>
                      <a:pt x="0" y="119"/>
                    </a:lnTo>
                    <a:lnTo>
                      <a:pt x="19" y="20"/>
                    </a:lnTo>
                    <a:close/>
                  </a:path>
                </a:pathLst>
              </a:custGeom>
              <a:noFill/>
              <a:ln w="8834">
                <a:solidFill>
                  <a:srgbClr val="231F20"/>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40" name="Group 86"/>
            <p:cNvGrpSpPr>
              <a:grpSpLocks/>
            </p:cNvGrpSpPr>
            <p:nvPr/>
          </p:nvGrpSpPr>
          <p:grpSpPr bwMode="auto">
            <a:xfrm>
              <a:off x="9210" y="6466"/>
              <a:ext cx="378" cy="335"/>
              <a:chOff x="9210" y="6466"/>
              <a:chExt cx="378" cy="335"/>
            </a:xfrm>
          </p:grpSpPr>
          <p:sp>
            <p:nvSpPr>
              <p:cNvPr id="91" name="Freeform 87"/>
              <p:cNvSpPr>
                <a:spLocks/>
              </p:cNvSpPr>
              <p:nvPr/>
            </p:nvSpPr>
            <p:spPr bwMode="auto">
              <a:xfrm>
                <a:off x="9210" y="6466"/>
                <a:ext cx="378" cy="335"/>
              </a:xfrm>
              <a:custGeom>
                <a:avLst/>
                <a:gdLst/>
                <a:ahLst/>
                <a:cxnLst>
                  <a:cxn ang="0">
                    <a:pos x="327" y="335"/>
                  </a:cxn>
                  <a:cxn ang="0">
                    <a:pos x="378" y="88"/>
                  </a:cxn>
                  <a:cxn ang="0">
                    <a:pos x="364" y="75"/>
                  </a:cxn>
                  <a:cxn ang="0">
                    <a:pos x="350" y="63"/>
                  </a:cxn>
                  <a:cxn ang="0">
                    <a:pos x="288" y="26"/>
                  </a:cxn>
                  <a:cxn ang="0">
                    <a:pos x="218" y="5"/>
                  </a:cxn>
                  <a:cxn ang="0">
                    <a:pos x="160" y="0"/>
                  </a:cxn>
                  <a:cxn ang="0">
                    <a:pos x="140" y="1"/>
                  </a:cxn>
                  <a:cxn ang="0">
                    <a:pos x="74" y="10"/>
                  </a:cxn>
                  <a:cxn ang="0">
                    <a:pos x="0" y="257"/>
                  </a:cxn>
                  <a:cxn ang="0">
                    <a:pos x="20" y="252"/>
                  </a:cxn>
                  <a:cxn ang="0">
                    <a:pos x="41" y="248"/>
                  </a:cxn>
                  <a:cxn ang="0">
                    <a:pos x="60" y="246"/>
                  </a:cxn>
                  <a:cxn ang="0">
                    <a:pos x="80" y="244"/>
                  </a:cxn>
                  <a:cxn ang="0">
                    <a:pos x="100" y="243"/>
                  </a:cxn>
                  <a:cxn ang="0">
                    <a:pos x="119" y="244"/>
                  </a:cxn>
                  <a:cxn ang="0">
                    <a:pos x="193" y="256"/>
                  </a:cxn>
                  <a:cxn ang="0">
                    <a:pos x="262" y="286"/>
                  </a:cxn>
                  <a:cxn ang="0">
                    <a:pos x="311" y="321"/>
                  </a:cxn>
                  <a:cxn ang="0">
                    <a:pos x="327" y="335"/>
                  </a:cxn>
                </a:cxnLst>
                <a:rect l="0" t="0" r="r" b="b"/>
                <a:pathLst>
                  <a:path w="378" h="335">
                    <a:moveTo>
                      <a:pt x="327" y="335"/>
                    </a:moveTo>
                    <a:lnTo>
                      <a:pt x="378" y="88"/>
                    </a:lnTo>
                    <a:lnTo>
                      <a:pt x="364" y="75"/>
                    </a:lnTo>
                    <a:lnTo>
                      <a:pt x="350" y="63"/>
                    </a:lnTo>
                    <a:lnTo>
                      <a:pt x="288" y="26"/>
                    </a:lnTo>
                    <a:lnTo>
                      <a:pt x="218" y="5"/>
                    </a:lnTo>
                    <a:lnTo>
                      <a:pt x="160" y="0"/>
                    </a:lnTo>
                    <a:lnTo>
                      <a:pt x="140" y="1"/>
                    </a:lnTo>
                    <a:lnTo>
                      <a:pt x="74" y="10"/>
                    </a:lnTo>
                    <a:lnTo>
                      <a:pt x="0" y="257"/>
                    </a:lnTo>
                    <a:lnTo>
                      <a:pt x="20" y="252"/>
                    </a:lnTo>
                    <a:lnTo>
                      <a:pt x="41" y="248"/>
                    </a:lnTo>
                    <a:lnTo>
                      <a:pt x="60" y="246"/>
                    </a:lnTo>
                    <a:lnTo>
                      <a:pt x="80" y="244"/>
                    </a:lnTo>
                    <a:lnTo>
                      <a:pt x="100" y="243"/>
                    </a:lnTo>
                    <a:lnTo>
                      <a:pt x="119" y="244"/>
                    </a:lnTo>
                    <a:lnTo>
                      <a:pt x="193" y="256"/>
                    </a:lnTo>
                    <a:lnTo>
                      <a:pt x="262" y="286"/>
                    </a:lnTo>
                    <a:lnTo>
                      <a:pt x="311" y="321"/>
                    </a:lnTo>
                    <a:lnTo>
                      <a:pt x="327" y="335"/>
                    </a:ln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41" name="Group 88"/>
            <p:cNvGrpSpPr>
              <a:grpSpLocks/>
            </p:cNvGrpSpPr>
            <p:nvPr/>
          </p:nvGrpSpPr>
          <p:grpSpPr bwMode="auto">
            <a:xfrm>
              <a:off x="9210" y="6466"/>
              <a:ext cx="378" cy="335"/>
              <a:chOff x="9210" y="6466"/>
              <a:chExt cx="378" cy="335"/>
            </a:xfrm>
          </p:grpSpPr>
          <p:sp>
            <p:nvSpPr>
              <p:cNvPr id="90" name="Freeform 89"/>
              <p:cNvSpPr>
                <a:spLocks/>
              </p:cNvSpPr>
              <p:nvPr/>
            </p:nvSpPr>
            <p:spPr bwMode="auto">
              <a:xfrm>
                <a:off x="9210" y="6466"/>
                <a:ext cx="378" cy="335"/>
              </a:xfrm>
              <a:custGeom>
                <a:avLst/>
                <a:gdLst/>
                <a:ahLst/>
                <a:cxnLst>
                  <a:cxn ang="0">
                    <a:pos x="51" y="16"/>
                  </a:cxn>
                  <a:cxn ang="0">
                    <a:pos x="119" y="3"/>
                  </a:cxn>
                  <a:cxn ang="0">
                    <a:pos x="160" y="0"/>
                  </a:cxn>
                  <a:cxn ang="0">
                    <a:pos x="180" y="1"/>
                  </a:cxn>
                  <a:cxn ang="0">
                    <a:pos x="254" y="13"/>
                  </a:cxn>
                  <a:cxn ang="0">
                    <a:pos x="320" y="43"/>
                  </a:cxn>
                  <a:cxn ang="0">
                    <a:pos x="378" y="88"/>
                  </a:cxn>
                  <a:cxn ang="0">
                    <a:pos x="327" y="335"/>
                  </a:cxn>
                  <a:cxn ang="0">
                    <a:pos x="311" y="321"/>
                  </a:cxn>
                  <a:cxn ang="0">
                    <a:pos x="295" y="308"/>
                  </a:cxn>
                  <a:cxn ang="0">
                    <a:pos x="228" y="269"/>
                  </a:cxn>
                  <a:cxn ang="0">
                    <a:pos x="156" y="248"/>
                  </a:cxn>
                  <a:cxn ang="0">
                    <a:pos x="100" y="243"/>
                  </a:cxn>
                  <a:cxn ang="0">
                    <a:pos x="80" y="244"/>
                  </a:cxn>
                  <a:cxn ang="0">
                    <a:pos x="60" y="246"/>
                  </a:cxn>
                  <a:cxn ang="0">
                    <a:pos x="40" y="248"/>
                  </a:cxn>
                  <a:cxn ang="0">
                    <a:pos x="20" y="252"/>
                  </a:cxn>
                  <a:cxn ang="0">
                    <a:pos x="0" y="257"/>
                  </a:cxn>
                  <a:cxn ang="0">
                    <a:pos x="51" y="16"/>
                  </a:cxn>
                </a:cxnLst>
                <a:rect l="0" t="0" r="r" b="b"/>
                <a:pathLst>
                  <a:path w="378" h="335">
                    <a:moveTo>
                      <a:pt x="51" y="16"/>
                    </a:moveTo>
                    <a:lnTo>
                      <a:pt x="119" y="3"/>
                    </a:lnTo>
                    <a:lnTo>
                      <a:pt x="160" y="0"/>
                    </a:lnTo>
                    <a:lnTo>
                      <a:pt x="180" y="1"/>
                    </a:lnTo>
                    <a:lnTo>
                      <a:pt x="254" y="13"/>
                    </a:lnTo>
                    <a:lnTo>
                      <a:pt x="320" y="43"/>
                    </a:lnTo>
                    <a:lnTo>
                      <a:pt x="378" y="88"/>
                    </a:lnTo>
                    <a:lnTo>
                      <a:pt x="327" y="335"/>
                    </a:lnTo>
                    <a:lnTo>
                      <a:pt x="311" y="321"/>
                    </a:lnTo>
                    <a:lnTo>
                      <a:pt x="295" y="308"/>
                    </a:lnTo>
                    <a:lnTo>
                      <a:pt x="228" y="269"/>
                    </a:lnTo>
                    <a:lnTo>
                      <a:pt x="156" y="248"/>
                    </a:lnTo>
                    <a:lnTo>
                      <a:pt x="100" y="243"/>
                    </a:lnTo>
                    <a:lnTo>
                      <a:pt x="80" y="244"/>
                    </a:lnTo>
                    <a:lnTo>
                      <a:pt x="60" y="246"/>
                    </a:lnTo>
                    <a:lnTo>
                      <a:pt x="40" y="248"/>
                    </a:lnTo>
                    <a:lnTo>
                      <a:pt x="20" y="252"/>
                    </a:lnTo>
                    <a:lnTo>
                      <a:pt x="0" y="257"/>
                    </a:lnTo>
                    <a:lnTo>
                      <a:pt x="51" y="16"/>
                    </a:lnTo>
                    <a:close/>
                  </a:path>
                </a:pathLst>
              </a:custGeom>
              <a:noFill/>
              <a:ln w="8838">
                <a:solidFill>
                  <a:srgbClr val="231F20"/>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42" name="Group 90"/>
            <p:cNvGrpSpPr>
              <a:grpSpLocks/>
            </p:cNvGrpSpPr>
            <p:nvPr/>
          </p:nvGrpSpPr>
          <p:grpSpPr bwMode="auto">
            <a:xfrm>
              <a:off x="8339" y="10155"/>
              <a:ext cx="359" cy="1225"/>
              <a:chOff x="8339" y="10155"/>
              <a:chExt cx="359" cy="1225"/>
            </a:xfrm>
          </p:grpSpPr>
          <p:sp>
            <p:nvSpPr>
              <p:cNvPr id="89" name="Freeform 91"/>
              <p:cNvSpPr>
                <a:spLocks/>
              </p:cNvSpPr>
              <p:nvPr/>
            </p:nvSpPr>
            <p:spPr bwMode="auto">
              <a:xfrm>
                <a:off x="8339" y="10155"/>
                <a:ext cx="359" cy="1225"/>
              </a:xfrm>
              <a:custGeom>
                <a:avLst/>
                <a:gdLst/>
                <a:ahLst/>
                <a:cxnLst>
                  <a:cxn ang="0">
                    <a:pos x="359" y="256"/>
                  </a:cxn>
                  <a:cxn ang="0">
                    <a:pos x="323" y="206"/>
                  </a:cxn>
                  <a:cxn ang="0">
                    <a:pos x="295" y="153"/>
                  </a:cxn>
                  <a:cxn ang="0">
                    <a:pos x="266" y="78"/>
                  </a:cxn>
                  <a:cxn ang="0">
                    <a:pos x="251" y="20"/>
                  </a:cxn>
                  <a:cxn ang="0">
                    <a:pos x="246" y="0"/>
                  </a:cxn>
                  <a:cxn ang="0">
                    <a:pos x="235" y="15"/>
                  </a:cxn>
                  <a:cxn ang="0">
                    <a:pos x="188" y="70"/>
                  </a:cxn>
                  <a:cxn ang="0">
                    <a:pos x="129" y="122"/>
                  </a:cxn>
                  <a:cxn ang="0">
                    <a:pos x="74" y="157"/>
                  </a:cxn>
                  <a:cxn ang="0">
                    <a:pos x="30" y="179"/>
                  </a:cxn>
                  <a:cxn ang="0">
                    <a:pos x="0" y="1225"/>
                  </a:cxn>
                  <a:cxn ang="0">
                    <a:pos x="359" y="256"/>
                  </a:cxn>
                </a:cxnLst>
                <a:rect l="0" t="0" r="r" b="b"/>
                <a:pathLst>
                  <a:path w="359" h="1225">
                    <a:moveTo>
                      <a:pt x="359" y="256"/>
                    </a:moveTo>
                    <a:lnTo>
                      <a:pt x="323" y="206"/>
                    </a:lnTo>
                    <a:lnTo>
                      <a:pt x="295" y="153"/>
                    </a:lnTo>
                    <a:lnTo>
                      <a:pt x="266" y="78"/>
                    </a:lnTo>
                    <a:lnTo>
                      <a:pt x="251" y="20"/>
                    </a:lnTo>
                    <a:lnTo>
                      <a:pt x="246" y="0"/>
                    </a:lnTo>
                    <a:lnTo>
                      <a:pt x="235" y="15"/>
                    </a:lnTo>
                    <a:lnTo>
                      <a:pt x="188" y="70"/>
                    </a:lnTo>
                    <a:lnTo>
                      <a:pt x="129" y="122"/>
                    </a:lnTo>
                    <a:lnTo>
                      <a:pt x="74" y="157"/>
                    </a:lnTo>
                    <a:lnTo>
                      <a:pt x="30" y="179"/>
                    </a:lnTo>
                    <a:lnTo>
                      <a:pt x="0" y="1225"/>
                    </a:lnTo>
                    <a:lnTo>
                      <a:pt x="359" y="256"/>
                    </a:lnTo>
                  </a:path>
                </a:pathLst>
              </a:custGeom>
              <a:solidFill>
                <a:srgbClr val="FED09E"/>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43" name="Group 92"/>
            <p:cNvGrpSpPr>
              <a:grpSpLocks/>
            </p:cNvGrpSpPr>
            <p:nvPr/>
          </p:nvGrpSpPr>
          <p:grpSpPr bwMode="auto">
            <a:xfrm>
              <a:off x="8339" y="10155"/>
              <a:ext cx="359" cy="1225"/>
              <a:chOff x="8339" y="10155"/>
              <a:chExt cx="359" cy="1225"/>
            </a:xfrm>
          </p:grpSpPr>
          <p:sp>
            <p:nvSpPr>
              <p:cNvPr id="88" name="Freeform 93"/>
              <p:cNvSpPr>
                <a:spLocks/>
              </p:cNvSpPr>
              <p:nvPr/>
            </p:nvSpPr>
            <p:spPr bwMode="auto">
              <a:xfrm>
                <a:off x="8339" y="10155"/>
                <a:ext cx="359" cy="1225"/>
              </a:xfrm>
              <a:custGeom>
                <a:avLst/>
                <a:gdLst/>
                <a:ahLst/>
                <a:cxnLst>
                  <a:cxn ang="0">
                    <a:pos x="30" y="179"/>
                  </a:cxn>
                  <a:cxn ang="0">
                    <a:pos x="94" y="146"/>
                  </a:cxn>
                  <a:cxn ang="0">
                    <a:pos x="145" y="110"/>
                  </a:cxn>
                  <a:cxn ang="0">
                    <a:pos x="200" y="57"/>
                  </a:cxn>
                  <a:cxn ang="0">
                    <a:pos x="246" y="0"/>
                  </a:cxn>
                  <a:cxn ang="0">
                    <a:pos x="251" y="20"/>
                  </a:cxn>
                  <a:cxn ang="0">
                    <a:pos x="266" y="78"/>
                  </a:cxn>
                  <a:cxn ang="0">
                    <a:pos x="295" y="153"/>
                  </a:cxn>
                  <a:cxn ang="0">
                    <a:pos x="323" y="206"/>
                  </a:cxn>
                  <a:cxn ang="0">
                    <a:pos x="359" y="256"/>
                  </a:cxn>
                  <a:cxn ang="0">
                    <a:pos x="0" y="1225"/>
                  </a:cxn>
                  <a:cxn ang="0">
                    <a:pos x="30" y="179"/>
                  </a:cxn>
                </a:cxnLst>
                <a:rect l="0" t="0" r="r" b="b"/>
                <a:pathLst>
                  <a:path w="359" h="1225">
                    <a:moveTo>
                      <a:pt x="30" y="179"/>
                    </a:moveTo>
                    <a:lnTo>
                      <a:pt x="94" y="146"/>
                    </a:lnTo>
                    <a:lnTo>
                      <a:pt x="145" y="110"/>
                    </a:lnTo>
                    <a:lnTo>
                      <a:pt x="200" y="57"/>
                    </a:lnTo>
                    <a:lnTo>
                      <a:pt x="246" y="0"/>
                    </a:lnTo>
                    <a:lnTo>
                      <a:pt x="251" y="20"/>
                    </a:lnTo>
                    <a:lnTo>
                      <a:pt x="266" y="78"/>
                    </a:lnTo>
                    <a:lnTo>
                      <a:pt x="295" y="153"/>
                    </a:lnTo>
                    <a:lnTo>
                      <a:pt x="323" y="206"/>
                    </a:lnTo>
                    <a:lnTo>
                      <a:pt x="359" y="256"/>
                    </a:lnTo>
                    <a:lnTo>
                      <a:pt x="0" y="1225"/>
                    </a:lnTo>
                    <a:lnTo>
                      <a:pt x="30" y="179"/>
                    </a:lnTo>
                    <a:close/>
                  </a:path>
                </a:pathLst>
              </a:custGeom>
              <a:noFill/>
              <a:ln w="8826">
                <a:solidFill>
                  <a:srgbClr val="231F20"/>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44" name="Group 94"/>
            <p:cNvGrpSpPr>
              <a:grpSpLocks/>
            </p:cNvGrpSpPr>
            <p:nvPr/>
          </p:nvGrpSpPr>
          <p:grpSpPr bwMode="auto">
            <a:xfrm>
              <a:off x="8342" y="10939"/>
              <a:ext cx="149" cy="426"/>
              <a:chOff x="8342" y="10939"/>
              <a:chExt cx="149" cy="426"/>
            </a:xfrm>
          </p:grpSpPr>
          <p:sp>
            <p:nvSpPr>
              <p:cNvPr id="87" name="Freeform 95"/>
              <p:cNvSpPr>
                <a:spLocks/>
              </p:cNvSpPr>
              <p:nvPr/>
            </p:nvSpPr>
            <p:spPr bwMode="auto">
              <a:xfrm>
                <a:off x="8342" y="10939"/>
                <a:ext cx="149" cy="426"/>
              </a:xfrm>
              <a:custGeom>
                <a:avLst/>
                <a:gdLst/>
                <a:ahLst/>
                <a:cxnLst>
                  <a:cxn ang="0">
                    <a:pos x="149" y="31"/>
                  </a:cxn>
                  <a:cxn ang="0">
                    <a:pos x="7" y="0"/>
                  </a:cxn>
                  <a:cxn ang="0">
                    <a:pos x="0" y="426"/>
                  </a:cxn>
                  <a:cxn ang="0">
                    <a:pos x="149" y="31"/>
                  </a:cxn>
                </a:cxnLst>
                <a:rect l="0" t="0" r="r" b="b"/>
                <a:pathLst>
                  <a:path w="149" h="426">
                    <a:moveTo>
                      <a:pt x="149" y="31"/>
                    </a:moveTo>
                    <a:lnTo>
                      <a:pt x="7" y="0"/>
                    </a:lnTo>
                    <a:lnTo>
                      <a:pt x="0" y="426"/>
                    </a:lnTo>
                    <a:lnTo>
                      <a:pt x="149" y="31"/>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45" name="Group 96"/>
            <p:cNvGrpSpPr>
              <a:grpSpLocks/>
            </p:cNvGrpSpPr>
            <p:nvPr/>
          </p:nvGrpSpPr>
          <p:grpSpPr bwMode="auto">
            <a:xfrm>
              <a:off x="8342" y="10939"/>
              <a:ext cx="149" cy="426"/>
              <a:chOff x="8342" y="10939"/>
              <a:chExt cx="149" cy="426"/>
            </a:xfrm>
          </p:grpSpPr>
          <p:sp>
            <p:nvSpPr>
              <p:cNvPr id="86" name="Freeform 97"/>
              <p:cNvSpPr>
                <a:spLocks/>
              </p:cNvSpPr>
              <p:nvPr/>
            </p:nvSpPr>
            <p:spPr bwMode="auto">
              <a:xfrm>
                <a:off x="8342" y="10939"/>
                <a:ext cx="149" cy="426"/>
              </a:xfrm>
              <a:custGeom>
                <a:avLst/>
                <a:gdLst/>
                <a:ahLst/>
                <a:cxnLst>
                  <a:cxn ang="0">
                    <a:pos x="7" y="0"/>
                  </a:cxn>
                  <a:cxn ang="0">
                    <a:pos x="0" y="426"/>
                  </a:cxn>
                  <a:cxn ang="0">
                    <a:pos x="149" y="31"/>
                  </a:cxn>
                  <a:cxn ang="0">
                    <a:pos x="7" y="0"/>
                  </a:cxn>
                </a:cxnLst>
                <a:rect l="0" t="0" r="r" b="b"/>
                <a:pathLst>
                  <a:path w="149" h="426">
                    <a:moveTo>
                      <a:pt x="7" y="0"/>
                    </a:moveTo>
                    <a:lnTo>
                      <a:pt x="0" y="426"/>
                    </a:lnTo>
                    <a:lnTo>
                      <a:pt x="149" y="31"/>
                    </a:lnTo>
                    <a:lnTo>
                      <a:pt x="7" y="0"/>
                    </a:lnTo>
                    <a:close/>
                  </a:path>
                </a:pathLst>
              </a:custGeom>
              <a:noFill/>
              <a:ln w="8826">
                <a:solidFill>
                  <a:srgbClr val="231F20"/>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46" name="Group 98"/>
            <p:cNvGrpSpPr>
              <a:grpSpLocks/>
            </p:cNvGrpSpPr>
            <p:nvPr/>
          </p:nvGrpSpPr>
          <p:grpSpPr bwMode="auto">
            <a:xfrm>
              <a:off x="8360" y="10987"/>
              <a:ext cx="9" cy="216"/>
              <a:chOff x="8360" y="10987"/>
              <a:chExt cx="9" cy="216"/>
            </a:xfrm>
          </p:grpSpPr>
          <p:sp>
            <p:nvSpPr>
              <p:cNvPr id="85" name="Freeform 99"/>
              <p:cNvSpPr>
                <a:spLocks/>
              </p:cNvSpPr>
              <p:nvPr/>
            </p:nvSpPr>
            <p:spPr bwMode="auto">
              <a:xfrm>
                <a:off x="8360" y="10987"/>
                <a:ext cx="9" cy="216"/>
              </a:xfrm>
              <a:custGeom>
                <a:avLst/>
                <a:gdLst/>
                <a:ahLst/>
                <a:cxnLst>
                  <a:cxn ang="0">
                    <a:pos x="9" y="0"/>
                  </a:cxn>
                  <a:cxn ang="0">
                    <a:pos x="0" y="216"/>
                  </a:cxn>
                </a:cxnLst>
                <a:rect l="0" t="0" r="r" b="b"/>
                <a:pathLst>
                  <a:path w="9" h="216">
                    <a:moveTo>
                      <a:pt x="9" y="0"/>
                    </a:moveTo>
                    <a:lnTo>
                      <a:pt x="0" y="216"/>
                    </a:lnTo>
                  </a:path>
                </a:pathLst>
              </a:custGeom>
              <a:noFill/>
              <a:ln w="8826">
                <a:solidFill>
                  <a:srgbClr val="FFFFFF"/>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47" name="Group 100"/>
            <p:cNvGrpSpPr>
              <a:grpSpLocks/>
            </p:cNvGrpSpPr>
            <p:nvPr/>
          </p:nvGrpSpPr>
          <p:grpSpPr bwMode="auto">
            <a:xfrm>
              <a:off x="7967" y="174"/>
              <a:ext cx="4235" cy="2547"/>
              <a:chOff x="7967" y="174"/>
              <a:chExt cx="4235" cy="2547"/>
            </a:xfrm>
          </p:grpSpPr>
          <p:sp>
            <p:nvSpPr>
              <p:cNvPr id="82" name="Freeform 101"/>
              <p:cNvSpPr>
                <a:spLocks/>
              </p:cNvSpPr>
              <p:nvPr/>
            </p:nvSpPr>
            <p:spPr bwMode="auto">
              <a:xfrm>
                <a:off x="7967" y="174"/>
                <a:ext cx="4235" cy="2547"/>
              </a:xfrm>
              <a:custGeom>
                <a:avLst/>
                <a:gdLst/>
                <a:ahLst/>
                <a:cxnLst>
                  <a:cxn ang="0">
                    <a:pos x="4281" y="2311"/>
                  </a:cxn>
                  <a:cxn ang="0">
                    <a:pos x="4281" y="174"/>
                  </a:cxn>
                  <a:cxn ang="0">
                    <a:pos x="46" y="174"/>
                  </a:cxn>
                  <a:cxn ang="0">
                    <a:pos x="46" y="2713"/>
                  </a:cxn>
                  <a:cxn ang="0">
                    <a:pos x="183" y="2690"/>
                  </a:cxn>
                  <a:cxn ang="0">
                    <a:pos x="367" y="2658"/>
                  </a:cxn>
                  <a:cxn ang="0">
                    <a:pos x="551" y="2625"/>
                  </a:cxn>
                  <a:cxn ang="0">
                    <a:pos x="735" y="2592"/>
                  </a:cxn>
                  <a:cxn ang="0">
                    <a:pos x="919" y="2558"/>
                  </a:cxn>
                  <a:cxn ang="0">
                    <a:pos x="1103" y="2525"/>
                  </a:cxn>
                  <a:cxn ang="0">
                    <a:pos x="1288" y="2492"/>
                  </a:cxn>
                  <a:cxn ang="0">
                    <a:pos x="1473" y="2460"/>
                  </a:cxn>
                  <a:cxn ang="0">
                    <a:pos x="1658" y="2430"/>
                  </a:cxn>
                  <a:cxn ang="0">
                    <a:pos x="1843" y="2401"/>
                  </a:cxn>
                  <a:cxn ang="0">
                    <a:pos x="2029" y="2374"/>
                  </a:cxn>
                  <a:cxn ang="0">
                    <a:pos x="2214" y="2350"/>
                  </a:cxn>
                  <a:cxn ang="0">
                    <a:pos x="2400" y="2329"/>
                  </a:cxn>
                  <a:cxn ang="0">
                    <a:pos x="2587" y="2310"/>
                  </a:cxn>
                  <a:cxn ang="0">
                    <a:pos x="2774" y="2296"/>
                  </a:cxn>
                  <a:cxn ang="0">
                    <a:pos x="2961" y="2285"/>
                  </a:cxn>
                  <a:cxn ang="0">
                    <a:pos x="3148" y="2278"/>
                  </a:cxn>
                  <a:cxn ang="0">
                    <a:pos x="3336" y="2276"/>
                  </a:cxn>
                  <a:cxn ang="0">
                    <a:pos x="3524" y="2279"/>
                  </a:cxn>
                  <a:cxn ang="0">
                    <a:pos x="3712" y="2288"/>
                  </a:cxn>
                  <a:cxn ang="0">
                    <a:pos x="3923" y="2299"/>
                  </a:cxn>
                  <a:cxn ang="0">
                    <a:pos x="4133" y="2307"/>
                  </a:cxn>
                  <a:cxn ang="0">
                    <a:pos x="4281" y="2311"/>
                  </a:cxn>
                </a:cxnLst>
                <a:rect l="0" t="0" r="r" b="b"/>
                <a:pathLst>
                  <a:path w="4235" h="2547">
                    <a:moveTo>
                      <a:pt x="4281" y="2311"/>
                    </a:moveTo>
                    <a:lnTo>
                      <a:pt x="4281" y="174"/>
                    </a:lnTo>
                    <a:lnTo>
                      <a:pt x="46" y="174"/>
                    </a:lnTo>
                    <a:lnTo>
                      <a:pt x="46" y="2713"/>
                    </a:lnTo>
                    <a:lnTo>
                      <a:pt x="183" y="2690"/>
                    </a:lnTo>
                    <a:lnTo>
                      <a:pt x="367" y="2658"/>
                    </a:lnTo>
                    <a:lnTo>
                      <a:pt x="551" y="2625"/>
                    </a:lnTo>
                    <a:lnTo>
                      <a:pt x="735" y="2592"/>
                    </a:lnTo>
                    <a:lnTo>
                      <a:pt x="919" y="2558"/>
                    </a:lnTo>
                    <a:lnTo>
                      <a:pt x="1103" y="2525"/>
                    </a:lnTo>
                    <a:lnTo>
                      <a:pt x="1288" y="2492"/>
                    </a:lnTo>
                    <a:lnTo>
                      <a:pt x="1473" y="2460"/>
                    </a:lnTo>
                    <a:lnTo>
                      <a:pt x="1658" y="2430"/>
                    </a:lnTo>
                    <a:lnTo>
                      <a:pt x="1843" y="2401"/>
                    </a:lnTo>
                    <a:lnTo>
                      <a:pt x="2029" y="2374"/>
                    </a:lnTo>
                    <a:lnTo>
                      <a:pt x="2214" y="2350"/>
                    </a:lnTo>
                    <a:lnTo>
                      <a:pt x="2400" y="2329"/>
                    </a:lnTo>
                    <a:lnTo>
                      <a:pt x="2587" y="2310"/>
                    </a:lnTo>
                    <a:lnTo>
                      <a:pt x="2774" y="2296"/>
                    </a:lnTo>
                    <a:lnTo>
                      <a:pt x="2961" y="2285"/>
                    </a:lnTo>
                    <a:lnTo>
                      <a:pt x="3148" y="2278"/>
                    </a:lnTo>
                    <a:lnTo>
                      <a:pt x="3336" y="2276"/>
                    </a:lnTo>
                    <a:lnTo>
                      <a:pt x="3524" y="2279"/>
                    </a:lnTo>
                    <a:lnTo>
                      <a:pt x="3712" y="2288"/>
                    </a:lnTo>
                    <a:lnTo>
                      <a:pt x="3923" y="2299"/>
                    </a:lnTo>
                    <a:lnTo>
                      <a:pt x="4133" y="2307"/>
                    </a:lnTo>
                    <a:lnTo>
                      <a:pt x="4281" y="2311"/>
                    </a:lnTo>
                  </a:path>
                </a:pathLst>
              </a:custGeom>
              <a:solidFill>
                <a:srgbClr val="CEDD45"/>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pic>
            <p:nvPicPr>
              <p:cNvPr id="83" name="Picture 102"/>
              <p:cNvPicPr>
                <a:picLocks noChangeAspect="1" noChangeArrowheads="1"/>
              </p:cNvPicPr>
              <p:nvPr/>
            </p:nvPicPr>
            <p:blipFill>
              <a:blip r:embed="rId7" cstate="print"/>
              <a:srcRect/>
              <a:stretch>
                <a:fillRect/>
              </a:stretch>
            </p:blipFill>
            <p:spPr bwMode="auto">
              <a:xfrm>
                <a:off x="8487" y="292"/>
                <a:ext cx="1934" cy="1491"/>
              </a:xfrm>
              <a:prstGeom prst="rect">
                <a:avLst/>
              </a:prstGeom>
              <a:noFill/>
            </p:spPr>
          </p:pic>
          <p:pic>
            <p:nvPicPr>
              <p:cNvPr id="84" name="Picture 103"/>
              <p:cNvPicPr>
                <a:picLocks noChangeAspect="1" noChangeArrowheads="1"/>
              </p:cNvPicPr>
              <p:nvPr/>
            </p:nvPicPr>
            <p:blipFill>
              <a:blip r:embed="rId8" cstate="print"/>
              <a:srcRect/>
              <a:stretch>
                <a:fillRect/>
              </a:stretch>
            </p:blipFill>
            <p:spPr bwMode="auto">
              <a:xfrm>
                <a:off x="12658" y="8423"/>
                <a:ext cx="2564" cy="2468"/>
              </a:xfrm>
              <a:prstGeom prst="rect">
                <a:avLst/>
              </a:prstGeom>
              <a:noFill/>
            </p:spPr>
          </p:pic>
        </p:grpSp>
        <p:grpSp>
          <p:nvGrpSpPr>
            <p:cNvPr id="48" name="Group 104"/>
            <p:cNvGrpSpPr>
              <a:grpSpLocks/>
            </p:cNvGrpSpPr>
            <p:nvPr/>
          </p:nvGrpSpPr>
          <p:grpSpPr bwMode="auto">
            <a:xfrm>
              <a:off x="12511" y="8304"/>
              <a:ext cx="2790" cy="2993"/>
              <a:chOff x="12511" y="8304"/>
              <a:chExt cx="2790" cy="2993"/>
            </a:xfrm>
          </p:grpSpPr>
          <p:sp>
            <p:nvSpPr>
              <p:cNvPr id="80" name="Freeform 105"/>
              <p:cNvSpPr>
                <a:spLocks/>
              </p:cNvSpPr>
              <p:nvPr/>
            </p:nvSpPr>
            <p:spPr bwMode="auto">
              <a:xfrm>
                <a:off x="12511" y="8304"/>
                <a:ext cx="2790" cy="2993"/>
              </a:xfrm>
              <a:custGeom>
                <a:avLst/>
                <a:gdLst/>
                <a:ahLst/>
                <a:cxnLst>
                  <a:cxn ang="0">
                    <a:pos x="2790" y="169"/>
                  </a:cxn>
                  <a:cxn ang="0">
                    <a:pos x="183" y="0"/>
                  </a:cxn>
                  <a:cxn ang="0">
                    <a:pos x="0" y="2824"/>
                  </a:cxn>
                  <a:cxn ang="0">
                    <a:pos x="170" y="2835"/>
                  </a:cxn>
                  <a:cxn ang="0">
                    <a:pos x="170" y="2447"/>
                  </a:cxn>
                  <a:cxn ang="0">
                    <a:pos x="320" y="129"/>
                  </a:cxn>
                  <a:cxn ang="0">
                    <a:pos x="2638" y="279"/>
                  </a:cxn>
                  <a:cxn ang="0">
                    <a:pos x="2638" y="2525"/>
                  </a:cxn>
                  <a:cxn ang="0">
                    <a:pos x="2790" y="169"/>
                  </a:cxn>
                </a:cxnLst>
                <a:rect l="0" t="0" r="r" b="b"/>
                <a:pathLst>
                  <a:path w="2790" h="2993">
                    <a:moveTo>
                      <a:pt x="2790" y="169"/>
                    </a:moveTo>
                    <a:lnTo>
                      <a:pt x="183" y="0"/>
                    </a:lnTo>
                    <a:lnTo>
                      <a:pt x="0" y="2824"/>
                    </a:lnTo>
                    <a:lnTo>
                      <a:pt x="170" y="2835"/>
                    </a:lnTo>
                    <a:lnTo>
                      <a:pt x="170" y="2447"/>
                    </a:lnTo>
                    <a:lnTo>
                      <a:pt x="320" y="129"/>
                    </a:lnTo>
                    <a:lnTo>
                      <a:pt x="2638" y="279"/>
                    </a:lnTo>
                    <a:lnTo>
                      <a:pt x="2638" y="2525"/>
                    </a:lnTo>
                    <a:lnTo>
                      <a:pt x="2790" y="169"/>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81" name="Freeform 106"/>
              <p:cNvSpPr>
                <a:spLocks/>
              </p:cNvSpPr>
              <p:nvPr/>
            </p:nvSpPr>
            <p:spPr bwMode="auto">
              <a:xfrm>
                <a:off x="12511" y="8304"/>
                <a:ext cx="2790" cy="2993"/>
              </a:xfrm>
              <a:custGeom>
                <a:avLst/>
                <a:gdLst/>
                <a:ahLst/>
                <a:cxnLst>
                  <a:cxn ang="0">
                    <a:pos x="2638" y="2525"/>
                  </a:cxn>
                  <a:cxn ang="0">
                    <a:pos x="2638" y="279"/>
                  </a:cxn>
                  <a:cxn ang="0">
                    <a:pos x="2487" y="2597"/>
                  </a:cxn>
                  <a:cxn ang="0">
                    <a:pos x="170" y="2447"/>
                  </a:cxn>
                  <a:cxn ang="0">
                    <a:pos x="170" y="2835"/>
                  </a:cxn>
                  <a:cxn ang="0">
                    <a:pos x="2607" y="2993"/>
                  </a:cxn>
                  <a:cxn ang="0">
                    <a:pos x="2638" y="2525"/>
                  </a:cxn>
                </a:cxnLst>
                <a:rect l="0" t="0" r="r" b="b"/>
                <a:pathLst>
                  <a:path w="2790" h="2993">
                    <a:moveTo>
                      <a:pt x="2638" y="2525"/>
                    </a:moveTo>
                    <a:lnTo>
                      <a:pt x="2638" y="279"/>
                    </a:lnTo>
                    <a:lnTo>
                      <a:pt x="2487" y="2597"/>
                    </a:lnTo>
                    <a:lnTo>
                      <a:pt x="170" y="2447"/>
                    </a:lnTo>
                    <a:lnTo>
                      <a:pt x="170" y="2835"/>
                    </a:lnTo>
                    <a:lnTo>
                      <a:pt x="2607" y="2993"/>
                    </a:lnTo>
                    <a:lnTo>
                      <a:pt x="2638" y="252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49" name="Group 107"/>
            <p:cNvGrpSpPr>
              <a:grpSpLocks/>
            </p:cNvGrpSpPr>
            <p:nvPr/>
          </p:nvGrpSpPr>
          <p:grpSpPr bwMode="auto">
            <a:xfrm>
              <a:off x="12511" y="8304"/>
              <a:ext cx="2790" cy="2993"/>
              <a:chOff x="12511" y="8304"/>
              <a:chExt cx="2790" cy="2993"/>
            </a:xfrm>
          </p:grpSpPr>
          <p:sp>
            <p:nvSpPr>
              <p:cNvPr id="79" name="Freeform 108"/>
              <p:cNvSpPr>
                <a:spLocks/>
              </p:cNvSpPr>
              <p:nvPr/>
            </p:nvSpPr>
            <p:spPr bwMode="auto">
              <a:xfrm>
                <a:off x="12511" y="8304"/>
                <a:ext cx="2790" cy="2993"/>
              </a:xfrm>
              <a:custGeom>
                <a:avLst/>
                <a:gdLst/>
                <a:ahLst/>
                <a:cxnLst>
                  <a:cxn ang="0">
                    <a:pos x="183" y="0"/>
                  </a:cxn>
                  <a:cxn ang="0">
                    <a:pos x="2790" y="169"/>
                  </a:cxn>
                  <a:cxn ang="0">
                    <a:pos x="2607" y="2993"/>
                  </a:cxn>
                  <a:cxn ang="0">
                    <a:pos x="0" y="2824"/>
                  </a:cxn>
                  <a:cxn ang="0">
                    <a:pos x="183" y="0"/>
                  </a:cxn>
                </a:cxnLst>
                <a:rect l="0" t="0" r="r" b="b"/>
                <a:pathLst>
                  <a:path w="2790" h="2993">
                    <a:moveTo>
                      <a:pt x="183" y="0"/>
                    </a:moveTo>
                    <a:lnTo>
                      <a:pt x="2790" y="169"/>
                    </a:lnTo>
                    <a:lnTo>
                      <a:pt x="2607" y="2993"/>
                    </a:lnTo>
                    <a:lnTo>
                      <a:pt x="0" y="2824"/>
                    </a:lnTo>
                    <a:lnTo>
                      <a:pt x="183" y="0"/>
                    </a:lnTo>
                    <a:close/>
                  </a:path>
                </a:pathLst>
              </a:custGeom>
              <a:noFill/>
              <a:ln w="2743">
                <a:solidFill>
                  <a:srgbClr val="A7A9AC"/>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50" name="Group 109"/>
            <p:cNvGrpSpPr>
              <a:grpSpLocks/>
            </p:cNvGrpSpPr>
            <p:nvPr/>
          </p:nvGrpSpPr>
          <p:grpSpPr bwMode="auto">
            <a:xfrm>
              <a:off x="12681" y="8433"/>
              <a:ext cx="2468" cy="2468"/>
              <a:chOff x="12681" y="8433"/>
              <a:chExt cx="2468" cy="2468"/>
            </a:xfrm>
          </p:grpSpPr>
          <p:sp>
            <p:nvSpPr>
              <p:cNvPr id="77" name="Freeform 110"/>
              <p:cNvSpPr>
                <a:spLocks/>
              </p:cNvSpPr>
              <p:nvPr/>
            </p:nvSpPr>
            <p:spPr bwMode="auto">
              <a:xfrm>
                <a:off x="12681" y="8433"/>
                <a:ext cx="2468" cy="2468"/>
              </a:xfrm>
              <a:custGeom>
                <a:avLst/>
                <a:gdLst/>
                <a:ahLst/>
                <a:cxnLst>
                  <a:cxn ang="0">
                    <a:pos x="150" y="0"/>
                  </a:cxn>
                  <a:cxn ang="0">
                    <a:pos x="2468" y="150"/>
                  </a:cxn>
                  <a:cxn ang="0">
                    <a:pos x="2317" y="2468"/>
                  </a:cxn>
                  <a:cxn ang="0">
                    <a:pos x="0" y="2318"/>
                  </a:cxn>
                  <a:cxn ang="0">
                    <a:pos x="150" y="0"/>
                  </a:cxn>
                </a:cxnLst>
                <a:rect l="0" t="0" r="r" b="b"/>
                <a:pathLst>
                  <a:path w="2468" h="2468">
                    <a:moveTo>
                      <a:pt x="150" y="0"/>
                    </a:moveTo>
                    <a:lnTo>
                      <a:pt x="2468" y="150"/>
                    </a:lnTo>
                    <a:lnTo>
                      <a:pt x="2317" y="2468"/>
                    </a:lnTo>
                    <a:lnTo>
                      <a:pt x="0" y="2318"/>
                    </a:lnTo>
                    <a:lnTo>
                      <a:pt x="150" y="0"/>
                    </a:lnTo>
                    <a:close/>
                  </a:path>
                </a:pathLst>
              </a:custGeom>
              <a:noFill/>
              <a:ln w="2743">
                <a:solidFill>
                  <a:srgbClr val="A7A9AC"/>
                </a:solidFill>
                <a:round/>
                <a:headEnd/>
                <a:tailEnd/>
              </a:ln>
            </p:spPr>
            <p:txBody>
              <a:bodyPr vert="horz" wrap="square" lIns="91440" tIns="45720" rIns="91440" bIns="45720" numCol="1" anchor="t" anchorCtr="0" compatLnSpc="1">
                <a:prstTxWarp prst="textNoShape">
                  <a:avLst/>
                </a:prstTxWarp>
              </a:bodyPr>
              <a:lstStyle/>
              <a:p>
                <a:endParaRPr lang="es-UY"/>
              </a:p>
            </p:txBody>
          </p:sp>
          <p:pic>
            <p:nvPicPr>
              <p:cNvPr id="78" name="Picture 111"/>
              <p:cNvPicPr>
                <a:picLocks noChangeAspect="1" noChangeArrowheads="1"/>
              </p:cNvPicPr>
              <p:nvPr/>
            </p:nvPicPr>
            <p:blipFill>
              <a:blip r:embed="rId9" cstate="print"/>
              <a:srcRect/>
              <a:stretch>
                <a:fillRect/>
              </a:stretch>
            </p:blipFill>
            <p:spPr bwMode="auto">
              <a:xfrm>
                <a:off x="9561" y="8130"/>
                <a:ext cx="3106" cy="3108"/>
              </a:xfrm>
              <a:prstGeom prst="rect">
                <a:avLst/>
              </a:prstGeom>
              <a:noFill/>
            </p:spPr>
          </p:pic>
        </p:grpSp>
        <p:grpSp>
          <p:nvGrpSpPr>
            <p:cNvPr id="51" name="Group 112"/>
            <p:cNvGrpSpPr>
              <a:grpSpLocks/>
            </p:cNvGrpSpPr>
            <p:nvPr/>
          </p:nvGrpSpPr>
          <p:grpSpPr bwMode="auto">
            <a:xfrm>
              <a:off x="9414" y="8044"/>
              <a:ext cx="3448" cy="3574"/>
              <a:chOff x="9414" y="8044"/>
              <a:chExt cx="3448" cy="3574"/>
            </a:xfrm>
          </p:grpSpPr>
          <p:sp>
            <p:nvSpPr>
              <p:cNvPr id="75" name="Freeform 113"/>
              <p:cNvSpPr>
                <a:spLocks/>
              </p:cNvSpPr>
              <p:nvPr/>
            </p:nvSpPr>
            <p:spPr bwMode="auto">
              <a:xfrm>
                <a:off x="9414" y="8044"/>
                <a:ext cx="3448" cy="3574"/>
              </a:xfrm>
              <a:custGeom>
                <a:avLst/>
                <a:gdLst/>
                <a:ahLst/>
                <a:cxnLst>
                  <a:cxn ang="0">
                    <a:pos x="3448" y="2645"/>
                  </a:cxn>
                  <a:cxn ang="0">
                    <a:pos x="2441" y="0"/>
                  </a:cxn>
                  <a:cxn ang="0">
                    <a:pos x="0" y="929"/>
                  </a:cxn>
                  <a:cxn ang="0">
                    <a:pos x="178" y="1398"/>
                  </a:cxn>
                  <a:cxn ang="0">
                    <a:pos x="178" y="990"/>
                  </a:cxn>
                  <a:cxn ang="0">
                    <a:pos x="2348" y="164"/>
                  </a:cxn>
                  <a:cxn ang="0">
                    <a:pos x="3174" y="2335"/>
                  </a:cxn>
                  <a:cxn ang="0">
                    <a:pos x="3174" y="2749"/>
                  </a:cxn>
                  <a:cxn ang="0">
                    <a:pos x="3448" y="2645"/>
                  </a:cxn>
                </a:cxnLst>
                <a:rect l="0" t="0" r="r" b="b"/>
                <a:pathLst>
                  <a:path w="3448" h="3574">
                    <a:moveTo>
                      <a:pt x="3448" y="2645"/>
                    </a:moveTo>
                    <a:lnTo>
                      <a:pt x="2441" y="0"/>
                    </a:lnTo>
                    <a:lnTo>
                      <a:pt x="0" y="929"/>
                    </a:lnTo>
                    <a:lnTo>
                      <a:pt x="178" y="1398"/>
                    </a:lnTo>
                    <a:lnTo>
                      <a:pt x="178" y="990"/>
                    </a:lnTo>
                    <a:lnTo>
                      <a:pt x="2348" y="164"/>
                    </a:lnTo>
                    <a:lnTo>
                      <a:pt x="3174" y="2335"/>
                    </a:lnTo>
                    <a:lnTo>
                      <a:pt x="3174" y="2749"/>
                    </a:lnTo>
                    <a:lnTo>
                      <a:pt x="3448" y="264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76" name="Freeform 114"/>
              <p:cNvSpPr>
                <a:spLocks/>
              </p:cNvSpPr>
              <p:nvPr/>
            </p:nvSpPr>
            <p:spPr bwMode="auto">
              <a:xfrm>
                <a:off x="9414" y="8044"/>
                <a:ext cx="3448" cy="3574"/>
              </a:xfrm>
              <a:custGeom>
                <a:avLst/>
                <a:gdLst/>
                <a:ahLst/>
                <a:cxnLst>
                  <a:cxn ang="0">
                    <a:pos x="3174" y="2749"/>
                  </a:cxn>
                  <a:cxn ang="0">
                    <a:pos x="3174" y="2335"/>
                  </a:cxn>
                  <a:cxn ang="0">
                    <a:pos x="1004" y="3161"/>
                  </a:cxn>
                  <a:cxn ang="0">
                    <a:pos x="178" y="990"/>
                  </a:cxn>
                  <a:cxn ang="0">
                    <a:pos x="178" y="1398"/>
                  </a:cxn>
                  <a:cxn ang="0">
                    <a:pos x="1006" y="3574"/>
                  </a:cxn>
                  <a:cxn ang="0">
                    <a:pos x="3174" y="2749"/>
                  </a:cxn>
                </a:cxnLst>
                <a:rect l="0" t="0" r="r" b="b"/>
                <a:pathLst>
                  <a:path w="3448" h="3574">
                    <a:moveTo>
                      <a:pt x="3174" y="2749"/>
                    </a:moveTo>
                    <a:lnTo>
                      <a:pt x="3174" y="2335"/>
                    </a:lnTo>
                    <a:lnTo>
                      <a:pt x="1004" y="3161"/>
                    </a:lnTo>
                    <a:lnTo>
                      <a:pt x="178" y="990"/>
                    </a:lnTo>
                    <a:lnTo>
                      <a:pt x="178" y="1398"/>
                    </a:lnTo>
                    <a:lnTo>
                      <a:pt x="1006" y="3574"/>
                    </a:lnTo>
                    <a:lnTo>
                      <a:pt x="3174" y="2749"/>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52" name="Group 115"/>
            <p:cNvGrpSpPr>
              <a:grpSpLocks/>
            </p:cNvGrpSpPr>
            <p:nvPr/>
          </p:nvGrpSpPr>
          <p:grpSpPr bwMode="auto">
            <a:xfrm>
              <a:off x="9414" y="8044"/>
              <a:ext cx="3448" cy="3574"/>
              <a:chOff x="9414" y="8044"/>
              <a:chExt cx="3448" cy="3574"/>
            </a:xfrm>
          </p:grpSpPr>
          <p:sp>
            <p:nvSpPr>
              <p:cNvPr id="74" name="Freeform 116"/>
              <p:cNvSpPr>
                <a:spLocks/>
              </p:cNvSpPr>
              <p:nvPr/>
            </p:nvSpPr>
            <p:spPr bwMode="auto">
              <a:xfrm>
                <a:off x="9414" y="8044"/>
                <a:ext cx="3448" cy="3574"/>
              </a:xfrm>
              <a:custGeom>
                <a:avLst/>
                <a:gdLst/>
                <a:ahLst/>
                <a:cxnLst>
                  <a:cxn ang="0">
                    <a:pos x="0" y="929"/>
                  </a:cxn>
                  <a:cxn ang="0">
                    <a:pos x="2441" y="0"/>
                  </a:cxn>
                  <a:cxn ang="0">
                    <a:pos x="3448" y="2645"/>
                  </a:cxn>
                  <a:cxn ang="0">
                    <a:pos x="1006" y="3574"/>
                  </a:cxn>
                  <a:cxn ang="0">
                    <a:pos x="0" y="929"/>
                  </a:cxn>
                </a:cxnLst>
                <a:rect l="0" t="0" r="r" b="b"/>
                <a:pathLst>
                  <a:path w="3448" h="3574">
                    <a:moveTo>
                      <a:pt x="0" y="929"/>
                    </a:moveTo>
                    <a:lnTo>
                      <a:pt x="2441" y="0"/>
                    </a:lnTo>
                    <a:lnTo>
                      <a:pt x="3448" y="2645"/>
                    </a:lnTo>
                    <a:lnTo>
                      <a:pt x="1006" y="3574"/>
                    </a:lnTo>
                    <a:lnTo>
                      <a:pt x="0" y="929"/>
                    </a:lnTo>
                    <a:close/>
                  </a:path>
                </a:pathLst>
              </a:custGeom>
              <a:noFill/>
              <a:ln w="2743">
                <a:solidFill>
                  <a:srgbClr val="A7A9AC"/>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53" name="Group 117"/>
            <p:cNvGrpSpPr>
              <a:grpSpLocks/>
            </p:cNvGrpSpPr>
            <p:nvPr/>
          </p:nvGrpSpPr>
          <p:grpSpPr bwMode="auto">
            <a:xfrm>
              <a:off x="9592" y="8208"/>
              <a:ext cx="2996" cy="2996"/>
              <a:chOff x="9592" y="8208"/>
              <a:chExt cx="2996" cy="2996"/>
            </a:xfrm>
          </p:grpSpPr>
          <p:sp>
            <p:nvSpPr>
              <p:cNvPr id="72" name="Freeform 118"/>
              <p:cNvSpPr>
                <a:spLocks/>
              </p:cNvSpPr>
              <p:nvPr/>
            </p:nvSpPr>
            <p:spPr bwMode="auto">
              <a:xfrm>
                <a:off x="9592" y="8208"/>
                <a:ext cx="2996" cy="2996"/>
              </a:xfrm>
              <a:custGeom>
                <a:avLst/>
                <a:gdLst/>
                <a:ahLst/>
                <a:cxnLst>
                  <a:cxn ang="0">
                    <a:pos x="0" y="826"/>
                  </a:cxn>
                  <a:cxn ang="0">
                    <a:pos x="2170" y="0"/>
                  </a:cxn>
                  <a:cxn ang="0">
                    <a:pos x="2996" y="2171"/>
                  </a:cxn>
                  <a:cxn ang="0">
                    <a:pos x="826" y="2997"/>
                  </a:cxn>
                  <a:cxn ang="0">
                    <a:pos x="0" y="826"/>
                  </a:cxn>
                </a:cxnLst>
                <a:rect l="0" t="0" r="r" b="b"/>
                <a:pathLst>
                  <a:path w="2996" h="2996">
                    <a:moveTo>
                      <a:pt x="0" y="826"/>
                    </a:moveTo>
                    <a:lnTo>
                      <a:pt x="2170" y="0"/>
                    </a:lnTo>
                    <a:lnTo>
                      <a:pt x="2996" y="2171"/>
                    </a:lnTo>
                    <a:lnTo>
                      <a:pt x="826" y="2997"/>
                    </a:lnTo>
                    <a:lnTo>
                      <a:pt x="0" y="826"/>
                    </a:lnTo>
                    <a:close/>
                  </a:path>
                </a:pathLst>
              </a:custGeom>
              <a:noFill/>
              <a:ln w="2743">
                <a:solidFill>
                  <a:srgbClr val="A7A9AC"/>
                </a:solidFill>
                <a:round/>
                <a:headEnd/>
                <a:tailEnd/>
              </a:ln>
            </p:spPr>
            <p:txBody>
              <a:bodyPr vert="horz" wrap="square" lIns="91440" tIns="45720" rIns="91440" bIns="45720" numCol="1" anchor="t" anchorCtr="0" compatLnSpc="1">
                <a:prstTxWarp prst="textNoShape">
                  <a:avLst/>
                </a:prstTxWarp>
              </a:bodyPr>
              <a:lstStyle/>
              <a:p>
                <a:endParaRPr lang="es-UY"/>
              </a:p>
            </p:txBody>
          </p:sp>
          <p:pic>
            <p:nvPicPr>
              <p:cNvPr id="73" name="Picture 119"/>
              <p:cNvPicPr>
                <a:picLocks noChangeAspect="1" noChangeArrowheads="1"/>
              </p:cNvPicPr>
              <p:nvPr/>
            </p:nvPicPr>
            <p:blipFill>
              <a:blip r:embed="rId10" cstate="print"/>
              <a:srcRect/>
              <a:stretch>
                <a:fillRect/>
              </a:stretch>
            </p:blipFill>
            <p:spPr bwMode="auto">
              <a:xfrm>
                <a:off x="11467" y="5583"/>
                <a:ext cx="3217" cy="3248"/>
              </a:xfrm>
              <a:prstGeom prst="rect">
                <a:avLst/>
              </a:prstGeom>
              <a:noFill/>
            </p:spPr>
          </p:pic>
        </p:grpSp>
        <p:grpSp>
          <p:nvGrpSpPr>
            <p:cNvPr id="54" name="Group 120"/>
            <p:cNvGrpSpPr>
              <a:grpSpLocks/>
            </p:cNvGrpSpPr>
            <p:nvPr/>
          </p:nvGrpSpPr>
          <p:grpSpPr bwMode="auto">
            <a:xfrm>
              <a:off x="11291" y="5272"/>
              <a:ext cx="3611" cy="3707"/>
              <a:chOff x="11291" y="5272"/>
              <a:chExt cx="3611" cy="3707"/>
            </a:xfrm>
          </p:grpSpPr>
          <p:sp>
            <p:nvSpPr>
              <p:cNvPr id="70" name="Freeform 121"/>
              <p:cNvSpPr>
                <a:spLocks/>
              </p:cNvSpPr>
              <p:nvPr/>
            </p:nvSpPr>
            <p:spPr bwMode="auto">
              <a:xfrm>
                <a:off x="11291" y="5272"/>
                <a:ext cx="3611" cy="3707"/>
              </a:xfrm>
              <a:custGeom>
                <a:avLst/>
                <a:gdLst/>
                <a:ahLst/>
                <a:cxnLst>
                  <a:cxn ang="0">
                    <a:pos x="3612" y="2523"/>
                  </a:cxn>
                  <a:cxn ang="0">
                    <a:pos x="2329" y="0"/>
                  </a:cxn>
                  <a:cxn ang="0">
                    <a:pos x="0" y="1184"/>
                  </a:cxn>
                  <a:cxn ang="0">
                    <a:pos x="184" y="1546"/>
                  </a:cxn>
                  <a:cxn ang="0">
                    <a:pos x="184" y="1225"/>
                  </a:cxn>
                  <a:cxn ang="0">
                    <a:pos x="2254" y="173"/>
                  </a:cxn>
                  <a:cxn ang="0">
                    <a:pos x="3307" y="2243"/>
                  </a:cxn>
                  <a:cxn ang="0">
                    <a:pos x="3307" y="2678"/>
                  </a:cxn>
                  <a:cxn ang="0">
                    <a:pos x="3612" y="2523"/>
                  </a:cxn>
                </a:cxnLst>
                <a:rect l="0" t="0" r="r" b="b"/>
                <a:pathLst>
                  <a:path w="3611" h="3707">
                    <a:moveTo>
                      <a:pt x="3612" y="2523"/>
                    </a:moveTo>
                    <a:lnTo>
                      <a:pt x="2329" y="0"/>
                    </a:lnTo>
                    <a:lnTo>
                      <a:pt x="0" y="1184"/>
                    </a:lnTo>
                    <a:lnTo>
                      <a:pt x="184" y="1546"/>
                    </a:lnTo>
                    <a:lnTo>
                      <a:pt x="184" y="1225"/>
                    </a:lnTo>
                    <a:lnTo>
                      <a:pt x="2254" y="173"/>
                    </a:lnTo>
                    <a:lnTo>
                      <a:pt x="3307" y="2243"/>
                    </a:lnTo>
                    <a:lnTo>
                      <a:pt x="3307" y="2678"/>
                    </a:lnTo>
                    <a:lnTo>
                      <a:pt x="3612" y="2523"/>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71" name="Freeform 122"/>
              <p:cNvSpPr>
                <a:spLocks/>
              </p:cNvSpPr>
              <p:nvPr/>
            </p:nvSpPr>
            <p:spPr bwMode="auto">
              <a:xfrm>
                <a:off x="11291" y="5272"/>
                <a:ext cx="3611" cy="3707"/>
              </a:xfrm>
              <a:custGeom>
                <a:avLst/>
                <a:gdLst/>
                <a:ahLst/>
                <a:cxnLst>
                  <a:cxn ang="0">
                    <a:pos x="3307" y="2678"/>
                  </a:cxn>
                  <a:cxn ang="0">
                    <a:pos x="3307" y="2243"/>
                  </a:cxn>
                  <a:cxn ang="0">
                    <a:pos x="1236" y="3296"/>
                  </a:cxn>
                  <a:cxn ang="0">
                    <a:pos x="184" y="1225"/>
                  </a:cxn>
                  <a:cxn ang="0">
                    <a:pos x="184" y="1546"/>
                  </a:cxn>
                  <a:cxn ang="0">
                    <a:pos x="1283" y="3707"/>
                  </a:cxn>
                  <a:cxn ang="0">
                    <a:pos x="3307" y="2678"/>
                  </a:cxn>
                </a:cxnLst>
                <a:rect l="0" t="0" r="r" b="b"/>
                <a:pathLst>
                  <a:path w="3611" h="3707">
                    <a:moveTo>
                      <a:pt x="3307" y="2678"/>
                    </a:moveTo>
                    <a:lnTo>
                      <a:pt x="3307" y="2243"/>
                    </a:lnTo>
                    <a:lnTo>
                      <a:pt x="1236" y="3296"/>
                    </a:lnTo>
                    <a:lnTo>
                      <a:pt x="184" y="1225"/>
                    </a:lnTo>
                    <a:lnTo>
                      <a:pt x="184" y="1546"/>
                    </a:lnTo>
                    <a:lnTo>
                      <a:pt x="1283" y="3707"/>
                    </a:lnTo>
                    <a:lnTo>
                      <a:pt x="3307" y="2678"/>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55" name="Group 123"/>
            <p:cNvGrpSpPr>
              <a:grpSpLocks/>
            </p:cNvGrpSpPr>
            <p:nvPr/>
          </p:nvGrpSpPr>
          <p:grpSpPr bwMode="auto">
            <a:xfrm>
              <a:off x="11291" y="5272"/>
              <a:ext cx="3611" cy="3707"/>
              <a:chOff x="11291" y="5272"/>
              <a:chExt cx="3611" cy="3707"/>
            </a:xfrm>
          </p:grpSpPr>
          <p:sp>
            <p:nvSpPr>
              <p:cNvPr id="69" name="Freeform 124"/>
              <p:cNvSpPr>
                <a:spLocks/>
              </p:cNvSpPr>
              <p:nvPr/>
            </p:nvSpPr>
            <p:spPr bwMode="auto">
              <a:xfrm>
                <a:off x="11291" y="5272"/>
                <a:ext cx="3611" cy="3707"/>
              </a:xfrm>
              <a:custGeom>
                <a:avLst/>
                <a:gdLst/>
                <a:ahLst/>
                <a:cxnLst>
                  <a:cxn ang="0">
                    <a:pos x="0" y="1184"/>
                  </a:cxn>
                  <a:cxn ang="0">
                    <a:pos x="2329" y="0"/>
                  </a:cxn>
                  <a:cxn ang="0">
                    <a:pos x="3612" y="2523"/>
                  </a:cxn>
                  <a:cxn ang="0">
                    <a:pos x="1283" y="3707"/>
                  </a:cxn>
                  <a:cxn ang="0">
                    <a:pos x="0" y="1184"/>
                  </a:cxn>
                </a:cxnLst>
                <a:rect l="0" t="0" r="r" b="b"/>
                <a:pathLst>
                  <a:path w="3611" h="3707">
                    <a:moveTo>
                      <a:pt x="0" y="1184"/>
                    </a:moveTo>
                    <a:lnTo>
                      <a:pt x="2329" y="0"/>
                    </a:lnTo>
                    <a:lnTo>
                      <a:pt x="3612" y="2523"/>
                    </a:lnTo>
                    <a:lnTo>
                      <a:pt x="1283" y="3707"/>
                    </a:lnTo>
                    <a:lnTo>
                      <a:pt x="0" y="1184"/>
                    </a:lnTo>
                    <a:close/>
                  </a:path>
                </a:pathLst>
              </a:custGeom>
              <a:noFill/>
              <a:ln w="2743">
                <a:solidFill>
                  <a:srgbClr val="A7A9AC"/>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56" name="Group 125"/>
            <p:cNvGrpSpPr>
              <a:grpSpLocks/>
            </p:cNvGrpSpPr>
            <p:nvPr/>
          </p:nvGrpSpPr>
          <p:grpSpPr bwMode="auto">
            <a:xfrm>
              <a:off x="11475" y="5445"/>
              <a:ext cx="3123" cy="3123"/>
              <a:chOff x="11475" y="5445"/>
              <a:chExt cx="3123" cy="3123"/>
            </a:xfrm>
          </p:grpSpPr>
          <p:sp>
            <p:nvSpPr>
              <p:cNvPr id="67" name="Freeform 126"/>
              <p:cNvSpPr>
                <a:spLocks/>
              </p:cNvSpPr>
              <p:nvPr/>
            </p:nvSpPr>
            <p:spPr bwMode="auto">
              <a:xfrm>
                <a:off x="11475" y="5445"/>
                <a:ext cx="3123" cy="3123"/>
              </a:xfrm>
              <a:custGeom>
                <a:avLst/>
                <a:gdLst/>
                <a:ahLst/>
                <a:cxnLst>
                  <a:cxn ang="0">
                    <a:pos x="0" y="1052"/>
                  </a:cxn>
                  <a:cxn ang="0">
                    <a:pos x="2070" y="0"/>
                  </a:cxn>
                  <a:cxn ang="0">
                    <a:pos x="3123" y="2070"/>
                  </a:cxn>
                  <a:cxn ang="0">
                    <a:pos x="1052" y="3123"/>
                  </a:cxn>
                  <a:cxn ang="0">
                    <a:pos x="0" y="1052"/>
                  </a:cxn>
                </a:cxnLst>
                <a:rect l="0" t="0" r="r" b="b"/>
                <a:pathLst>
                  <a:path w="3123" h="3123">
                    <a:moveTo>
                      <a:pt x="0" y="1052"/>
                    </a:moveTo>
                    <a:lnTo>
                      <a:pt x="2070" y="0"/>
                    </a:lnTo>
                    <a:lnTo>
                      <a:pt x="3123" y="2070"/>
                    </a:lnTo>
                    <a:lnTo>
                      <a:pt x="1052" y="3123"/>
                    </a:lnTo>
                    <a:lnTo>
                      <a:pt x="0" y="1052"/>
                    </a:lnTo>
                    <a:close/>
                  </a:path>
                </a:pathLst>
              </a:custGeom>
              <a:noFill/>
              <a:ln w="2743">
                <a:solidFill>
                  <a:srgbClr val="A7A9AC"/>
                </a:solidFill>
                <a:round/>
                <a:headEnd/>
                <a:tailEnd/>
              </a:ln>
            </p:spPr>
            <p:txBody>
              <a:bodyPr vert="horz" wrap="square" lIns="91440" tIns="45720" rIns="91440" bIns="45720" numCol="1" anchor="t" anchorCtr="0" compatLnSpc="1">
                <a:prstTxWarp prst="textNoShape">
                  <a:avLst/>
                </a:prstTxWarp>
              </a:bodyPr>
              <a:lstStyle/>
              <a:p>
                <a:endParaRPr lang="es-UY"/>
              </a:p>
            </p:txBody>
          </p:sp>
          <p:pic>
            <p:nvPicPr>
              <p:cNvPr id="68" name="Picture 127"/>
              <p:cNvPicPr>
                <a:picLocks noChangeAspect="1" noChangeArrowheads="1"/>
              </p:cNvPicPr>
              <p:nvPr/>
            </p:nvPicPr>
            <p:blipFill>
              <a:blip r:embed="rId11" cstate="print"/>
              <a:srcRect/>
              <a:stretch>
                <a:fillRect/>
              </a:stretch>
            </p:blipFill>
            <p:spPr bwMode="auto">
              <a:xfrm>
                <a:off x="9360" y="5970"/>
                <a:ext cx="2575" cy="2575"/>
              </a:xfrm>
              <a:prstGeom prst="rect">
                <a:avLst/>
              </a:prstGeom>
              <a:noFill/>
            </p:spPr>
          </p:pic>
        </p:grpSp>
        <p:grpSp>
          <p:nvGrpSpPr>
            <p:cNvPr id="57" name="Group 128"/>
            <p:cNvGrpSpPr>
              <a:grpSpLocks/>
            </p:cNvGrpSpPr>
            <p:nvPr/>
          </p:nvGrpSpPr>
          <p:grpSpPr bwMode="auto">
            <a:xfrm>
              <a:off x="9240" y="5882"/>
              <a:ext cx="2798" cy="3000"/>
              <a:chOff x="9240" y="5882"/>
              <a:chExt cx="2798" cy="3000"/>
            </a:xfrm>
          </p:grpSpPr>
          <p:sp>
            <p:nvSpPr>
              <p:cNvPr id="65" name="Freeform 129"/>
              <p:cNvSpPr>
                <a:spLocks/>
              </p:cNvSpPr>
              <p:nvPr/>
            </p:nvSpPr>
            <p:spPr bwMode="auto">
              <a:xfrm>
                <a:off x="9240" y="5882"/>
                <a:ext cx="2798" cy="3000"/>
              </a:xfrm>
              <a:custGeom>
                <a:avLst/>
                <a:gdLst/>
                <a:ahLst/>
                <a:cxnLst>
                  <a:cxn ang="0">
                    <a:pos x="2798" y="177"/>
                  </a:cxn>
                  <a:cxn ang="0">
                    <a:pos x="191" y="0"/>
                  </a:cxn>
                  <a:cxn ang="0">
                    <a:pos x="0" y="2823"/>
                  </a:cxn>
                  <a:cxn ang="0">
                    <a:pos x="171" y="2835"/>
                  </a:cxn>
                  <a:cxn ang="0">
                    <a:pos x="171" y="2447"/>
                  </a:cxn>
                  <a:cxn ang="0">
                    <a:pos x="328" y="130"/>
                  </a:cxn>
                  <a:cxn ang="0">
                    <a:pos x="2645" y="287"/>
                  </a:cxn>
                  <a:cxn ang="0">
                    <a:pos x="2645" y="2434"/>
                  </a:cxn>
                  <a:cxn ang="0">
                    <a:pos x="2798" y="177"/>
                  </a:cxn>
                </a:cxnLst>
                <a:rect l="0" t="0" r="r" b="b"/>
                <a:pathLst>
                  <a:path w="2798" h="3000">
                    <a:moveTo>
                      <a:pt x="2798" y="177"/>
                    </a:moveTo>
                    <a:lnTo>
                      <a:pt x="191" y="0"/>
                    </a:lnTo>
                    <a:lnTo>
                      <a:pt x="0" y="2823"/>
                    </a:lnTo>
                    <a:lnTo>
                      <a:pt x="171" y="2835"/>
                    </a:lnTo>
                    <a:lnTo>
                      <a:pt x="171" y="2447"/>
                    </a:lnTo>
                    <a:lnTo>
                      <a:pt x="328" y="130"/>
                    </a:lnTo>
                    <a:lnTo>
                      <a:pt x="2645" y="287"/>
                    </a:lnTo>
                    <a:lnTo>
                      <a:pt x="2645" y="2434"/>
                    </a:lnTo>
                    <a:lnTo>
                      <a:pt x="2798" y="177"/>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sp>
            <p:nvSpPr>
              <p:cNvPr id="66" name="Freeform 130"/>
              <p:cNvSpPr>
                <a:spLocks/>
              </p:cNvSpPr>
              <p:nvPr/>
            </p:nvSpPr>
            <p:spPr bwMode="auto">
              <a:xfrm>
                <a:off x="9240" y="5882"/>
                <a:ext cx="2798" cy="3000"/>
              </a:xfrm>
              <a:custGeom>
                <a:avLst/>
                <a:gdLst/>
                <a:ahLst/>
                <a:cxnLst>
                  <a:cxn ang="0">
                    <a:pos x="2645" y="2434"/>
                  </a:cxn>
                  <a:cxn ang="0">
                    <a:pos x="2645" y="287"/>
                  </a:cxn>
                  <a:cxn ang="0">
                    <a:pos x="2488" y="2604"/>
                  </a:cxn>
                  <a:cxn ang="0">
                    <a:pos x="171" y="2447"/>
                  </a:cxn>
                  <a:cxn ang="0">
                    <a:pos x="171" y="2835"/>
                  </a:cxn>
                  <a:cxn ang="0">
                    <a:pos x="2607" y="3000"/>
                  </a:cxn>
                  <a:cxn ang="0">
                    <a:pos x="2645" y="2434"/>
                  </a:cxn>
                </a:cxnLst>
                <a:rect l="0" t="0" r="r" b="b"/>
                <a:pathLst>
                  <a:path w="2798" h="3000">
                    <a:moveTo>
                      <a:pt x="2645" y="2434"/>
                    </a:moveTo>
                    <a:lnTo>
                      <a:pt x="2645" y="287"/>
                    </a:lnTo>
                    <a:lnTo>
                      <a:pt x="2488" y="2604"/>
                    </a:lnTo>
                    <a:lnTo>
                      <a:pt x="171" y="2447"/>
                    </a:lnTo>
                    <a:lnTo>
                      <a:pt x="171" y="2835"/>
                    </a:lnTo>
                    <a:lnTo>
                      <a:pt x="2607" y="3000"/>
                    </a:lnTo>
                    <a:lnTo>
                      <a:pt x="2645" y="2434"/>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58" name="Group 131"/>
            <p:cNvGrpSpPr>
              <a:grpSpLocks/>
            </p:cNvGrpSpPr>
            <p:nvPr/>
          </p:nvGrpSpPr>
          <p:grpSpPr bwMode="auto">
            <a:xfrm>
              <a:off x="9240" y="5882"/>
              <a:ext cx="2798" cy="3000"/>
              <a:chOff x="9240" y="5882"/>
              <a:chExt cx="2798" cy="3000"/>
            </a:xfrm>
          </p:grpSpPr>
          <p:sp>
            <p:nvSpPr>
              <p:cNvPr id="64" name="Freeform 132"/>
              <p:cNvSpPr>
                <a:spLocks/>
              </p:cNvSpPr>
              <p:nvPr/>
            </p:nvSpPr>
            <p:spPr bwMode="auto">
              <a:xfrm>
                <a:off x="9240" y="5882"/>
                <a:ext cx="2798" cy="3000"/>
              </a:xfrm>
              <a:custGeom>
                <a:avLst/>
                <a:gdLst/>
                <a:ahLst/>
                <a:cxnLst>
                  <a:cxn ang="0">
                    <a:pos x="191" y="0"/>
                  </a:cxn>
                  <a:cxn ang="0">
                    <a:pos x="2798" y="177"/>
                  </a:cxn>
                  <a:cxn ang="0">
                    <a:pos x="2607" y="3000"/>
                  </a:cxn>
                  <a:cxn ang="0">
                    <a:pos x="0" y="2823"/>
                  </a:cxn>
                  <a:cxn ang="0">
                    <a:pos x="191" y="0"/>
                  </a:cxn>
                </a:cxnLst>
                <a:rect l="0" t="0" r="r" b="b"/>
                <a:pathLst>
                  <a:path w="2798" h="3000">
                    <a:moveTo>
                      <a:pt x="191" y="0"/>
                    </a:moveTo>
                    <a:lnTo>
                      <a:pt x="2798" y="177"/>
                    </a:lnTo>
                    <a:lnTo>
                      <a:pt x="2607" y="3000"/>
                    </a:lnTo>
                    <a:lnTo>
                      <a:pt x="0" y="2823"/>
                    </a:lnTo>
                    <a:lnTo>
                      <a:pt x="191" y="0"/>
                    </a:lnTo>
                    <a:close/>
                  </a:path>
                </a:pathLst>
              </a:custGeom>
              <a:noFill/>
              <a:ln w="2743">
                <a:solidFill>
                  <a:srgbClr val="A7A9AC"/>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nvGrpSpPr>
            <p:cNvPr id="59" name="Group 133"/>
            <p:cNvGrpSpPr>
              <a:grpSpLocks/>
            </p:cNvGrpSpPr>
            <p:nvPr/>
          </p:nvGrpSpPr>
          <p:grpSpPr bwMode="auto">
            <a:xfrm>
              <a:off x="9411" y="6012"/>
              <a:ext cx="2474" cy="2474"/>
              <a:chOff x="9411" y="6012"/>
              <a:chExt cx="2474" cy="2474"/>
            </a:xfrm>
          </p:grpSpPr>
          <p:sp>
            <p:nvSpPr>
              <p:cNvPr id="62" name="Freeform 134"/>
              <p:cNvSpPr>
                <a:spLocks/>
              </p:cNvSpPr>
              <p:nvPr/>
            </p:nvSpPr>
            <p:spPr bwMode="auto">
              <a:xfrm>
                <a:off x="9411" y="6012"/>
                <a:ext cx="2474" cy="2474"/>
              </a:xfrm>
              <a:custGeom>
                <a:avLst/>
                <a:gdLst/>
                <a:ahLst/>
                <a:cxnLst>
                  <a:cxn ang="0">
                    <a:pos x="157" y="0"/>
                  </a:cxn>
                  <a:cxn ang="0">
                    <a:pos x="2474" y="157"/>
                  </a:cxn>
                  <a:cxn ang="0">
                    <a:pos x="2317" y="2474"/>
                  </a:cxn>
                  <a:cxn ang="0">
                    <a:pos x="0" y="2317"/>
                  </a:cxn>
                  <a:cxn ang="0">
                    <a:pos x="157" y="0"/>
                  </a:cxn>
                </a:cxnLst>
                <a:rect l="0" t="0" r="r" b="b"/>
                <a:pathLst>
                  <a:path w="2474" h="2474">
                    <a:moveTo>
                      <a:pt x="157" y="0"/>
                    </a:moveTo>
                    <a:lnTo>
                      <a:pt x="2474" y="157"/>
                    </a:lnTo>
                    <a:lnTo>
                      <a:pt x="2317" y="2474"/>
                    </a:lnTo>
                    <a:lnTo>
                      <a:pt x="0" y="2317"/>
                    </a:lnTo>
                    <a:lnTo>
                      <a:pt x="157" y="0"/>
                    </a:lnTo>
                    <a:close/>
                  </a:path>
                </a:pathLst>
              </a:custGeom>
              <a:noFill/>
              <a:ln w="2743">
                <a:solidFill>
                  <a:srgbClr val="A7A9AC"/>
                </a:solidFill>
                <a:round/>
                <a:headEnd/>
                <a:tailEnd/>
              </a:ln>
            </p:spPr>
            <p:txBody>
              <a:bodyPr vert="horz" wrap="square" lIns="91440" tIns="45720" rIns="91440" bIns="45720" numCol="1" anchor="t" anchorCtr="0" compatLnSpc="1">
                <a:prstTxWarp prst="textNoShape">
                  <a:avLst/>
                </a:prstTxWarp>
              </a:bodyPr>
              <a:lstStyle/>
              <a:p>
                <a:endParaRPr lang="es-UY"/>
              </a:p>
            </p:txBody>
          </p:sp>
          <p:pic>
            <p:nvPicPr>
              <p:cNvPr id="63" name="Picture 135"/>
              <p:cNvPicPr>
                <a:picLocks noChangeAspect="1" noChangeArrowheads="1"/>
              </p:cNvPicPr>
              <p:nvPr/>
            </p:nvPicPr>
            <p:blipFill>
              <a:blip r:embed="rId12" cstate="print"/>
              <a:srcRect/>
              <a:stretch>
                <a:fillRect/>
              </a:stretch>
            </p:blipFill>
            <p:spPr bwMode="auto">
              <a:xfrm>
                <a:off x="9509" y="4632"/>
                <a:ext cx="748" cy="829"/>
              </a:xfrm>
              <a:prstGeom prst="rect">
                <a:avLst/>
              </a:prstGeom>
              <a:noFill/>
            </p:spPr>
          </p:pic>
        </p:grpSp>
        <p:grpSp>
          <p:nvGrpSpPr>
            <p:cNvPr id="60" name="Group 136"/>
            <p:cNvGrpSpPr>
              <a:grpSpLocks/>
            </p:cNvGrpSpPr>
            <p:nvPr/>
          </p:nvGrpSpPr>
          <p:grpSpPr bwMode="auto">
            <a:xfrm>
              <a:off x="10607" y="1716"/>
              <a:ext cx="4793" cy="2"/>
              <a:chOff x="10607" y="1716"/>
              <a:chExt cx="4793" cy="2"/>
            </a:xfrm>
          </p:grpSpPr>
          <p:sp>
            <p:nvSpPr>
              <p:cNvPr id="61" name="Freeform 137"/>
              <p:cNvSpPr>
                <a:spLocks/>
              </p:cNvSpPr>
              <p:nvPr/>
            </p:nvSpPr>
            <p:spPr bwMode="auto">
              <a:xfrm>
                <a:off x="10607" y="1716"/>
                <a:ext cx="4793" cy="2"/>
              </a:xfrm>
              <a:custGeom>
                <a:avLst/>
                <a:gdLst/>
                <a:ahLst/>
                <a:cxnLst>
                  <a:cxn ang="0">
                    <a:pos x="4793" y="0"/>
                  </a:cxn>
                  <a:cxn ang="0">
                    <a:pos x="0" y="0"/>
                  </a:cxn>
                </a:cxnLst>
                <a:rect l="0" t="0" r="r" b="b"/>
                <a:pathLst>
                  <a:path w="4793">
                    <a:moveTo>
                      <a:pt x="4793" y="0"/>
                    </a:moveTo>
                    <a:lnTo>
                      <a:pt x="0" y="0"/>
                    </a:lnTo>
                  </a:path>
                </a:pathLst>
              </a:custGeom>
              <a:noFill/>
              <a:ln w="48898">
                <a:solidFill>
                  <a:srgbClr val="008CD2"/>
                </a:solidFill>
                <a:round/>
                <a:headEnd/>
                <a:tailEnd/>
              </a:ln>
            </p:spPr>
            <p:txBody>
              <a:bodyPr vert="horz" wrap="square" lIns="91440" tIns="45720" rIns="91440" bIns="45720" numCol="1" anchor="t" anchorCtr="0" compatLnSpc="1">
                <a:prstTxWarp prst="textNoShape">
                  <a:avLst/>
                </a:prstTxWarp>
              </a:bodyPr>
              <a:lstStyle/>
              <a:p>
                <a:endParaRPr lang="es-UY"/>
              </a:p>
            </p:txBody>
          </p:sp>
        </p:grpSp>
      </p:grpSp>
    </p:spTree>
    <p:extLst>
      <p:ext uri="{BB962C8B-B14F-4D97-AF65-F5344CB8AC3E}">
        <p14:creationId xmlns="" xmlns:p14="http://schemas.microsoft.com/office/powerpoint/2010/main" val="1704704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rgbClr val="BA6F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6">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n-US" sz="2000" b="1" cap="small" dirty="0" err="1" smtClean="0">
                <a:solidFill>
                  <a:schemeClr val="accent6">
                    <a:lumMod val="75000"/>
                  </a:schemeClr>
                </a:solidFill>
              </a:rPr>
              <a:t>Seminarios</a:t>
            </a:r>
            <a:r>
              <a:rPr lang="en-US" sz="2000" b="1" cap="small" dirty="0" smtClean="0">
                <a:solidFill>
                  <a:schemeClr val="accent6">
                    <a:lumMod val="75000"/>
                  </a:schemeClr>
                </a:solidFill>
              </a:rPr>
              <a:t>, </a:t>
            </a:r>
            <a:r>
              <a:rPr lang="en-US" sz="2000" b="1" cap="small" dirty="0" err="1" smtClean="0">
                <a:solidFill>
                  <a:schemeClr val="accent6">
                    <a:lumMod val="75000"/>
                  </a:schemeClr>
                </a:solidFill>
              </a:rPr>
              <a:t>Congresos</a:t>
            </a:r>
            <a:r>
              <a:rPr lang="en-US" sz="2000" b="1" cap="small" dirty="0" smtClean="0">
                <a:solidFill>
                  <a:schemeClr val="accent6">
                    <a:lumMod val="75000"/>
                  </a:schemeClr>
                </a:solidFill>
              </a:rPr>
              <a:t> y </a:t>
            </a:r>
            <a:r>
              <a:rPr lang="en-US" sz="2000" b="1" cap="small" dirty="0" err="1" smtClean="0">
                <a:solidFill>
                  <a:schemeClr val="accent6">
                    <a:lumMod val="75000"/>
                  </a:schemeClr>
                </a:solidFill>
              </a:rPr>
              <a:t>Conferencias</a:t>
            </a:r>
            <a:endParaRPr lang="en-US" sz="1300" dirty="0" smtClean="0">
              <a:solidFill>
                <a:schemeClr val="accent6">
                  <a:lumMod val="75000"/>
                </a:schemeClr>
              </a:solidFill>
            </a:endParaRPr>
          </a:p>
        </p:txBody>
      </p:sp>
      <p:sp>
        <p:nvSpPr>
          <p:cNvPr id="13" name="Retângulo 12"/>
          <p:cNvSpPr/>
          <p:nvPr/>
        </p:nvSpPr>
        <p:spPr>
          <a:xfrm>
            <a:off x="179512" y="1700808"/>
            <a:ext cx="4143404" cy="2923877"/>
          </a:xfrm>
          <a:prstGeom prst="rect">
            <a:avLst/>
          </a:prstGeom>
        </p:spPr>
        <p:txBody>
          <a:bodyPr wrap="square">
            <a:spAutoFit/>
          </a:bodyPr>
          <a:lstStyle/>
          <a:p>
            <a:r>
              <a:rPr lang="es-ES" sz="1400" b="1" dirty="0" smtClean="0">
                <a:solidFill>
                  <a:schemeClr val="accent6">
                    <a:lumMod val="75000"/>
                  </a:schemeClr>
                </a:solidFill>
              </a:rPr>
              <a:t>1-  7° </a:t>
            </a:r>
            <a:r>
              <a:rPr lang="es-ES" sz="1400" b="1" dirty="0" err="1" smtClean="0">
                <a:solidFill>
                  <a:schemeClr val="accent6">
                    <a:lumMod val="75000"/>
                  </a:schemeClr>
                </a:solidFill>
              </a:rPr>
              <a:t>Encontro</a:t>
            </a:r>
            <a:r>
              <a:rPr lang="es-ES" sz="1400" b="1" dirty="0" smtClean="0">
                <a:solidFill>
                  <a:schemeClr val="accent6">
                    <a:lumMod val="75000"/>
                  </a:schemeClr>
                </a:solidFill>
              </a:rPr>
              <a:t> do Fórum Brasileiro de </a:t>
            </a:r>
            <a:r>
              <a:rPr lang="es-ES" sz="1400" b="1" dirty="0" err="1" smtClean="0">
                <a:solidFill>
                  <a:schemeClr val="accent6">
                    <a:lumMod val="75000"/>
                  </a:schemeClr>
                </a:solidFill>
              </a:rPr>
              <a:t>Segurança</a:t>
            </a:r>
            <a:r>
              <a:rPr lang="es-ES" sz="1400" b="1" dirty="0" smtClean="0">
                <a:solidFill>
                  <a:schemeClr val="accent6">
                    <a:lumMod val="75000"/>
                  </a:schemeClr>
                </a:solidFill>
              </a:rPr>
              <a:t> Pública </a:t>
            </a:r>
          </a:p>
          <a:p>
            <a:endParaRPr lang="pt-BR" sz="1200" dirty="0" smtClean="0">
              <a:hlinkClick r:id="rId3"/>
            </a:endParaRPr>
          </a:p>
          <a:p>
            <a:pPr algn="just"/>
            <a:r>
              <a:rPr lang="pt-BR" sz="1200" dirty="0" smtClean="0"/>
              <a:t>Com o tema </a:t>
            </a:r>
            <a:r>
              <a:rPr lang="pt-BR" sz="1200" b="1" dirty="0" smtClean="0"/>
              <a:t>Segurança Pública, participação e cooperação regional</a:t>
            </a:r>
            <a:r>
              <a:rPr lang="pt-BR" sz="1200" dirty="0" smtClean="0"/>
              <a:t>, o Encontro terá como um dos focos a cooperação estadual e internacional para temas de grande importância para a região centro-oeste, como combate ao crime organizado transnacional e segurança em regiões de fronteira.</a:t>
            </a:r>
          </a:p>
          <a:p>
            <a:pPr algn="just"/>
            <a:r>
              <a:rPr lang="pt-BR" sz="1200" dirty="0" smtClean="0"/>
              <a:t>O 7º Encontro do FBSP pretende incluir, nas discussões de mesas redondas e oficinas, sugestões e boas experiências que auxiliem gestores, operadores de segurança e pesquisadores a planejar as ações de segurança pública de acordo com os desafios da região. </a:t>
            </a:r>
          </a:p>
          <a:p>
            <a:pPr algn="just"/>
            <a:r>
              <a:rPr lang="pt-BR" sz="1200" dirty="0" smtClean="0"/>
              <a:t>Inscrições e maiores informações no endereço:  </a:t>
            </a:r>
            <a:r>
              <a:rPr lang="pt-BR" sz="1200" dirty="0" smtClean="0">
                <a:hlinkClick r:id="rId4"/>
              </a:rPr>
              <a:t>http://encontro.forumseguranca.org.br</a:t>
            </a:r>
            <a:r>
              <a:rPr lang="pt-BR" sz="1200" dirty="0" smtClean="0"/>
              <a:t>/</a:t>
            </a:r>
            <a:endParaRPr lang="pt-BR" sz="1200" dirty="0"/>
          </a:p>
        </p:txBody>
      </p:sp>
      <p:pic>
        <p:nvPicPr>
          <p:cNvPr id="17410" name="Picture 2" descr="http://newsletter.seepix.com.br/12all/images/forumfbsp/topo7encontro.jpg"/>
          <p:cNvPicPr>
            <a:picLocks noChangeAspect="1" noChangeArrowheads="1"/>
          </p:cNvPicPr>
          <p:nvPr/>
        </p:nvPicPr>
        <p:blipFill>
          <a:blip r:embed="rId5" cstate="print"/>
          <a:srcRect/>
          <a:stretch>
            <a:fillRect/>
          </a:stretch>
        </p:blipFill>
        <p:spPr bwMode="auto">
          <a:xfrm>
            <a:off x="214282" y="4980922"/>
            <a:ext cx="4214842" cy="953160"/>
          </a:xfrm>
          <a:prstGeom prst="rect">
            <a:avLst/>
          </a:prstGeom>
          <a:noFill/>
        </p:spPr>
      </p:pic>
      <p:sp>
        <p:nvSpPr>
          <p:cNvPr id="14" name="13 CuadroTexto"/>
          <p:cNvSpPr txBox="1"/>
          <p:nvPr/>
        </p:nvSpPr>
        <p:spPr>
          <a:xfrm>
            <a:off x="4572000" y="1700808"/>
            <a:ext cx="4320480" cy="2800767"/>
          </a:xfrm>
          <a:prstGeom prst="rect">
            <a:avLst/>
          </a:prstGeom>
          <a:noFill/>
        </p:spPr>
        <p:txBody>
          <a:bodyPr wrap="square" rtlCol="0">
            <a:spAutoFit/>
          </a:bodyPr>
          <a:lstStyle/>
          <a:p>
            <a:pPr algn="just"/>
            <a:r>
              <a:rPr lang="pt-BR" sz="1400" b="1" dirty="0" smtClean="0">
                <a:solidFill>
                  <a:schemeClr val="accent6">
                    <a:lumMod val="75000"/>
                  </a:schemeClr>
                </a:solidFill>
              </a:rPr>
              <a:t>2- 16° </a:t>
            </a:r>
            <a:r>
              <a:rPr lang="pt-BR" sz="1400" b="1" dirty="0" err="1" smtClean="0">
                <a:solidFill>
                  <a:schemeClr val="accent6">
                    <a:lumMod val="75000"/>
                  </a:schemeClr>
                </a:solidFill>
              </a:rPr>
              <a:t>Seminario</a:t>
            </a:r>
            <a:r>
              <a:rPr lang="pt-BR" sz="1400" b="1" dirty="0" smtClean="0">
                <a:solidFill>
                  <a:schemeClr val="accent6">
                    <a:lumMod val="75000"/>
                  </a:schemeClr>
                </a:solidFill>
              </a:rPr>
              <a:t> de Federalismo Fiscal. </a:t>
            </a:r>
            <a:r>
              <a:rPr lang="pt-BR" sz="1400" b="1" dirty="0" err="1" smtClean="0">
                <a:solidFill>
                  <a:schemeClr val="accent6">
                    <a:lumMod val="75000"/>
                  </a:schemeClr>
                </a:solidFill>
              </a:rPr>
              <a:t>Consecuencias</a:t>
            </a:r>
            <a:r>
              <a:rPr lang="pt-BR" sz="1400" b="1" dirty="0" smtClean="0">
                <a:solidFill>
                  <a:schemeClr val="accent6">
                    <a:lumMod val="75000"/>
                  </a:schemeClr>
                </a:solidFill>
              </a:rPr>
              <a:t> </a:t>
            </a:r>
            <a:r>
              <a:rPr lang="pt-BR" sz="1400" b="1" dirty="0" err="1" smtClean="0">
                <a:solidFill>
                  <a:schemeClr val="accent6">
                    <a:lumMod val="75000"/>
                  </a:schemeClr>
                </a:solidFill>
              </a:rPr>
              <a:t>del</a:t>
            </a:r>
            <a:r>
              <a:rPr lang="pt-BR" sz="1400" b="1" dirty="0" smtClean="0">
                <a:solidFill>
                  <a:schemeClr val="accent6">
                    <a:lumMod val="75000"/>
                  </a:schemeClr>
                </a:solidFill>
              </a:rPr>
              <a:t> </a:t>
            </a:r>
            <a:r>
              <a:rPr lang="pt-BR" sz="1400" b="1" dirty="0" err="1" smtClean="0">
                <a:solidFill>
                  <a:schemeClr val="accent6">
                    <a:lumMod val="75000"/>
                  </a:schemeClr>
                </a:solidFill>
              </a:rPr>
              <a:t>Funcionamiento</a:t>
            </a:r>
            <a:r>
              <a:rPr lang="pt-BR" sz="1400" b="1" dirty="0" smtClean="0">
                <a:solidFill>
                  <a:schemeClr val="accent6">
                    <a:lumMod val="75000"/>
                  </a:schemeClr>
                </a:solidFill>
              </a:rPr>
              <a:t> </a:t>
            </a:r>
            <a:r>
              <a:rPr lang="pt-BR" sz="1400" b="1" dirty="0" err="1" smtClean="0">
                <a:solidFill>
                  <a:schemeClr val="accent6">
                    <a:lumMod val="75000"/>
                  </a:schemeClr>
                </a:solidFill>
              </a:rPr>
              <a:t>del</a:t>
            </a:r>
            <a:r>
              <a:rPr lang="pt-BR" sz="1400" b="1" dirty="0" smtClean="0">
                <a:solidFill>
                  <a:schemeClr val="accent6">
                    <a:lumMod val="75000"/>
                  </a:schemeClr>
                </a:solidFill>
              </a:rPr>
              <a:t> Federalismo Argentino</a:t>
            </a:r>
          </a:p>
          <a:p>
            <a:pPr algn="just"/>
            <a:endParaRPr lang="es-UY" sz="1200" dirty="0" smtClean="0"/>
          </a:p>
          <a:p>
            <a:pPr algn="just"/>
            <a:r>
              <a:rPr lang="es-UY" sz="1200" dirty="0" smtClean="0"/>
              <a:t>Se realizará el Miércoles 17 de Abril, a partir de las 9hs, en Calle 6 entre 47 y 48, La Plata, Buenos Aires</a:t>
            </a:r>
          </a:p>
          <a:p>
            <a:pPr algn="just"/>
            <a:r>
              <a:rPr lang="es-UY" sz="1200" dirty="0" smtClean="0"/>
              <a:t>El seminario es coorganizado por la Facultad de Ciencias Económicas de la Universidad de la Plata, la Universidad Torcuato Di Tella, el IAE, CIPPEC, la Academia Nacional de Derecho de Córdoba y la Universidad Nacional de Córdoba.</a:t>
            </a:r>
          </a:p>
          <a:p>
            <a:pPr algn="just"/>
            <a:endParaRPr lang="es-UY" sz="1200" dirty="0" smtClean="0"/>
          </a:p>
          <a:p>
            <a:pPr algn="just"/>
            <a:r>
              <a:rPr lang="es-UY" sz="1200" dirty="0" smtClean="0"/>
              <a:t>Más informaciones en: </a:t>
            </a:r>
            <a:r>
              <a:rPr lang="es-UY" sz="1200" dirty="0" smtClean="0">
                <a:hlinkClick r:id="rId6"/>
              </a:rPr>
              <a:t>http://www.depeco.econo.unlp.edu.ar/siff.php</a:t>
            </a:r>
            <a:endParaRPr lang="es-UY" sz="1200" dirty="0" smtClean="0"/>
          </a:p>
          <a:p>
            <a:pPr algn="just"/>
            <a:endParaRPr lang="es-UY" sz="1400" dirty="0" smtClean="0"/>
          </a:p>
          <a:p>
            <a:pPr algn="just"/>
            <a:endParaRPr lang="es-UY" sz="1400" dirty="0" smtClean="0"/>
          </a:p>
        </p:txBody>
      </p:sp>
      <p:pic>
        <p:nvPicPr>
          <p:cNvPr id="15362" name="Picture 2" descr="http://www.depeco.econo.unlp.edu.ar/images/fce-logo.jpg"/>
          <p:cNvPicPr>
            <a:picLocks noChangeAspect="1" noChangeArrowheads="1"/>
          </p:cNvPicPr>
          <p:nvPr/>
        </p:nvPicPr>
        <p:blipFill>
          <a:blip r:embed="rId7" cstate="print"/>
          <a:srcRect/>
          <a:stretch>
            <a:fillRect/>
          </a:stretch>
        </p:blipFill>
        <p:spPr bwMode="auto">
          <a:xfrm>
            <a:off x="4860032" y="4509120"/>
            <a:ext cx="952500" cy="695325"/>
          </a:xfrm>
          <a:prstGeom prst="rect">
            <a:avLst/>
          </a:prstGeom>
          <a:noFill/>
        </p:spPr>
      </p:pic>
      <p:pic>
        <p:nvPicPr>
          <p:cNvPr id="15364" name="Picture 4" descr="http://alumni.utdt.edu/WebJSP/imagenes/logoUTDT.gif"/>
          <p:cNvPicPr>
            <a:picLocks noChangeAspect="1" noChangeArrowheads="1"/>
          </p:cNvPicPr>
          <p:nvPr/>
        </p:nvPicPr>
        <p:blipFill>
          <a:blip r:embed="rId8" cstate="print"/>
          <a:srcRect/>
          <a:stretch>
            <a:fillRect/>
          </a:stretch>
        </p:blipFill>
        <p:spPr bwMode="auto">
          <a:xfrm>
            <a:off x="6156176" y="4581128"/>
            <a:ext cx="2476500" cy="466726"/>
          </a:xfrm>
          <a:prstGeom prst="rect">
            <a:avLst/>
          </a:prstGeom>
          <a:noFill/>
        </p:spPr>
      </p:pic>
      <p:pic>
        <p:nvPicPr>
          <p:cNvPr id="15366" name="Picture 6" descr="http://t0.gstatic.com/images?q=tbn:ANd9GcSye7_ZabeGLvDsmZkMdx0KvSksvQXJY9bcnf-B1-tkfgVUQ3-Mag"/>
          <p:cNvPicPr>
            <a:picLocks noChangeAspect="1" noChangeArrowheads="1"/>
          </p:cNvPicPr>
          <p:nvPr/>
        </p:nvPicPr>
        <p:blipFill>
          <a:blip r:embed="rId9" cstate="print"/>
          <a:srcRect/>
          <a:stretch>
            <a:fillRect/>
          </a:stretch>
        </p:blipFill>
        <p:spPr bwMode="auto">
          <a:xfrm>
            <a:off x="4860032" y="5373216"/>
            <a:ext cx="3639261" cy="792088"/>
          </a:xfrm>
          <a:prstGeom prst="rect">
            <a:avLst/>
          </a:prstGeom>
          <a:noFill/>
        </p:spPr>
      </p:pic>
    </p:spTree>
    <p:extLst>
      <p:ext uri="{BB962C8B-B14F-4D97-AF65-F5344CB8AC3E}">
        <p14:creationId xmlns="" xmlns:p14="http://schemas.microsoft.com/office/powerpoint/2010/main" val="3176894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rgbClr val="BA6F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6">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n-US" sz="2000" b="1" cap="small" dirty="0" err="1" smtClean="0">
                <a:solidFill>
                  <a:schemeClr val="accent6">
                    <a:lumMod val="75000"/>
                  </a:schemeClr>
                </a:solidFill>
              </a:rPr>
              <a:t>Seminarios</a:t>
            </a:r>
            <a:r>
              <a:rPr lang="en-US" sz="2000" b="1" cap="small" dirty="0" smtClean="0">
                <a:solidFill>
                  <a:schemeClr val="accent6">
                    <a:lumMod val="75000"/>
                  </a:schemeClr>
                </a:solidFill>
              </a:rPr>
              <a:t>, </a:t>
            </a:r>
            <a:r>
              <a:rPr lang="en-US" sz="2000" b="1" cap="small" dirty="0" err="1" smtClean="0">
                <a:solidFill>
                  <a:schemeClr val="accent6">
                    <a:lumMod val="75000"/>
                  </a:schemeClr>
                </a:solidFill>
              </a:rPr>
              <a:t>Congresos</a:t>
            </a:r>
            <a:r>
              <a:rPr lang="en-US" sz="2000" b="1" cap="small" dirty="0" smtClean="0">
                <a:solidFill>
                  <a:schemeClr val="accent6">
                    <a:lumMod val="75000"/>
                  </a:schemeClr>
                </a:solidFill>
              </a:rPr>
              <a:t> y </a:t>
            </a:r>
            <a:r>
              <a:rPr lang="en-US" sz="2000" b="1" cap="small" dirty="0" err="1" smtClean="0">
                <a:solidFill>
                  <a:schemeClr val="accent6">
                    <a:lumMod val="75000"/>
                  </a:schemeClr>
                </a:solidFill>
              </a:rPr>
              <a:t>Conferencias</a:t>
            </a:r>
            <a:endParaRPr lang="en-US" sz="1300" dirty="0" smtClean="0">
              <a:solidFill>
                <a:schemeClr val="accent6">
                  <a:lumMod val="75000"/>
                </a:schemeClr>
              </a:solidFill>
            </a:endParaRPr>
          </a:p>
        </p:txBody>
      </p:sp>
      <p:sp>
        <p:nvSpPr>
          <p:cNvPr id="11" name="TextBox 10"/>
          <p:cNvSpPr txBox="1"/>
          <p:nvPr/>
        </p:nvSpPr>
        <p:spPr>
          <a:xfrm>
            <a:off x="4644008" y="1484784"/>
            <a:ext cx="4207054" cy="954107"/>
          </a:xfrm>
          <a:prstGeom prst="rect">
            <a:avLst/>
          </a:prstGeom>
          <a:noFill/>
        </p:spPr>
        <p:txBody>
          <a:bodyPr wrap="square" rtlCol="0">
            <a:spAutoFit/>
          </a:bodyPr>
          <a:lstStyle/>
          <a:p>
            <a:endParaRPr lang="es-ES" sz="1400" dirty="0" smtClean="0">
              <a:solidFill>
                <a:schemeClr val="tx1">
                  <a:lumMod val="50000"/>
                  <a:lumOff val="50000"/>
                </a:schemeClr>
              </a:solidFill>
            </a:endParaRPr>
          </a:p>
          <a:p>
            <a:pPr algn="just"/>
            <a:endParaRPr lang="pt-BR" sz="1400" dirty="0" smtClean="0">
              <a:solidFill>
                <a:schemeClr val="tx1">
                  <a:lumMod val="50000"/>
                  <a:lumOff val="50000"/>
                </a:schemeClr>
              </a:solidFill>
            </a:endParaRPr>
          </a:p>
          <a:p>
            <a:pPr algn="just"/>
            <a:r>
              <a:rPr lang="es-ES_tradnl" sz="1400" dirty="0" smtClean="0">
                <a:solidFill>
                  <a:schemeClr val="tx1">
                    <a:lumMod val="50000"/>
                    <a:lumOff val="50000"/>
                  </a:schemeClr>
                </a:solidFill>
              </a:rPr>
              <a:t> </a:t>
            </a:r>
            <a:endParaRPr lang="pt-BR" sz="1400" dirty="0" smtClean="0">
              <a:solidFill>
                <a:schemeClr val="tx1">
                  <a:lumMod val="50000"/>
                  <a:lumOff val="50000"/>
                </a:schemeClr>
              </a:solidFill>
            </a:endParaRPr>
          </a:p>
          <a:p>
            <a:pPr algn="just"/>
            <a:r>
              <a:rPr lang="es-ES" sz="1400" b="1" dirty="0" smtClean="0">
                <a:solidFill>
                  <a:schemeClr val="accent6">
                    <a:lumMod val="75000"/>
                  </a:schemeClr>
                </a:solidFill>
              </a:rPr>
              <a:t> </a:t>
            </a:r>
            <a:endParaRPr lang="es-ES" sz="1400" b="1" dirty="0">
              <a:solidFill>
                <a:schemeClr val="accent6">
                  <a:lumMod val="75000"/>
                </a:schemeClr>
              </a:solidFill>
            </a:endParaRPr>
          </a:p>
        </p:txBody>
      </p:sp>
      <p:sp>
        <p:nvSpPr>
          <p:cNvPr id="147" name="146 CuadroTexto"/>
          <p:cNvSpPr txBox="1"/>
          <p:nvPr/>
        </p:nvSpPr>
        <p:spPr>
          <a:xfrm>
            <a:off x="179512" y="1628800"/>
            <a:ext cx="4176464" cy="5047536"/>
          </a:xfrm>
          <a:prstGeom prst="rect">
            <a:avLst/>
          </a:prstGeom>
          <a:noFill/>
        </p:spPr>
        <p:txBody>
          <a:bodyPr wrap="square" rtlCol="0">
            <a:spAutoFit/>
          </a:bodyPr>
          <a:lstStyle/>
          <a:p>
            <a:pPr algn="just"/>
            <a:r>
              <a:rPr lang="pt-BR" sz="1400" b="1" dirty="0" smtClean="0">
                <a:solidFill>
                  <a:schemeClr val="accent6">
                    <a:lumMod val="75000"/>
                  </a:schemeClr>
                </a:solidFill>
              </a:rPr>
              <a:t>3 - III </a:t>
            </a:r>
            <a:r>
              <a:rPr lang="pt-BR" sz="1400" b="1" dirty="0" err="1" smtClean="0">
                <a:solidFill>
                  <a:schemeClr val="accent6">
                    <a:lumMod val="75000"/>
                  </a:schemeClr>
                </a:solidFill>
              </a:rPr>
              <a:t>Encuentro</a:t>
            </a:r>
            <a:r>
              <a:rPr lang="pt-BR" sz="1400" b="1" dirty="0" smtClean="0">
                <a:solidFill>
                  <a:schemeClr val="accent6">
                    <a:lumMod val="75000"/>
                  </a:schemeClr>
                </a:solidFill>
              </a:rPr>
              <a:t> de </a:t>
            </a:r>
            <a:r>
              <a:rPr lang="pt-BR" sz="1400" b="1" dirty="0" err="1" smtClean="0">
                <a:solidFill>
                  <a:schemeClr val="accent6">
                    <a:lumMod val="75000"/>
                  </a:schemeClr>
                </a:solidFill>
              </a:rPr>
              <a:t>la</a:t>
            </a:r>
            <a:r>
              <a:rPr lang="pt-BR" sz="1400" b="1" dirty="0" smtClean="0">
                <a:solidFill>
                  <a:schemeClr val="accent6">
                    <a:lumMod val="75000"/>
                  </a:schemeClr>
                </a:solidFill>
              </a:rPr>
              <a:t> </a:t>
            </a:r>
            <a:r>
              <a:rPr lang="pt-BR" sz="1400" b="1" dirty="0" err="1" smtClean="0">
                <a:solidFill>
                  <a:schemeClr val="accent6">
                    <a:lumMod val="75000"/>
                  </a:schemeClr>
                </a:solidFill>
              </a:rPr>
              <a:t>región</a:t>
            </a:r>
            <a:r>
              <a:rPr lang="pt-BR" sz="1400" b="1" dirty="0" smtClean="0">
                <a:solidFill>
                  <a:schemeClr val="accent6">
                    <a:lumMod val="75000"/>
                  </a:schemeClr>
                </a:solidFill>
              </a:rPr>
              <a:t> América Latina y </a:t>
            </a:r>
            <a:r>
              <a:rPr lang="pt-BR" sz="1400" b="1" dirty="0" err="1" smtClean="0">
                <a:solidFill>
                  <a:schemeClr val="accent6">
                    <a:lumMod val="75000"/>
                  </a:schemeClr>
                </a:solidFill>
              </a:rPr>
              <a:t>el</a:t>
            </a:r>
            <a:r>
              <a:rPr lang="pt-BR" sz="1400" b="1" dirty="0" smtClean="0">
                <a:solidFill>
                  <a:schemeClr val="accent6">
                    <a:lumMod val="75000"/>
                  </a:schemeClr>
                </a:solidFill>
              </a:rPr>
              <a:t> Caribe de </a:t>
            </a:r>
            <a:r>
              <a:rPr lang="pt-BR" sz="1400" b="1" dirty="0" err="1" smtClean="0">
                <a:solidFill>
                  <a:schemeClr val="accent6">
                    <a:lumMod val="75000"/>
                  </a:schemeClr>
                </a:solidFill>
              </a:rPr>
              <a:t>la</a:t>
            </a:r>
            <a:r>
              <a:rPr lang="pt-BR" sz="1400" b="1" dirty="0" smtClean="0">
                <a:solidFill>
                  <a:schemeClr val="accent6">
                    <a:lumMod val="75000"/>
                  </a:schemeClr>
                </a:solidFill>
              </a:rPr>
              <a:t> </a:t>
            </a:r>
            <a:r>
              <a:rPr lang="pt-BR" sz="1400" b="1" dirty="0" err="1" smtClean="0">
                <a:solidFill>
                  <a:schemeClr val="accent6">
                    <a:lumMod val="75000"/>
                  </a:schemeClr>
                </a:solidFill>
              </a:rPr>
              <a:t>Federación</a:t>
            </a:r>
            <a:r>
              <a:rPr lang="pt-BR" sz="1400" b="1" dirty="0" smtClean="0">
                <a:solidFill>
                  <a:schemeClr val="accent6">
                    <a:lumMod val="75000"/>
                  </a:schemeClr>
                </a:solidFill>
              </a:rPr>
              <a:t> Internacional de </a:t>
            </a:r>
            <a:r>
              <a:rPr lang="pt-BR" sz="1400" b="1" dirty="0" err="1" smtClean="0">
                <a:solidFill>
                  <a:schemeClr val="accent6">
                    <a:lumMod val="75000"/>
                  </a:schemeClr>
                </a:solidFill>
              </a:rPr>
              <a:t>Trabajadores</a:t>
            </a:r>
            <a:r>
              <a:rPr lang="pt-BR" sz="1400" b="1" dirty="0" smtClean="0">
                <a:solidFill>
                  <a:schemeClr val="accent6">
                    <a:lumMod val="75000"/>
                  </a:schemeClr>
                </a:solidFill>
              </a:rPr>
              <a:t> </a:t>
            </a:r>
            <a:r>
              <a:rPr lang="pt-BR" sz="1400" b="1" dirty="0" err="1" smtClean="0">
                <a:solidFill>
                  <a:schemeClr val="accent6">
                    <a:lumMod val="75000"/>
                  </a:schemeClr>
                </a:solidFill>
              </a:rPr>
              <a:t>Sociales</a:t>
            </a:r>
            <a:r>
              <a:rPr lang="pt-BR" sz="1400" b="1" dirty="0" smtClean="0">
                <a:solidFill>
                  <a:schemeClr val="accent6">
                    <a:lumMod val="75000"/>
                  </a:schemeClr>
                </a:solidFill>
              </a:rPr>
              <a:t>, </a:t>
            </a:r>
            <a:r>
              <a:rPr lang="pt-BR" sz="1400" b="1" dirty="0" err="1" smtClean="0">
                <a:solidFill>
                  <a:schemeClr val="accent6">
                    <a:lumMod val="75000"/>
                  </a:schemeClr>
                </a:solidFill>
              </a:rPr>
              <a:t>Uruguay</a:t>
            </a:r>
            <a:endParaRPr lang="pt-BR" sz="1400" b="1" dirty="0" smtClean="0">
              <a:solidFill>
                <a:schemeClr val="accent6">
                  <a:lumMod val="75000"/>
                </a:schemeClr>
              </a:solidFill>
            </a:endParaRPr>
          </a:p>
          <a:p>
            <a:pPr algn="just"/>
            <a:endParaRPr lang="es-UY" sz="1400" dirty="0" smtClean="0"/>
          </a:p>
          <a:p>
            <a:pPr algn="just"/>
            <a:r>
              <a:rPr lang="es-UY" sz="1400" dirty="0" smtClean="0"/>
              <a:t>La Federación Internacional de Trabajadores Sociales región América Latina y Caribe y la Asociación de Asistentes Sociales del Uruguay (ADASU) están organizando el Encuentro, y ha invitado a ser parte de la organización al Consejo Uruguayo de Bienestar Social (CUBS representante en Uruguay del Consejo Internacional de Bienestar Social), al Departamento de trabajo Social de la Facultad de Ciencias Sociales (representante en Uruguay de ALAIETS) y al Centro de Estudiantes de Ciencias Sociales (</a:t>
            </a:r>
            <a:r>
              <a:rPr lang="es-UY" sz="1400" dirty="0" err="1" smtClean="0"/>
              <a:t>Cecso</a:t>
            </a:r>
            <a:r>
              <a:rPr lang="es-UY" sz="1400" dirty="0" smtClean="0"/>
              <a:t>).</a:t>
            </a:r>
          </a:p>
          <a:p>
            <a:pPr algn="just"/>
            <a:r>
              <a:rPr lang="es-UY" sz="1400" dirty="0" smtClean="0"/>
              <a:t>En este III Encuentro Regional se pretende profundizar en el debate sobre el Estado y las políticas sociales, partiendo de la propuesta de “Definición de Trabajo Social”, presentada por la región AL y C en la Asamblea Mundial de Estocolmo, en la que se dice que Trabajo Social es una profesión que se inserta en el ámbito de las relaciones entre sujetos sociales y entre estos y el Estado en los distintos contextos socio-históricos de actuación profesional.</a:t>
            </a:r>
            <a:endParaRPr lang="es-UY" sz="1400" dirty="0"/>
          </a:p>
        </p:txBody>
      </p:sp>
      <p:sp>
        <p:nvSpPr>
          <p:cNvPr id="148" name="147 Rectángulo"/>
          <p:cNvSpPr/>
          <p:nvPr/>
        </p:nvSpPr>
        <p:spPr>
          <a:xfrm>
            <a:off x="4895528" y="1700808"/>
            <a:ext cx="4068960" cy="2031325"/>
          </a:xfrm>
          <a:prstGeom prst="rect">
            <a:avLst/>
          </a:prstGeom>
        </p:spPr>
        <p:txBody>
          <a:bodyPr wrap="square">
            <a:spAutoFit/>
          </a:bodyPr>
          <a:lstStyle/>
          <a:p>
            <a:pPr algn="just"/>
            <a:r>
              <a:rPr lang="es-UY" sz="1400" dirty="0" smtClean="0"/>
              <a:t>30 y 31 de mayo y 1º de junio en Montevideo, Uruguay Facultad de Ciencias Sociales y Paraninfo de la UDELAR</a:t>
            </a:r>
          </a:p>
          <a:p>
            <a:pPr algn="just"/>
            <a:r>
              <a:rPr lang="es-UY" sz="1400" dirty="0" smtClean="0"/>
              <a:t>Fecha límite para presentación de artículos: </a:t>
            </a:r>
            <a:r>
              <a:rPr lang="es-UY" sz="1400" b="1" dirty="0" smtClean="0">
                <a:solidFill>
                  <a:schemeClr val="accent6"/>
                </a:solidFill>
              </a:rPr>
              <a:t>23 de abril</a:t>
            </a:r>
          </a:p>
          <a:p>
            <a:r>
              <a:rPr lang="es-UY" sz="1400" dirty="0" smtClean="0"/>
              <a:t>Más informaciones en: </a:t>
            </a:r>
            <a:r>
              <a:rPr lang="es-UY" sz="1400" dirty="0" smtClean="0">
                <a:hlinkClick r:id="rId3"/>
              </a:rPr>
              <a:t>http://www.adasu.org/noticia.php?id_prod=53&amp;id_cat=9</a:t>
            </a:r>
            <a:endParaRPr lang="es-UY" sz="1400" dirty="0" smtClean="0"/>
          </a:p>
          <a:p>
            <a:endParaRPr lang="es-UY" sz="1400" b="1" dirty="0">
              <a:solidFill>
                <a:schemeClr val="accent6"/>
              </a:solidFill>
            </a:endParaRPr>
          </a:p>
        </p:txBody>
      </p:sp>
      <p:sp>
        <p:nvSpPr>
          <p:cNvPr id="14475" name="AutoShape 139" descr="Logo III encuentr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UY"/>
          </a:p>
        </p:txBody>
      </p:sp>
      <p:pic>
        <p:nvPicPr>
          <p:cNvPr id="150" name="149 Imagen" descr="3 encuentro trabajo social.jpg"/>
          <p:cNvPicPr>
            <a:picLocks noChangeAspect="1"/>
          </p:cNvPicPr>
          <p:nvPr/>
        </p:nvPicPr>
        <p:blipFill>
          <a:blip r:embed="rId4" cstate="print"/>
          <a:stretch>
            <a:fillRect/>
          </a:stretch>
        </p:blipFill>
        <p:spPr>
          <a:xfrm>
            <a:off x="5436096" y="3336912"/>
            <a:ext cx="2664296" cy="3089039"/>
          </a:xfrm>
          <a:prstGeom prst="rect">
            <a:avLst/>
          </a:prstGeom>
        </p:spPr>
      </p:pic>
    </p:spTree>
    <p:extLst>
      <p:ext uri="{BB962C8B-B14F-4D97-AF65-F5344CB8AC3E}">
        <p14:creationId xmlns="" xmlns:p14="http://schemas.microsoft.com/office/powerpoint/2010/main" val="4223370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rgbClr val="BA6F4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6">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n-US" sz="2000" b="1" cap="small" dirty="0" err="1" smtClean="0">
                <a:solidFill>
                  <a:schemeClr val="accent6">
                    <a:lumMod val="75000"/>
                  </a:schemeClr>
                </a:solidFill>
              </a:rPr>
              <a:t>Seminarios</a:t>
            </a:r>
            <a:r>
              <a:rPr lang="en-US" sz="2000" b="1" cap="small" dirty="0" smtClean="0">
                <a:solidFill>
                  <a:schemeClr val="accent6">
                    <a:lumMod val="75000"/>
                  </a:schemeClr>
                </a:solidFill>
              </a:rPr>
              <a:t>, </a:t>
            </a:r>
            <a:r>
              <a:rPr lang="en-US" sz="2000" b="1" cap="small" dirty="0" err="1" smtClean="0">
                <a:solidFill>
                  <a:schemeClr val="accent6">
                    <a:lumMod val="75000"/>
                  </a:schemeClr>
                </a:solidFill>
              </a:rPr>
              <a:t>Congresos</a:t>
            </a:r>
            <a:r>
              <a:rPr lang="en-US" sz="2000" b="1" cap="small" dirty="0" smtClean="0">
                <a:solidFill>
                  <a:schemeClr val="accent6">
                    <a:lumMod val="75000"/>
                  </a:schemeClr>
                </a:solidFill>
              </a:rPr>
              <a:t> y </a:t>
            </a:r>
            <a:r>
              <a:rPr lang="en-US" sz="2000" b="1" cap="small" dirty="0" err="1" smtClean="0">
                <a:solidFill>
                  <a:schemeClr val="accent6">
                    <a:lumMod val="75000"/>
                  </a:schemeClr>
                </a:solidFill>
              </a:rPr>
              <a:t>Conferencias</a:t>
            </a:r>
            <a:endParaRPr lang="en-US" sz="1300" dirty="0" smtClean="0">
              <a:solidFill>
                <a:schemeClr val="accent6">
                  <a:lumMod val="75000"/>
                </a:schemeClr>
              </a:solidFill>
            </a:endParaRPr>
          </a:p>
        </p:txBody>
      </p:sp>
      <p:pic>
        <p:nvPicPr>
          <p:cNvPr id="13314" name="Picture 2" descr="VII Congresso Latino-americano de Estudos do Trabalho"/>
          <p:cNvPicPr>
            <a:picLocks noChangeAspect="1" noChangeArrowheads="1"/>
          </p:cNvPicPr>
          <p:nvPr/>
        </p:nvPicPr>
        <p:blipFill>
          <a:blip r:embed="rId3" cstate="print"/>
          <a:srcRect/>
          <a:stretch>
            <a:fillRect/>
          </a:stretch>
        </p:blipFill>
        <p:spPr bwMode="auto">
          <a:xfrm>
            <a:off x="4499992" y="3717032"/>
            <a:ext cx="4644008" cy="794565"/>
          </a:xfrm>
          <a:prstGeom prst="rect">
            <a:avLst/>
          </a:prstGeom>
          <a:noFill/>
        </p:spPr>
      </p:pic>
      <p:sp>
        <p:nvSpPr>
          <p:cNvPr id="11" name="10 CuadroTexto"/>
          <p:cNvSpPr txBox="1"/>
          <p:nvPr/>
        </p:nvSpPr>
        <p:spPr>
          <a:xfrm>
            <a:off x="251520" y="1533465"/>
            <a:ext cx="3960440" cy="5324535"/>
          </a:xfrm>
          <a:prstGeom prst="rect">
            <a:avLst/>
          </a:prstGeom>
          <a:noFill/>
        </p:spPr>
        <p:txBody>
          <a:bodyPr wrap="square" rtlCol="0">
            <a:spAutoFit/>
          </a:bodyPr>
          <a:lstStyle/>
          <a:p>
            <a:pPr algn="just"/>
            <a:r>
              <a:rPr lang="pt-BR" sz="1400" b="1" dirty="0" smtClean="0">
                <a:solidFill>
                  <a:schemeClr val="accent6">
                    <a:lumMod val="75000"/>
                  </a:schemeClr>
                </a:solidFill>
              </a:rPr>
              <a:t>4- VII </a:t>
            </a:r>
            <a:r>
              <a:rPr lang="pt-BR" sz="1400" b="1" dirty="0" err="1" smtClean="0">
                <a:solidFill>
                  <a:schemeClr val="accent6">
                    <a:lumMod val="75000"/>
                  </a:schemeClr>
                </a:solidFill>
              </a:rPr>
              <a:t>Congreso</a:t>
            </a:r>
            <a:r>
              <a:rPr lang="pt-BR" sz="1400" b="1" dirty="0" smtClean="0">
                <a:solidFill>
                  <a:schemeClr val="accent6">
                    <a:lumMod val="75000"/>
                  </a:schemeClr>
                </a:solidFill>
              </a:rPr>
              <a:t> de </a:t>
            </a:r>
            <a:r>
              <a:rPr lang="pt-BR" sz="1400" b="1" dirty="0" err="1" smtClean="0">
                <a:solidFill>
                  <a:schemeClr val="accent6">
                    <a:lumMod val="75000"/>
                  </a:schemeClr>
                </a:solidFill>
              </a:rPr>
              <a:t>la</a:t>
            </a:r>
            <a:r>
              <a:rPr lang="pt-BR" sz="1400" b="1" dirty="0" smtClean="0">
                <a:solidFill>
                  <a:schemeClr val="accent6">
                    <a:lumMod val="75000"/>
                  </a:schemeClr>
                </a:solidFill>
              </a:rPr>
              <a:t> </a:t>
            </a:r>
            <a:r>
              <a:rPr lang="pt-BR" sz="1400" b="1" dirty="0" err="1" smtClean="0">
                <a:solidFill>
                  <a:schemeClr val="accent6">
                    <a:lumMod val="75000"/>
                  </a:schemeClr>
                </a:solidFill>
              </a:rPr>
              <a:t>Asociación</a:t>
            </a:r>
            <a:r>
              <a:rPr lang="pt-BR" sz="1400" b="1" dirty="0" smtClean="0">
                <a:solidFill>
                  <a:schemeClr val="accent6">
                    <a:lumMod val="75000"/>
                  </a:schemeClr>
                </a:solidFill>
              </a:rPr>
              <a:t> </a:t>
            </a:r>
            <a:r>
              <a:rPr lang="pt-BR" sz="1400" b="1" dirty="0" err="1" smtClean="0">
                <a:solidFill>
                  <a:schemeClr val="accent6">
                    <a:lumMod val="75000"/>
                  </a:schemeClr>
                </a:solidFill>
              </a:rPr>
              <a:t>Latinoamericana</a:t>
            </a:r>
            <a:r>
              <a:rPr lang="pt-BR" sz="1400" b="1" dirty="0" smtClean="0">
                <a:solidFill>
                  <a:schemeClr val="accent6">
                    <a:lumMod val="75000"/>
                  </a:schemeClr>
                </a:solidFill>
              </a:rPr>
              <a:t> de </a:t>
            </a:r>
            <a:r>
              <a:rPr lang="pt-BR" sz="1400" b="1" dirty="0" err="1" smtClean="0">
                <a:solidFill>
                  <a:schemeClr val="accent6">
                    <a:lumMod val="75000"/>
                  </a:schemeClr>
                </a:solidFill>
              </a:rPr>
              <a:t>Estudios</a:t>
            </a:r>
            <a:r>
              <a:rPr lang="pt-BR" sz="1400" b="1" dirty="0" smtClean="0">
                <a:solidFill>
                  <a:schemeClr val="accent6">
                    <a:lumMod val="75000"/>
                  </a:schemeClr>
                </a:solidFill>
              </a:rPr>
              <a:t> </a:t>
            </a:r>
            <a:r>
              <a:rPr lang="pt-BR" sz="1400" b="1" dirty="0" err="1" smtClean="0">
                <a:solidFill>
                  <a:schemeClr val="accent6">
                    <a:lumMod val="75000"/>
                  </a:schemeClr>
                </a:solidFill>
              </a:rPr>
              <a:t>del</a:t>
            </a:r>
            <a:r>
              <a:rPr lang="pt-BR" sz="1400" b="1" dirty="0" smtClean="0">
                <a:solidFill>
                  <a:schemeClr val="accent6">
                    <a:lumMod val="75000"/>
                  </a:schemeClr>
                </a:solidFill>
              </a:rPr>
              <a:t> </a:t>
            </a:r>
            <a:r>
              <a:rPr lang="pt-BR" sz="1400" b="1" dirty="0" err="1" smtClean="0">
                <a:solidFill>
                  <a:schemeClr val="accent6">
                    <a:lumMod val="75000"/>
                  </a:schemeClr>
                </a:solidFill>
              </a:rPr>
              <a:t>Trabajo</a:t>
            </a:r>
            <a:endParaRPr lang="es-UY" sz="1400" dirty="0" smtClean="0"/>
          </a:p>
          <a:p>
            <a:pPr algn="just"/>
            <a:endParaRPr lang="pt-BR" sz="1400" dirty="0" smtClean="0"/>
          </a:p>
          <a:p>
            <a:pPr algn="just"/>
            <a:r>
              <a:rPr lang="pt-BR" sz="1400" dirty="0" smtClean="0"/>
              <a:t>A Associação Latino-americana de Estudos do Trabalho, ALAST realizará, nos dias 2 a 5 de julho de 2013, o VII CONGRESSO LATINO-AMERICANO DE ESTUDOS DO TRABALHO, celebrando os 20 Anos de fundação da ALAST. O Congresso terá lugar na Cidade Universitária da Universidade de São Paulo, bairro do Butantã, Cidade de São Paulo, Brasil, e terá como tema geral </a:t>
            </a:r>
            <a:r>
              <a:rPr lang="pt-BR" sz="1400" b="1" dirty="0" smtClean="0"/>
              <a:t>O trabalho no século XXI. Mudanças, impactos e perspectivas.</a:t>
            </a:r>
            <a:r>
              <a:rPr lang="pt-BR" sz="1400" dirty="0" smtClean="0"/>
              <a:t> O objetivo deste encontro científico é realizar uma ampla discussão sobre as mudanças que têm impactado o trabalho nesse inicio de século, considerando as especificidades estruturais e históricas do trabalho nas sociedades latino-americanas contemporâneas.</a:t>
            </a:r>
          </a:p>
          <a:p>
            <a:pPr algn="just"/>
            <a:r>
              <a:rPr lang="pt-BR" sz="1400" dirty="0" smtClean="0"/>
              <a:t>Convidamos, pela presente, estudiosos e pesquisadores da área do trabalho a submeterem suas propostas de organização de Grupos de Trabalho, cabendo aos membros do Comitê Científico selecionar os </a:t>
            </a:r>
            <a:r>
              <a:rPr lang="pt-BR" sz="1400" dirty="0" err="1" smtClean="0"/>
              <a:t>GTs</a:t>
            </a:r>
            <a:r>
              <a:rPr lang="pt-BR" sz="1400" dirty="0" smtClean="0"/>
              <a:t> que irão compor o evento.</a:t>
            </a:r>
          </a:p>
          <a:p>
            <a:endParaRPr lang="es-UY" dirty="0"/>
          </a:p>
        </p:txBody>
      </p:sp>
      <p:sp>
        <p:nvSpPr>
          <p:cNvPr id="12" name="11 CuadroTexto"/>
          <p:cNvSpPr txBox="1"/>
          <p:nvPr/>
        </p:nvSpPr>
        <p:spPr>
          <a:xfrm>
            <a:off x="4572000" y="2276872"/>
            <a:ext cx="4392488" cy="738664"/>
          </a:xfrm>
          <a:prstGeom prst="rect">
            <a:avLst/>
          </a:prstGeom>
          <a:noFill/>
        </p:spPr>
        <p:txBody>
          <a:bodyPr wrap="square" rtlCol="0">
            <a:spAutoFit/>
          </a:bodyPr>
          <a:lstStyle/>
          <a:p>
            <a:pPr algn="just"/>
            <a:r>
              <a:rPr lang="es-UY" sz="1400" dirty="0" smtClean="0"/>
              <a:t>A chamada para </a:t>
            </a:r>
            <a:r>
              <a:rPr lang="es-UY" sz="1400" dirty="0" err="1" smtClean="0"/>
              <a:t>trabalhos</a:t>
            </a:r>
            <a:r>
              <a:rPr lang="es-UY" sz="1400" dirty="0" smtClean="0"/>
              <a:t> fecha no </a:t>
            </a:r>
            <a:r>
              <a:rPr lang="es-UY" sz="1400" dirty="0" err="1" smtClean="0"/>
              <a:t>dia</a:t>
            </a:r>
            <a:r>
              <a:rPr lang="es-UY" sz="1400" dirty="0" smtClean="0"/>
              <a:t> </a:t>
            </a:r>
            <a:r>
              <a:rPr lang="es-UY" sz="1400" b="1" dirty="0" smtClean="0">
                <a:solidFill>
                  <a:schemeClr val="accent6"/>
                </a:solidFill>
              </a:rPr>
              <a:t>26 de </a:t>
            </a:r>
            <a:r>
              <a:rPr lang="es-UY" sz="1400" b="1" dirty="0" err="1" smtClean="0">
                <a:solidFill>
                  <a:schemeClr val="accent6"/>
                </a:solidFill>
              </a:rPr>
              <a:t>junho</a:t>
            </a:r>
            <a:r>
              <a:rPr lang="es-UY" sz="1400" b="1" dirty="0" smtClean="0">
                <a:solidFill>
                  <a:schemeClr val="accent6"/>
                </a:solidFill>
              </a:rPr>
              <a:t> de 2013. </a:t>
            </a:r>
          </a:p>
          <a:p>
            <a:pPr algn="just"/>
            <a:r>
              <a:rPr lang="es-UY" sz="1400" dirty="0" err="1" smtClean="0"/>
              <a:t>Mais</a:t>
            </a:r>
            <a:r>
              <a:rPr lang="es-UY" sz="1400" dirty="0" smtClean="0"/>
              <a:t> informa</a:t>
            </a:r>
            <a:r>
              <a:rPr lang="pt-BR" sz="1400" dirty="0" err="1" smtClean="0"/>
              <a:t>ções</a:t>
            </a:r>
            <a:r>
              <a:rPr lang="pt-BR" sz="1400" dirty="0" smtClean="0"/>
              <a:t> em</a:t>
            </a:r>
            <a:r>
              <a:rPr lang="pt-BR" sz="1400" b="1" dirty="0" smtClean="0">
                <a:solidFill>
                  <a:schemeClr val="accent6"/>
                </a:solidFill>
              </a:rPr>
              <a:t>: </a:t>
            </a:r>
            <a:r>
              <a:rPr lang="es-UY" sz="1400" dirty="0" smtClean="0">
                <a:hlinkClick r:id="rId4"/>
              </a:rPr>
              <a:t>http://www.alast2013.com.br/</a:t>
            </a:r>
            <a:endParaRPr lang="es-UY" sz="1400" b="1" dirty="0">
              <a:solidFill>
                <a:schemeClr val="accent6"/>
              </a:solidFill>
            </a:endParaRPr>
          </a:p>
        </p:txBody>
      </p:sp>
    </p:spTree>
    <p:extLst>
      <p:ext uri="{BB962C8B-B14F-4D97-AF65-F5344CB8AC3E}">
        <p14:creationId xmlns="" xmlns:p14="http://schemas.microsoft.com/office/powerpoint/2010/main" val="1186382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rgbClr val="6666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0" y="980728"/>
            <a:ext cx="8839200" cy="400110"/>
          </a:xfrm>
          <a:prstGeom prst="rect">
            <a:avLst/>
          </a:prstGeom>
          <a:noFill/>
        </p:spPr>
        <p:txBody>
          <a:bodyPr wrap="square" rtlCol="0">
            <a:spAutoFit/>
          </a:bodyPr>
          <a:lstStyle/>
          <a:p>
            <a:r>
              <a:rPr lang="es-ES_tradnl" sz="2000" b="1" cap="small" dirty="0" smtClean="0">
                <a:solidFill>
                  <a:schemeClr val="tx1">
                    <a:lumMod val="65000"/>
                    <a:lumOff val="35000"/>
                  </a:schemeClr>
                </a:solidFill>
              </a:rPr>
              <a:t>Novedades </a:t>
            </a:r>
            <a:r>
              <a:rPr lang="es-ES_tradnl" sz="2000" b="1" cap="small" dirty="0" smtClean="0">
                <a:solidFill>
                  <a:schemeClr val="tx1">
                    <a:lumMod val="50000"/>
                    <a:lumOff val="50000"/>
                  </a:schemeClr>
                </a:solidFill>
              </a:rPr>
              <a:t>editoriales</a:t>
            </a:r>
            <a:endParaRPr lang="en-US" sz="1300" dirty="0" smtClean="0">
              <a:solidFill>
                <a:schemeClr val="tx1">
                  <a:lumMod val="50000"/>
                  <a:lumOff val="50000"/>
                </a:schemeClr>
              </a:solidFill>
            </a:endParaRPr>
          </a:p>
        </p:txBody>
      </p:sp>
      <p:sp>
        <p:nvSpPr>
          <p:cNvPr id="10" name="TextBox 9"/>
          <p:cNvSpPr txBox="1"/>
          <p:nvPr/>
        </p:nvSpPr>
        <p:spPr>
          <a:xfrm>
            <a:off x="179512" y="1628800"/>
            <a:ext cx="4267200" cy="1815882"/>
          </a:xfrm>
          <a:prstGeom prst="rect">
            <a:avLst/>
          </a:prstGeom>
          <a:noFill/>
        </p:spPr>
        <p:txBody>
          <a:bodyPr wrap="square" rtlCol="0">
            <a:spAutoFit/>
          </a:bodyPr>
          <a:lstStyle/>
          <a:p>
            <a:pPr algn="just"/>
            <a:r>
              <a:rPr lang="es-ES" sz="1400" b="1" dirty="0" smtClean="0">
                <a:solidFill>
                  <a:schemeClr val="tx1">
                    <a:lumMod val="50000"/>
                    <a:lumOff val="50000"/>
                  </a:schemeClr>
                </a:solidFill>
              </a:rPr>
              <a:t>1- </a:t>
            </a:r>
            <a:r>
              <a:rPr lang="es-ES" sz="1400" b="1" dirty="0" err="1" smtClean="0">
                <a:solidFill>
                  <a:schemeClr val="tx1">
                    <a:lumMod val="50000"/>
                    <a:lumOff val="50000"/>
                  </a:schemeClr>
                </a:solidFill>
              </a:rPr>
              <a:t>Trabalho</a:t>
            </a:r>
            <a:r>
              <a:rPr lang="es-ES" sz="1400" b="1" dirty="0" smtClean="0">
                <a:solidFill>
                  <a:schemeClr val="tx1">
                    <a:lumMod val="50000"/>
                    <a:lumOff val="50000"/>
                  </a:schemeClr>
                </a:solidFill>
              </a:rPr>
              <a:t> e sindicalismo no Brasil e </a:t>
            </a:r>
            <a:r>
              <a:rPr lang="es-ES" sz="1400" b="1" dirty="0" err="1" smtClean="0">
                <a:solidFill>
                  <a:schemeClr val="tx1">
                    <a:lumMod val="50000"/>
                    <a:lumOff val="50000"/>
                  </a:schemeClr>
                </a:solidFill>
              </a:rPr>
              <a:t>na</a:t>
            </a:r>
            <a:r>
              <a:rPr lang="es-ES" sz="1400" b="1" dirty="0" smtClean="0">
                <a:solidFill>
                  <a:schemeClr val="tx1">
                    <a:lumMod val="50000"/>
                    <a:lumOff val="50000"/>
                  </a:schemeClr>
                </a:solidFill>
              </a:rPr>
              <a:t> Argentina. </a:t>
            </a:r>
            <a:r>
              <a:rPr lang="es-ES" sz="1400" dirty="0" smtClean="0">
                <a:solidFill>
                  <a:schemeClr val="tx1">
                    <a:lumMod val="50000"/>
                    <a:lumOff val="50000"/>
                  </a:schemeClr>
                </a:solidFill>
              </a:rPr>
              <a:t/>
            </a:r>
            <a:br>
              <a:rPr lang="es-ES" sz="1400" dirty="0" smtClean="0">
                <a:solidFill>
                  <a:schemeClr val="tx1">
                    <a:lumMod val="50000"/>
                    <a:lumOff val="50000"/>
                  </a:schemeClr>
                </a:solidFill>
              </a:rPr>
            </a:br>
            <a:endParaRPr lang="pt-BR" sz="1400" b="1" dirty="0" smtClean="0">
              <a:solidFill>
                <a:schemeClr val="tx1">
                  <a:lumMod val="50000"/>
                  <a:lumOff val="50000"/>
                </a:schemeClr>
              </a:solidFill>
            </a:endParaRPr>
          </a:p>
          <a:p>
            <a:r>
              <a:rPr lang="es-ES" sz="1400" b="1" dirty="0" smtClean="0">
                <a:solidFill>
                  <a:schemeClr val="tx1">
                    <a:lumMod val="65000"/>
                    <a:lumOff val="35000"/>
                  </a:schemeClr>
                </a:solidFill>
              </a:rPr>
              <a:t>Autoras: </a:t>
            </a:r>
            <a:r>
              <a:rPr lang="es-ES" sz="1400" dirty="0" err="1" smtClean="0"/>
              <a:t>Heloisa</a:t>
            </a:r>
            <a:r>
              <a:rPr lang="es-ES" sz="1400" dirty="0" smtClean="0"/>
              <a:t> Helena T. de Souza </a:t>
            </a:r>
            <a:r>
              <a:rPr lang="es-ES" sz="1400" dirty="0" err="1" smtClean="0"/>
              <a:t>Martins</a:t>
            </a:r>
            <a:r>
              <a:rPr lang="es-ES" sz="1400" dirty="0" smtClean="0"/>
              <a:t> y Patricia Alejandra Collado (</a:t>
            </a:r>
            <a:r>
              <a:rPr lang="es-ES" sz="1400" dirty="0" err="1" smtClean="0"/>
              <a:t>orgs</a:t>
            </a:r>
            <a:r>
              <a:rPr lang="es-ES" sz="1400" dirty="0" smtClean="0"/>
              <a:t>.)</a:t>
            </a:r>
          </a:p>
          <a:p>
            <a:pPr algn="just"/>
            <a:r>
              <a:rPr lang="es-ES_tradnl" sz="1400" b="1" dirty="0" smtClean="0">
                <a:solidFill>
                  <a:schemeClr val="tx1">
                    <a:lumMod val="65000"/>
                    <a:lumOff val="35000"/>
                  </a:schemeClr>
                </a:solidFill>
              </a:rPr>
              <a:t>Editora: </a:t>
            </a:r>
            <a:r>
              <a:rPr lang="es-ES" sz="1400" dirty="0" smtClean="0"/>
              <a:t>HUCITEC </a:t>
            </a:r>
            <a:endParaRPr lang="es-ES_tradnl" sz="1400" dirty="0" smtClean="0"/>
          </a:p>
          <a:p>
            <a:pPr algn="just"/>
            <a:r>
              <a:rPr lang="es-ES_tradnl" sz="1400" b="1" dirty="0" smtClean="0">
                <a:solidFill>
                  <a:schemeClr val="tx1">
                    <a:lumMod val="65000"/>
                    <a:lumOff val="35000"/>
                  </a:schemeClr>
                </a:solidFill>
              </a:rPr>
              <a:t>Idioma:</a:t>
            </a:r>
            <a:r>
              <a:rPr lang="es-ES_tradnl" sz="1400" dirty="0" smtClean="0"/>
              <a:t> </a:t>
            </a:r>
            <a:r>
              <a:rPr lang="es-ES_tradnl" sz="1400" dirty="0" err="1" smtClean="0"/>
              <a:t>Português</a:t>
            </a:r>
            <a:endParaRPr lang="es-ES_tradnl" sz="1400" dirty="0" smtClean="0"/>
          </a:p>
          <a:p>
            <a:pPr algn="just"/>
            <a:endParaRPr lang="es-ES" sz="1400" b="1" dirty="0" smtClean="0">
              <a:solidFill>
                <a:schemeClr val="tx1">
                  <a:lumMod val="65000"/>
                  <a:lumOff val="35000"/>
                </a:schemeClr>
              </a:solidFill>
            </a:endParaRPr>
          </a:p>
          <a:p>
            <a:pPr algn="just"/>
            <a:endParaRPr lang="es-ES" sz="1400" b="1" dirty="0" smtClean="0">
              <a:solidFill>
                <a:schemeClr val="tx1">
                  <a:lumMod val="65000"/>
                  <a:lumOff val="35000"/>
                </a:schemeClr>
              </a:solidFill>
            </a:endParaRPr>
          </a:p>
        </p:txBody>
      </p:sp>
      <p:sp>
        <p:nvSpPr>
          <p:cNvPr id="15364" name="AutoShape 4" descr="data:image/jpg;base64,/9j/4AAQSkZJRgABAQAAAQABAAD/2wCEAAkGBhQSEBQSEhIUFRQUFA8VFBQWFhUVGBYVFRcXFxUVFhcXHCYeFxolGhQVIC8gJCcpLCwsFh8xNjAqNScrLCkBCQoKDgwOGA8PGDUlHCUsNSksLCotLSopKSksLCosKSwsLCktLCwpLCksKSkpKSkpKSkpLCwpNSksKSwpLCksKf/AABEIAKgAeAMBIgACEQEDEQH/xAAcAAABBAMBAAAAAAAAAAAAAAABAAIEBwMFBgj/xABFEAACAQMCAgUGDAMFCQAAAAABAgMABBESIQUxBhMiQZEHUVNhgdEUFiMyUnFykqGxwdIkQoIXM2JjwhUlQ0RzorLT4v/EABkBAQEBAQEBAAAAAAAAAAAAAAABAgQDBf/EACYRAQABBAIBAwQDAAAAAAAAAAABAgMREgQhMTJRUgUTFEFCgbH/2gAMAwEAAhEDEQA/AKZznIpoWlneirVt4mkUitOY0qisRFSLJNpf+k35rWI1khnK5wAcgqQeWDRrLN/srEcUjN2XfSQCNSjuOM9+G8KzRcJRjP2yOqzozpy5GrPf/h7qifCf8uPwPvoi8/y4/A++hmUi04UHKjUe1GX0jTqJBI0LnbO2d6YYQgnQHIVlUHzgSYyPrpputv7uP7p99Ma6OkjSoBxnAxyOQM589EyxUtNDVSohFaWKJNCgJWlSpUBNb7gvQm4uYkliMWJJWhQNIFZpQuvqwD/MV3FaFjXUWHSsQ8NWCF5UuFunnDhV0hWiEWlX1albAzkD1UHPwcPkeRYlQl2cRqvnkJwFzyzmmTW7IzKykFCysOeCpwQSNudd3D5QokSz0K6iFrEzQiNSGNs5YyRyl+yWBORoBJO5xinReUaOMxYNxKqX89zIkgUCWGQoyocO3aUpqwds0FfvAwOCrA+Yg58OdFLZiSArEjmACcfXgbVZnA+kizCSNJZ/kbDiCm4OOtcyyrJGFXrNyoGANWck4qJD5S4zIHdJlZLiwm6xNLSTrbRdUY5yWG7/ADie0AWOx50MuSj6KyFbdjJCqXKSurs5ARY2KuZNtjkchkmo7dHpFBLlY/kBcJrOOsjJwujAOWPMA42HdXWWnTqBTCSkq6IeKROqBNP8Y0jKFy4yidZ3j+XlWNunEZi0k3OTw0WRXslA4K4kA17ghRnbO/qoZcb8HchcIx1Z04UnVjnp239maxFcbfntXfT9Ordrjrv4tV6v5OBWVY7eYLGuYsONUZCHYheYyDXKdKOKpc3lxcIpVZZXkAbGRq3wdJxQhqljpxFFWosaIx0cUSaQNFLRSrIDQomTWFdFbG2NpCSYhKnw1ZVIId9enqCu2Gx2t+7Fc8RvXT8K6GJLarcNOULayVwmAFLqMlnBGplRQSNJZ8Z54GWS+4Vw3ExiuW7MUnVKXJZpVkkCH+7A0sixnG2C/qp8Nnw1ooi8ro+i0WQISSGJbr5MMu5GB2R3EEVlm6LWZWNFu1VtToXJQrJiRsZ7eY2C6Ry0nz71it+itmxUG9ZdWdysIwOvEK5+VyDg6z/hFEyUdvw5Nw+XxL85i6Iwt8rhTH8oDMSoJx3Vijs7BbxB12qFYkZidZVplbtITo1BCozy8w76zWfRC2KxmS+RWeNCwUwtodnC4J18grBj3jB22rA/RiDQx+FoGW26zGuI/LEFhCuGy2wAJHIsOdBku/gC3VvJE2pTdF5wR8msPWk6Or0/N0YxzyGxtWp41b2yxQmCTXIwl68DVpG6lMBgMbMwOPNWz4f0ZtGWIyXmnrI1dwoj7BLopTtMCGGpyRjkuR5qcnRa10jN2WcxhgIxGdTtJGgjALZLDWxI8ybZzQy5JqANWA/Q+zhfE9xlWkgXcpnQZMPKrK2NHZddWCVw23I1q7jo5asqFbiNWKwKya4wVLay7yMSQcaQvZ7yDjzliXKAUamcZs44riWOKUSxqxCSbdpcAg7bd/4VDxRTaK0CKKigdRpMtKjLEQd6lpe/JiNjKVBJ0CTCZ+yVIqG8nm5UUajWJwk6o/ov99f2U7VH9B/vj/11FzTg1Ewkh4/ov98fsoZjxuj/AHx+yo+aazUMJJdPoP8AfH7KBnQb6G+//wDFRdVCi4TZ7tXOphIx87SEnxK0xGjOB1b+oa/P3DsVHK7UUYqQRsQQQRzBG4IorYrYEsVEEpYZ21Enbnns+o0xrfBI6iXIyCMtzH9NZ16T3IGOtIBJJAVRu2xPLvyayfG+7HK4cfVgfkKMdoi2hKlxBIVBAJDMdyMgfN829OS1I36iTlnm/L7tO+MtzqLde+o4JOeZC6Rn+nanDpXdenfxGe8c8es+NFnKDcjf5pX1En9QDSp15evKxeRiznGWPPYYFKhhDPfSjFJ+ZorRtlI2pjNTTThRDNe9dEnk64i3KzlOQCMaeR3HfXNla9Y8Mm+TTCnARAc7dw9uK4+Tfqs64jy6LVvfLzr/AGacSP8AyUu32ffTx5L+J4z8Blx/R+6vS8V0m5LA6QTgDYD2c6c/Ex1ghAOoqxUnl2QCQfNzFYp5eY7bmx+nmB+gF+Dg2r5zyzH+6mr0DvjnFs+3PtJt/wB1XY2syuWVQcPvq5Fu8/j41jEYAOWPPuGB399cU/Uq48Uw76fp1OO6lNHoFfZx8GbOAcao+R5HnUmTyZ8SABNnIAeXaj32z9LzCrgikXmoBG4+ce7B7vrrtZRmKD147/8AAfP9de1jnVXNsxHTmvcOm3MdvNLeS/iYAJs3GRkdqPcc/peuububV43ZHGlkJVh5iOY2r1xdOMQIx7XVk+wKAfxxXl3pVgX1zjl182Pq1bV227011THs47lGlMT7tPpNKshO1KujLn2RXNOWmvT1qvSfAEUQaJG1DFGSA/WvUPAstAAeQQdnl/NgZ9gry+PfXpy1vykWEHaMdtp+1IzAeG59lfP5sZ1d3En1Q3xg0xPsANOwG3fWCNP44bbBJv8ATWkseI3Bjk68Ntnnhd00u4A25KuB63roTDm4Eq5MbRkEgdw0nn3Z38DXLFmqMYbm7EZ/ty/EuHt1rjOCzHSRjIAY/pWlj4WzwCV5Ww8mjGcdw39W9dxxMRF20Z1KEOwbABDMGydmz2tgeYqFw+wZ58iFlhFsBHqXA61sbjJ5794rM8OYme3TTzJ0npooohAhKjvVgOfMhT7TiugS6YGASMFVXuTliACi4A3PLmfCm8KtIyYgzLq1OChYZLJnG3148Ki9OuPi0aEYzIEk7JAIbrBgZ/qUk/VWbPEqiJn3eccneKdvMZ/xseOti8tsHYRTeDYAP5V5s6THN7cH/Ok/Orp4V0lLw273JUNqeFMKRqC7JuNlOTg/ZFU50wQLxG7UcluJ19gcgV9GxRNNdUObk1U1W6MeY6aVtqVFjRrrcKKTSBpEU5a09BpZomhRCB/Wrd6UdKJoQiRsq6TArNzEYCjQx32Od6qI++rS41w15+szhRK1u3aD9kJGykA6RknXn1YrnuzRExNbpsW7lcTFvy6N+nJvohbJF1TNbyMoLai6lWVS2wwdYDEb/wApztWq6L9OF6q4hkd0lkkidDrY9qJUUqM8tRznFQ7fhXV3EcsL5WOMRKjumdIzzYAb5J201ii6GyaA4BaQSSNoHVlMNjBD6hhth/LU+/Z8bNTxeTHeqbwjjc7XZDyN1Svo0azg6mBIxnmRnerq4jdFbm2TIAY3BO+50ptjz86oaLo7eI8rdS2XaEpjScaSSST6jiu+uuk8s15YSPBKiQi5E7FDjVIgUMoGSRt+Nb+7anqKoeX2L0R3TKM16icTDIc/xmCB52bSw9hZqPlfuY0uohLGzareTQVbTpZWJUnPMZ2I8zHFc9Lr/wBoSPodYzdmRGKsAVLq2eW3NudbHyp8QS4vowhDIlrL2wCyhjrOMjv7K+NbzR1iWJouY7pc7dWztw+B1Vm03V0uRk41rC4GB3dhvGuG6W3Be/unI0lp5mK+Ys2SPx/Crm8lt+Tw+4hJ0yCWIordnOVQHGr7J8ap3psn+8rzbH8TPttt2jttTaM4hjWYjMtHrpUMUqoEhpA0GNGtKcOVLNAnagTQHVVoReXV1VVFjD2VUZMkhzgAezlVW5pYryuWaLnrjLVNU0+JWXc+WxnGDYwfeP6rUb+1lTz4dAfXrcf+Iqu6VeP4lmP4vaOTdjxVKwz5WB3WSr9m4nFPTywSj5sRHqM7t+a1XWKIFa/FtfFqOXe+Syo/LZcD/hL7XJ/01lHlwnxg2sLfWW91VktONa/HtfF5zybk/t2L+UqQnPVY+zK4/IVy3E+IGaaSUjBkdnIyTuee53qJRzW6LdNHphLl6u5ERXOTtVKm0q08TDRFNNFa00dSIogUaMmaaWKeaaaKFDFGiKBzcqbinsaxk0SDhRNNBomgRNNo0KkqNKlSqid8Xrj0L+FOTo7cehfwqxyKctHnurn4v3HoH8KHxfuPQP4VZGKWKG8q2+L1x6CTwoHo9cehfwqyTTTQ3Vv8X7j0L+Aojo/cehfwqxhRFE3V0ej1x6F/w99D4u3HoX/D31ZHdRWhvKtx0duPQv4D30vi7cehfwHvqyxSxQ3Vp8W7n0L/AIe+iOjdz6F/w99WVigRUN5Vt8Wrj0L/AIe+hVkGlTJvICiopUqrCWzx79hvUM8ufPz0S0WT2HA7sMM59vMUqVAGMW/ZfGdtxnGOVNk6vGyvnzkrihSoADFgdl895BXc0CY9OyuGwO8Yo0qB2uPbsH17+ru9u9PXqvoP94b/AF0qVAQY/osdhncc8749lOJjxsr5+0PVSpVAMx/Qb2MP1FYZgM9kED1nNKlUGJlpUqVTK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tângulo 11"/>
          <p:cNvSpPr/>
          <p:nvPr/>
        </p:nvSpPr>
        <p:spPr>
          <a:xfrm>
            <a:off x="142844" y="3000372"/>
            <a:ext cx="4572000" cy="3323987"/>
          </a:xfrm>
          <a:prstGeom prst="rect">
            <a:avLst/>
          </a:prstGeom>
        </p:spPr>
        <p:txBody>
          <a:bodyPr>
            <a:spAutoFit/>
          </a:bodyPr>
          <a:lstStyle/>
          <a:p>
            <a:pPr algn="just"/>
            <a:r>
              <a:rPr lang="pt-BR" sz="1400" dirty="0" smtClean="0"/>
              <a:t>As transformações econômicas na sociedade capitalista contemporânea a partir dos anos 1970, com a acentuação dos processos de globalização, reestruturação produtiva e a introdução de inovações tecnológicas, afetaram profundamente o mundo do trabalho, trazendo </a:t>
            </a:r>
            <a:r>
              <a:rPr lang="pt-BR" sz="1400" dirty="0" err="1" smtClean="0"/>
              <a:t>consequências</a:t>
            </a:r>
            <a:r>
              <a:rPr lang="pt-BR" sz="1400" dirty="0" smtClean="0"/>
              <a:t> para a vida dos trabalhadores e suas organizações sindicais. Em ”Trabalho e sindicalismo no Brasil e na Argentina” pesquisadores do Brasil e da Argentina refletem sobre essas transformações com o objetivo de contribuir para esclarecer alguns aspectos resultantes dessas mudanças, relacionados com essas metamorfoses do trabalho e os trabalhadores, as relações que se tecem entre o cenário econômico e a dinâmica do trabalho, do mercado de trabalho e o emprego e a questão sindical e seus sujeitos protagonistas.</a:t>
            </a:r>
            <a:endParaRPr lang="pt-BR" sz="1400" dirty="0"/>
          </a:p>
        </p:txBody>
      </p:sp>
      <p:pic>
        <p:nvPicPr>
          <p:cNvPr id="10242" name="Picture 2" descr="http://comunicacao.fflch.usp.br/sites/comunicacao.fflch.usp.br/files/Sindicalismo.png"/>
          <p:cNvPicPr>
            <a:picLocks noChangeAspect="1" noChangeArrowheads="1"/>
          </p:cNvPicPr>
          <p:nvPr/>
        </p:nvPicPr>
        <p:blipFill>
          <a:blip r:embed="rId3" cstate="print"/>
          <a:srcRect/>
          <a:stretch>
            <a:fillRect/>
          </a:stretch>
        </p:blipFill>
        <p:spPr bwMode="auto">
          <a:xfrm>
            <a:off x="5357818" y="1714488"/>
            <a:ext cx="2928958" cy="4449051"/>
          </a:xfrm>
          <a:prstGeom prst="rect">
            <a:avLst/>
          </a:prstGeom>
          <a:noFill/>
        </p:spPr>
      </p:pic>
    </p:spTree>
    <p:extLst>
      <p:ext uri="{BB962C8B-B14F-4D97-AF65-F5344CB8AC3E}">
        <p14:creationId xmlns="" xmlns:p14="http://schemas.microsoft.com/office/powerpoint/2010/main" val="3083328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rgbClr val="6666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tx1">
                    <a:lumMod val="65000"/>
                    <a:lumOff val="35000"/>
                  </a:schemeClr>
                </a:solidFill>
              </a:rPr>
              <a:t>Novedades editoriales</a:t>
            </a:r>
            <a:endParaRPr lang="en-US" sz="1300" dirty="0" smtClean="0">
              <a:solidFill>
                <a:schemeClr val="tx1">
                  <a:lumMod val="75000"/>
                  <a:lumOff val="25000"/>
                </a:schemeClr>
              </a:solidFill>
            </a:endParaRPr>
          </a:p>
        </p:txBody>
      </p:sp>
      <p:sp>
        <p:nvSpPr>
          <p:cNvPr id="10" name="TextBox 9"/>
          <p:cNvSpPr txBox="1"/>
          <p:nvPr/>
        </p:nvSpPr>
        <p:spPr>
          <a:xfrm>
            <a:off x="228600" y="1600200"/>
            <a:ext cx="4267200" cy="2215991"/>
          </a:xfrm>
          <a:prstGeom prst="rect">
            <a:avLst/>
          </a:prstGeom>
          <a:noFill/>
        </p:spPr>
        <p:txBody>
          <a:bodyPr wrap="square" rtlCol="0">
            <a:spAutoFit/>
          </a:bodyPr>
          <a:lstStyle/>
          <a:p>
            <a:pPr algn="just"/>
            <a:r>
              <a:rPr lang="es-ES" sz="1400" b="1" dirty="0" smtClean="0">
                <a:solidFill>
                  <a:schemeClr val="tx1">
                    <a:lumMod val="65000"/>
                    <a:lumOff val="35000"/>
                  </a:schemeClr>
                </a:solidFill>
              </a:rPr>
              <a:t>2- Políticas Públicas </a:t>
            </a:r>
            <a:r>
              <a:rPr lang="es-ES" sz="1400" b="1" dirty="0" err="1" smtClean="0">
                <a:solidFill>
                  <a:schemeClr val="tx1">
                    <a:lumMod val="65000"/>
                    <a:lumOff val="35000"/>
                  </a:schemeClr>
                </a:solidFill>
              </a:rPr>
              <a:t>em</a:t>
            </a:r>
            <a:r>
              <a:rPr lang="es-ES" sz="1400" b="1" dirty="0" smtClean="0">
                <a:solidFill>
                  <a:schemeClr val="tx1">
                    <a:lumMod val="65000"/>
                    <a:lumOff val="35000"/>
                  </a:schemeClr>
                </a:solidFill>
              </a:rPr>
              <a:t> Debate</a:t>
            </a:r>
          </a:p>
          <a:p>
            <a:pPr algn="just"/>
            <a:endParaRPr lang="es-ES" sz="1400" b="1" dirty="0" smtClean="0">
              <a:solidFill>
                <a:schemeClr val="tx1">
                  <a:lumMod val="65000"/>
                  <a:lumOff val="35000"/>
                </a:schemeClr>
              </a:solidFill>
            </a:endParaRPr>
          </a:p>
          <a:p>
            <a:r>
              <a:rPr lang="es-ES" sz="1400" b="1" dirty="0" smtClean="0">
                <a:solidFill>
                  <a:schemeClr val="tx1">
                    <a:lumMod val="65000"/>
                    <a:lumOff val="35000"/>
                  </a:schemeClr>
                </a:solidFill>
              </a:rPr>
              <a:t>Autor: </a:t>
            </a:r>
            <a:r>
              <a:rPr lang="es-ES" sz="1400" dirty="0" err="1" smtClean="0"/>
              <a:t>Vitor</a:t>
            </a:r>
            <a:r>
              <a:rPr lang="es-ES" sz="1400" dirty="0" smtClean="0"/>
              <a:t> </a:t>
            </a:r>
            <a:r>
              <a:rPr lang="es-ES" sz="1400" dirty="0" err="1" smtClean="0"/>
              <a:t>Marchetti</a:t>
            </a:r>
            <a:r>
              <a:rPr lang="es-ES" sz="1400" dirty="0" smtClean="0"/>
              <a:t> (</a:t>
            </a:r>
            <a:r>
              <a:rPr lang="es-ES" sz="1400" dirty="0" err="1" smtClean="0"/>
              <a:t>org</a:t>
            </a:r>
            <a:r>
              <a:rPr lang="es-ES" sz="1400" dirty="0" smtClean="0"/>
              <a:t>.)</a:t>
            </a:r>
          </a:p>
          <a:p>
            <a:pPr algn="just"/>
            <a:r>
              <a:rPr lang="es-ES_tradnl" sz="1400" b="1" dirty="0" smtClean="0">
                <a:solidFill>
                  <a:schemeClr val="tx1">
                    <a:lumMod val="65000"/>
                    <a:lumOff val="35000"/>
                  </a:schemeClr>
                </a:solidFill>
              </a:rPr>
              <a:t>Editora: </a:t>
            </a:r>
            <a:r>
              <a:rPr lang="es-ES" sz="1400" dirty="0" smtClean="0"/>
              <a:t>MP Editora</a:t>
            </a:r>
            <a:endParaRPr lang="es-ES_tradnl" sz="1400" dirty="0" smtClean="0"/>
          </a:p>
          <a:p>
            <a:pPr algn="just"/>
            <a:r>
              <a:rPr lang="es-ES_tradnl" sz="1400" b="1" dirty="0" smtClean="0">
                <a:solidFill>
                  <a:schemeClr val="tx1">
                    <a:lumMod val="65000"/>
                    <a:lumOff val="35000"/>
                  </a:schemeClr>
                </a:solidFill>
              </a:rPr>
              <a:t>Idioma: </a:t>
            </a:r>
            <a:r>
              <a:rPr lang="es-ES_tradnl" sz="1400" dirty="0" err="1" smtClean="0"/>
              <a:t>português</a:t>
            </a:r>
            <a:endParaRPr lang="es-ES_tradnl" sz="1400" dirty="0" smtClean="0"/>
          </a:p>
          <a:p>
            <a:pPr algn="just"/>
            <a:r>
              <a:rPr lang="pt-BR" sz="1400" b="1" dirty="0" smtClean="0">
                <a:solidFill>
                  <a:schemeClr val="bg1">
                    <a:lumMod val="50000"/>
                  </a:schemeClr>
                </a:solidFill>
              </a:rPr>
              <a:t>ISBN: </a:t>
            </a:r>
            <a:r>
              <a:rPr lang="pt-BR" sz="1400" dirty="0" smtClean="0"/>
              <a:t>9788561488086</a:t>
            </a:r>
          </a:p>
          <a:p>
            <a:pPr algn="just"/>
            <a:endParaRPr lang="pt-BR" sz="1400" b="1" dirty="0" smtClean="0">
              <a:solidFill>
                <a:schemeClr val="tx1">
                  <a:lumMod val="65000"/>
                  <a:lumOff val="35000"/>
                </a:schemeClr>
              </a:solidFill>
            </a:endParaRPr>
          </a:p>
          <a:p>
            <a:pPr algn="just"/>
            <a:endParaRPr lang="es-ES" sz="1400" b="1" dirty="0" smtClean="0">
              <a:solidFill>
                <a:schemeClr val="tx1">
                  <a:lumMod val="65000"/>
                  <a:lumOff val="35000"/>
                </a:schemeClr>
              </a:solidFill>
            </a:endParaRPr>
          </a:p>
          <a:p>
            <a:pPr algn="just"/>
            <a:endParaRPr lang="es-ES" sz="1400" b="1" dirty="0" smtClean="0">
              <a:solidFill>
                <a:schemeClr val="tx1">
                  <a:lumMod val="65000"/>
                  <a:lumOff val="35000"/>
                </a:schemeClr>
              </a:solidFill>
            </a:endParaRPr>
          </a:p>
          <a:p>
            <a:pPr algn="just"/>
            <a:endParaRPr lang="pt-BR" sz="1200" dirty="0">
              <a:solidFill>
                <a:schemeClr val="tx1">
                  <a:lumMod val="65000"/>
                  <a:lumOff val="35000"/>
                </a:schemeClr>
              </a:solidFill>
            </a:endParaRPr>
          </a:p>
        </p:txBody>
      </p:sp>
      <p:sp>
        <p:nvSpPr>
          <p:cNvPr id="15364" name="AutoShape 4" descr="data:image/jpg;base64,/9j/4AAQSkZJRgABAQAAAQABAAD/2wCEAAkGBhQSEBQSEhIUFRQUFA8VFBQWFhUVGBYVFRcXFxUVFhcXHCYeFxolGhQVIC8gJCcpLCwsFh8xNjAqNScrLCkBCQoKDgwOGA8PGDUlHCUsNSksLCotLSopKSksLCosKSwsLCktLCwpLCksKSkpKSkpKSkpLCwpNSksKSwpLCksKf/AABEIAKgAeAMBIgACEQEDEQH/xAAcAAABBAMBAAAAAAAAAAAAAAABAAIEBwMFBgj/xABFEAACAQMCAgUGDAMFCQAAAAABAgMABBESIQUxBhMiQZEHUVNhgdEUFiMyUnFykqGxwdIkQoIXM2JjwhUlQ0RzorLT4v/EABkBAQEBAQEBAAAAAAAAAAAAAAABAgQDBf/EACYRAQABBAIBAwQDAAAAAAAAAAABAgMREgQhMTJRUgUTFEFCgbH/2gAMAwEAAhEDEQA/AKZznIpoWlneirVt4mkUitOY0qisRFSLJNpf+k35rWI1khnK5wAcgqQeWDRrLN/srEcUjN2XfSQCNSjuOM9+G8KzRcJRjP2yOqzozpy5GrPf/h7qifCf8uPwPvoi8/y4/A++hmUi04UHKjUe1GX0jTqJBI0LnbO2d6YYQgnQHIVlUHzgSYyPrpputv7uP7p99Ma6OkjSoBxnAxyOQM589EyxUtNDVSohFaWKJNCgJWlSpUBNb7gvQm4uYkliMWJJWhQNIFZpQuvqwD/MV3FaFjXUWHSsQ8NWCF5UuFunnDhV0hWiEWlX1albAzkD1UHPwcPkeRYlQl2cRqvnkJwFzyzmmTW7IzKykFCysOeCpwQSNudd3D5QokSz0K6iFrEzQiNSGNs5YyRyl+yWBORoBJO5xinReUaOMxYNxKqX89zIkgUCWGQoyocO3aUpqwds0FfvAwOCrA+Yg58OdFLZiSArEjmACcfXgbVZnA+kizCSNJZ/kbDiCm4OOtcyyrJGFXrNyoGANWck4qJD5S4zIHdJlZLiwm6xNLSTrbRdUY5yWG7/ADie0AWOx50MuSj6KyFbdjJCqXKSurs5ARY2KuZNtjkchkmo7dHpFBLlY/kBcJrOOsjJwujAOWPMA42HdXWWnTqBTCSkq6IeKROqBNP8Y0jKFy4yidZ3j+XlWNunEZi0k3OTw0WRXslA4K4kA17ghRnbO/qoZcb8HchcIx1Z04UnVjnp239maxFcbfntXfT9Ordrjrv4tV6v5OBWVY7eYLGuYsONUZCHYheYyDXKdKOKpc3lxcIpVZZXkAbGRq3wdJxQhqljpxFFWosaIx0cUSaQNFLRSrIDQomTWFdFbG2NpCSYhKnw1ZVIId9enqCu2Gx2t+7Fc8RvXT8K6GJLarcNOULayVwmAFLqMlnBGplRQSNJZ8Z54GWS+4Vw3ExiuW7MUnVKXJZpVkkCH+7A0sixnG2C/qp8Nnw1ooi8ro+i0WQISSGJbr5MMu5GB2R3EEVlm6LWZWNFu1VtToXJQrJiRsZ7eY2C6Ry0nz71it+itmxUG9ZdWdysIwOvEK5+VyDg6z/hFEyUdvw5Nw+XxL85i6Iwt8rhTH8oDMSoJx3Vijs7BbxB12qFYkZidZVplbtITo1BCozy8w76zWfRC2KxmS+RWeNCwUwtodnC4J18grBj3jB22rA/RiDQx+FoGW26zGuI/LEFhCuGy2wAJHIsOdBku/gC3VvJE2pTdF5wR8msPWk6Or0/N0YxzyGxtWp41b2yxQmCTXIwl68DVpG6lMBgMbMwOPNWz4f0ZtGWIyXmnrI1dwoj7BLopTtMCGGpyRjkuR5qcnRa10jN2WcxhgIxGdTtJGgjALZLDWxI8ybZzQy5JqANWA/Q+zhfE9xlWkgXcpnQZMPKrK2NHZddWCVw23I1q7jo5asqFbiNWKwKya4wVLay7yMSQcaQvZ7yDjzliXKAUamcZs44riWOKUSxqxCSbdpcAg7bd/4VDxRTaK0CKKigdRpMtKjLEQd6lpe/JiNjKVBJ0CTCZ+yVIqG8nm5UUajWJwk6o/ov99f2U7VH9B/vj/11FzTg1Ewkh4/ov98fsoZjxuj/AHx+yo+aazUMJJdPoP8AfH7KBnQb6G+//wDFRdVCi4TZ7tXOphIx87SEnxK0xGjOB1b+oa/P3DsVHK7UUYqQRsQQQRzBG4IorYrYEsVEEpYZ21Enbnns+o0xrfBI6iXIyCMtzH9NZ16T3IGOtIBJJAVRu2xPLvyayfG+7HK4cfVgfkKMdoi2hKlxBIVBAJDMdyMgfN829OS1I36iTlnm/L7tO+MtzqLde+o4JOeZC6Rn+nanDpXdenfxGe8c8es+NFnKDcjf5pX1En9QDSp15evKxeRiznGWPPYYFKhhDPfSjFJ+ZorRtlI2pjNTTThRDNe9dEnk64i3KzlOQCMaeR3HfXNla9Y8Mm+TTCnARAc7dw9uK4+Tfqs64jy6LVvfLzr/AGacSP8AyUu32ffTx5L+J4z8Blx/R+6vS8V0m5LA6QTgDYD2c6c/Ex1ghAOoqxUnl2QCQfNzFYp5eY7bmx+nmB+gF+Dg2r5zyzH+6mr0DvjnFs+3PtJt/wB1XY2syuWVQcPvq5Fu8/j41jEYAOWPPuGB399cU/Uq48Uw76fp1OO6lNHoFfZx8GbOAcao+R5HnUmTyZ8SABNnIAeXaj32z9LzCrgikXmoBG4+ce7B7vrrtZRmKD147/8AAfP9de1jnVXNsxHTmvcOm3MdvNLeS/iYAJs3GRkdqPcc/peuububV43ZHGlkJVh5iOY2r1xdOMQIx7XVk+wKAfxxXl3pVgX1zjl182Pq1bV227011THs47lGlMT7tPpNKshO1KujLn2RXNOWmvT1qvSfAEUQaJG1DFGSA/WvUPAstAAeQQdnl/NgZ9gry+PfXpy1vykWEHaMdtp+1IzAeG59lfP5sZ1d3En1Q3xg0xPsANOwG3fWCNP44bbBJv8ATWkseI3Bjk68Ntnnhd00u4A25KuB63roTDm4Eq5MbRkEgdw0nn3Z38DXLFmqMYbm7EZ/ty/EuHt1rjOCzHSRjIAY/pWlj4WzwCV5Ww8mjGcdw39W9dxxMRF20Z1KEOwbABDMGydmz2tgeYqFw+wZ58iFlhFsBHqXA61sbjJ5794rM8OYme3TTzJ0npooohAhKjvVgOfMhT7TiugS6YGASMFVXuTliACi4A3PLmfCm8KtIyYgzLq1OChYZLJnG3148Ki9OuPi0aEYzIEk7JAIbrBgZ/qUk/VWbPEqiJn3eccneKdvMZ/xseOti8tsHYRTeDYAP5V5s6THN7cH/Ok/Orp4V0lLw273JUNqeFMKRqC7JuNlOTg/ZFU50wQLxG7UcluJ19gcgV9GxRNNdUObk1U1W6MeY6aVtqVFjRrrcKKTSBpEU5a09BpZomhRCB/Wrd6UdKJoQiRsq6TArNzEYCjQx32Od6qI++rS41w15+szhRK1u3aD9kJGykA6RknXn1YrnuzRExNbpsW7lcTFvy6N+nJvohbJF1TNbyMoLai6lWVS2wwdYDEb/wApztWq6L9OF6q4hkd0lkkidDrY9qJUUqM8tRznFQ7fhXV3EcsL5WOMRKjumdIzzYAb5J201ii6GyaA4BaQSSNoHVlMNjBD6hhth/LU+/Z8bNTxeTHeqbwjjc7XZDyN1Svo0azg6mBIxnmRnerq4jdFbm2TIAY3BO+50ptjz86oaLo7eI8rdS2XaEpjScaSSST6jiu+uuk8s15YSPBKiQi5E7FDjVIgUMoGSRt+Nb+7anqKoeX2L0R3TKM16icTDIc/xmCB52bSw9hZqPlfuY0uohLGzareTQVbTpZWJUnPMZ2I8zHFc9Lr/wBoSPodYzdmRGKsAVLq2eW3NudbHyp8QS4vowhDIlrL2wCyhjrOMjv7K+NbzR1iWJouY7pc7dWztw+B1Vm03V0uRk41rC4GB3dhvGuG6W3Be/unI0lp5mK+Ys2SPx/Crm8lt+Tw+4hJ0yCWIordnOVQHGr7J8ap3psn+8rzbH8TPttt2jttTaM4hjWYjMtHrpUMUqoEhpA0GNGtKcOVLNAnagTQHVVoReXV1VVFjD2VUZMkhzgAezlVW5pYryuWaLnrjLVNU0+JWXc+WxnGDYwfeP6rUb+1lTz4dAfXrcf+Iqu6VeP4lmP4vaOTdjxVKwz5WB3WSr9m4nFPTywSj5sRHqM7t+a1XWKIFa/FtfFqOXe+Syo/LZcD/hL7XJ/01lHlwnxg2sLfWW91VktONa/HtfF5zybk/t2L+UqQnPVY+zK4/IVy3E+IGaaSUjBkdnIyTuee53qJRzW6LdNHphLl6u5ERXOTtVKm0q08TDRFNNFa00dSIogUaMmaaWKeaaaKFDFGiKBzcqbinsaxk0SDhRNNBomgRNNo0KkqNKlSqid8Xrj0L+FOTo7cehfwqxyKctHnurn4v3HoH8KHxfuPQP4VZGKWKG8q2+L1x6CTwoHo9cehfwqyTTTQ3Vv8X7j0L+Aojo/cehfwqxhRFE3V0ej1x6F/w99D4u3HoX/D31ZHdRWhvKtx0duPQv4D30vi7cehfwHvqyxSxQ3Vp8W7n0L/AIe+iOjdz6F/w99WVigRUN5Vt8Wrj0L/AIe+hVkGlTJvICiopUqrCWzx79hvUM8ufPz0S0WT2HA7sMM59vMUqVAGMW/ZfGdtxnGOVNk6vGyvnzkrihSoADFgdl895BXc0CY9OyuGwO8Yo0qB2uPbsH17+ru9u9PXqvoP94b/AF0qVAQY/osdhncc8749lOJjxsr5+0PVSpVAMx/Qb2MP1FYZgM9kED1nNKlUGJlpUqVTK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0" name="AutoShape 2" descr="https://mail-attachment.googleusercontent.com/attachment/u/1?ui=2&amp;ik=6954bd6b53&amp;view=att&amp;th=133f3ee641a508c9&amp;attid=0.2&amp;disp=inline&amp;safe=1&amp;zw&amp;saduie=AG9B_P-WvF_KvtP6AakusiYS3MOu&amp;sadet=1327505549103&amp;sads=YD5owk9sh_s9Yzwd4C9WQ88zRV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2292" name="AutoShape 4" descr="https://mail-attachment.googleusercontent.com/attachment/u/1?ui=2&amp;ik=6954bd6b53&amp;view=att&amp;th=133f3ee641a508c9&amp;attid=0.2&amp;disp=inline&amp;safe=1&amp;zw&amp;saduie=AG9B_P-WvF_KvtP6AakusiYS3MOu&amp;sadet=1327505549103&amp;sads=YD5owk9sh_s9Yzwd4C9WQ88zRV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2294" name="AutoShape 6" descr="https://mail-attachment.googleusercontent.com/attachment/u/1?ui=2&amp;ik=6954bd6b53&amp;view=att&amp;th=133f3ee641a508c9&amp;attid=0.2&amp;disp=inline&amp;safe=1&amp;zw&amp;saduie=AG9B_P-WvF_KvtP6AakusiYS3MOu&amp;sadet=1327505549103&amp;sads=YD5owk9sh_s9Yzwd4C9WQ88zRV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4" name="Retângulo 13"/>
          <p:cNvSpPr/>
          <p:nvPr/>
        </p:nvSpPr>
        <p:spPr>
          <a:xfrm>
            <a:off x="214282" y="2928934"/>
            <a:ext cx="4000528" cy="2893100"/>
          </a:xfrm>
          <a:prstGeom prst="rect">
            <a:avLst/>
          </a:prstGeom>
        </p:spPr>
        <p:txBody>
          <a:bodyPr wrap="square">
            <a:spAutoFit/>
          </a:bodyPr>
          <a:lstStyle/>
          <a:p>
            <a:pPr algn="just"/>
            <a:r>
              <a:rPr lang="pt-BR" sz="1400" dirty="0" smtClean="0"/>
              <a:t>O livro conta com dois capítulos referente a aspectos de Relações Internacionais e Políticas Públicas: um capítulo Política externa brasileira como política pública do Prof. Giorgio Romano, outro sobre A autonomia municipal no Brasil e sua recente ação internacional dos Professores José </a:t>
            </a:r>
            <a:r>
              <a:rPr lang="pt-BR" sz="1400" dirty="0" err="1" smtClean="0"/>
              <a:t>Blanes</a:t>
            </a:r>
            <a:r>
              <a:rPr lang="pt-BR" sz="1400" dirty="0" smtClean="0"/>
              <a:t> e Fagner dos Santos Carvalho. </a:t>
            </a:r>
          </a:p>
          <a:p>
            <a:pPr algn="just"/>
            <a:endParaRPr lang="pt-BR" sz="1400" dirty="0" smtClean="0"/>
          </a:p>
          <a:p>
            <a:pPr algn="just"/>
            <a:r>
              <a:rPr lang="pt-BR" sz="1400" dirty="0" smtClean="0"/>
              <a:t>O livro é resultado de um curso de extensão oferecido pelo BPP e conta com a contribuição de 14 professores da UFABC. </a:t>
            </a:r>
          </a:p>
          <a:p>
            <a:pPr algn="just"/>
            <a:endParaRPr lang="pt-BR" sz="1400" dirty="0" smtClean="0"/>
          </a:p>
          <a:p>
            <a:pPr algn="just"/>
            <a:endParaRPr lang="pt-BR" sz="1400" dirty="0"/>
          </a:p>
        </p:txBody>
      </p:sp>
      <p:pic>
        <p:nvPicPr>
          <p:cNvPr id="9217" name="Picture 1"/>
          <p:cNvPicPr>
            <a:picLocks noChangeAspect="1" noChangeArrowheads="1"/>
          </p:cNvPicPr>
          <p:nvPr/>
        </p:nvPicPr>
        <p:blipFill>
          <a:blip r:embed="rId3" cstate="print"/>
          <a:srcRect/>
          <a:stretch>
            <a:fillRect/>
          </a:stretch>
        </p:blipFill>
        <p:spPr bwMode="auto">
          <a:xfrm>
            <a:off x="4357686" y="2000240"/>
            <a:ext cx="4389437" cy="3409950"/>
          </a:xfrm>
          <a:prstGeom prst="rect">
            <a:avLst/>
          </a:prstGeom>
          <a:noFill/>
          <a:ln w="9525">
            <a:noFill/>
            <a:miter lim="800000"/>
            <a:headEnd/>
            <a:tailEnd/>
          </a:ln>
          <a:effectLst/>
        </p:spPr>
      </p:pic>
    </p:spTree>
    <p:extLst>
      <p:ext uri="{BB962C8B-B14F-4D97-AF65-F5344CB8AC3E}">
        <p14:creationId xmlns="" xmlns:p14="http://schemas.microsoft.com/office/powerpoint/2010/main" val="1151933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2" name="TextBox 9"/>
          <p:cNvSpPr txBox="1"/>
          <p:nvPr/>
        </p:nvSpPr>
        <p:spPr>
          <a:xfrm>
            <a:off x="285720" y="1500174"/>
            <a:ext cx="4207054" cy="1815882"/>
          </a:xfrm>
          <a:prstGeom prst="rect">
            <a:avLst/>
          </a:prstGeom>
          <a:noFill/>
        </p:spPr>
        <p:txBody>
          <a:bodyPr wrap="square" rtlCol="0">
            <a:spAutoFit/>
          </a:bodyPr>
          <a:lstStyle/>
          <a:p>
            <a:endParaRPr lang="es-ES" sz="1400" b="1" dirty="0" smtClean="0"/>
          </a:p>
          <a:p>
            <a:r>
              <a:rPr lang="es-ES" sz="1400" dirty="0" smtClean="0"/>
              <a:t/>
            </a:r>
            <a:br>
              <a:rPr lang="es-ES" sz="1400" dirty="0" smtClean="0"/>
            </a:br>
            <a:endParaRPr lang="pt-BR" sz="2000" b="1" cap="small" dirty="0" smtClean="0">
              <a:solidFill>
                <a:schemeClr val="tx2"/>
              </a:solidFill>
            </a:endParaRPr>
          </a:p>
          <a:p>
            <a:endParaRPr lang="pt-BR" sz="2000" b="1" cap="small" dirty="0" smtClean="0">
              <a:solidFill>
                <a:schemeClr val="tx2"/>
              </a:solidFill>
            </a:endParaRPr>
          </a:p>
          <a:p>
            <a:endParaRPr lang="pt-BR" sz="1400" dirty="0" smtClean="0">
              <a:solidFill>
                <a:schemeClr val="tx1">
                  <a:lumMod val="65000"/>
                  <a:lumOff val="35000"/>
                </a:schemeClr>
              </a:solidFill>
            </a:endParaRPr>
          </a:p>
          <a:p>
            <a:pPr algn="just"/>
            <a:endParaRPr lang="pt-BR" sz="1400" b="1" dirty="0" smtClean="0">
              <a:solidFill>
                <a:schemeClr val="tx1">
                  <a:lumMod val="65000"/>
                  <a:lumOff val="35000"/>
                </a:schemeClr>
              </a:solidFill>
            </a:endParaRPr>
          </a:p>
          <a:p>
            <a:pPr algn="just"/>
            <a:endParaRPr lang="es-ES" sz="1600" b="1" dirty="0">
              <a:solidFill>
                <a:schemeClr val="tx1">
                  <a:lumMod val="65000"/>
                  <a:lumOff val="35000"/>
                </a:schemeClr>
              </a:solidFill>
            </a:endParaRPr>
          </a:p>
        </p:txBody>
      </p:sp>
      <p:sp>
        <p:nvSpPr>
          <p:cNvPr id="15" name="TextBox 9"/>
          <p:cNvSpPr txBox="1"/>
          <p:nvPr/>
        </p:nvSpPr>
        <p:spPr>
          <a:xfrm>
            <a:off x="4716016" y="1500174"/>
            <a:ext cx="4207054" cy="507831"/>
          </a:xfrm>
          <a:prstGeom prst="rect">
            <a:avLst/>
          </a:prstGeom>
          <a:noFill/>
        </p:spPr>
        <p:txBody>
          <a:bodyPr wrap="square" rtlCol="0">
            <a:spAutoFit/>
          </a:bodyPr>
          <a:lstStyle/>
          <a:p>
            <a:pPr algn="just" fontAlgn="t"/>
            <a:r>
              <a:rPr lang="es-ES" sz="1300" dirty="0" smtClean="0"/>
              <a:t/>
            </a:r>
            <a:br>
              <a:rPr lang="es-ES" sz="1300" dirty="0" smtClean="0"/>
            </a:br>
            <a:endParaRPr lang="es-ES" sz="1400" dirty="0">
              <a:solidFill>
                <a:schemeClr val="tx1">
                  <a:lumMod val="65000"/>
                  <a:lumOff val="35000"/>
                </a:schemeClr>
              </a:solidFill>
            </a:endParaRPr>
          </a:p>
        </p:txBody>
      </p:sp>
      <p:sp>
        <p:nvSpPr>
          <p:cNvPr id="18" name="TextBox 16"/>
          <p:cNvSpPr txBox="1"/>
          <p:nvPr/>
        </p:nvSpPr>
        <p:spPr>
          <a:xfrm>
            <a:off x="76200" y="1066800"/>
            <a:ext cx="8839200" cy="707886"/>
          </a:xfrm>
          <a:prstGeom prst="rect">
            <a:avLst/>
          </a:prstGeom>
          <a:noFill/>
        </p:spPr>
        <p:txBody>
          <a:bodyPr wrap="square" rtlCol="0">
            <a:spAutoFit/>
          </a:bodyPr>
          <a:lstStyle/>
          <a:p>
            <a:r>
              <a:rPr lang="es-ES_tradnl" sz="2000" b="1" cap="small" dirty="0" err="1" smtClean="0">
                <a:solidFill>
                  <a:schemeClr val="accent6"/>
                </a:solidFill>
              </a:rPr>
              <a:t>Alacip</a:t>
            </a:r>
            <a:r>
              <a:rPr lang="es-ES_tradnl" sz="2000" b="1" cap="small" dirty="0" smtClean="0">
                <a:solidFill>
                  <a:schemeClr val="accent6"/>
                </a:solidFill>
              </a:rPr>
              <a:t> 2013  Informe del Comité Local (Universidad de los andes, Bogotá)</a:t>
            </a:r>
            <a:endParaRPr lang="es-ES_tradnl" sz="2000" b="1" cap="small" dirty="0" smtClean="0">
              <a:solidFill>
                <a:schemeClr val="tx2"/>
              </a:solidFill>
            </a:endParaRPr>
          </a:p>
          <a:p>
            <a:endParaRPr lang="es-ES_tradnl" sz="2000" b="1" cap="small" dirty="0">
              <a:solidFill>
                <a:schemeClr val="tx2"/>
              </a:solidFill>
            </a:endParaRPr>
          </a:p>
        </p:txBody>
      </p:sp>
      <p:pic>
        <p:nvPicPr>
          <p:cNvPr id="56322" name="Picture 2"/>
          <p:cNvPicPr>
            <a:picLocks noChangeAspect="1" noChangeArrowheads="1"/>
          </p:cNvPicPr>
          <p:nvPr/>
        </p:nvPicPr>
        <p:blipFill>
          <a:blip r:embed="rId3" cstate="print"/>
          <a:srcRect/>
          <a:stretch>
            <a:fillRect/>
          </a:stretch>
        </p:blipFill>
        <p:spPr bwMode="auto">
          <a:xfrm>
            <a:off x="285720" y="1571612"/>
            <a:ext cx="4070256" cy="3081524"/>
          </a:xfrm>
          <a:prstGeom prst="rect">
            <a:avLst/>
          </a:prstGeom>
          <a:solidFill>
            <a:srgbClr val="FFFFFF"/>
          </a:solidFill>
          <a:ln w="9525">
            <a:noFill/>
            <a:miter lim="800000"/>
            <a:headEnd/>
            <a:tailEnd/>
          </a:ln>
        </p:spPr>
      </p:pic>
      <p:sp>
        <p:nvSpPr>
          <p:cNvPr id="17" name="CaixaDeTexto 16"/>
          <p:cNvSpPr txBox="1"/>
          <p:nvPr/>
        </p:nvSpPr>
        <p:spPr>
          <a:xfrm>
            <a:off x="5148064" y="1714488"/>
            <a:ext cx="3567340" cy="2739211"/>
          </a:xfrm>
          <a:prstGeom prst="rect">
            <a:avLst/>
          </a:prstGeom>
          <a:noFill/>
        </p:spPr>
        <p:txBody>
          <a:bodyPr wrap="square" rtlCol="0">
            <a:spAutoFit/>
          </a:bodyPr>
          <a:lstStyle/>
          <a:p>
            <a:pPr algn="just"/>
            <a:r>
              <a:rPr lang="es-ES" sz="1400" dirty="0" smtClean="0"/>
              <a:t>Igualmente, nos complace la diversidad en términos de los perfiles de los autores de las propuestas. Si bien, los docentes y profesores son la principal categoría, con el 41% de las propuestas presentadas, la participación de estudiantes de doctorado, maestría y pregrado es copiosa. La figura 3 muestra la distribución de las propuestas de acuerdo con la ocupación de sus autores.</a:t>
            </a:r>
          </a:p>
          <a:p>
            <a:pPr algn="just"/>
            <a:endParaRPr lang="es-ES" sz="1400" dirty="0" smtClean="0"/>
          </a:p>
          <a:p>
            <a:pPr algn="just"/>
            <a:endParaRPr lang="pt-BR" sz="1400" dirty="0" smtClean="0"/>
          </a:p>
          <a:p>
            <a:endParaRPr lang="pt-BR" dirty="0"/>
          </a:p>
        </p:txBody>
      </p:sp>
      <p:pic>
        <p:nvPicPr>
          <p:cNvPr id="56323" name="Picture 3"/>
          <p:cNvPicPr>
            <a:picLocks noChangeAspect="1" noChangeArrowheads="1"/>
          </p:cNvPicPr>
          <p:nvPr/>
        </p:nvPicPr>
        <p:blipFill>
          <a:blip r:embed="rId4" cstate="print"/>
          <a:srcRect/>
          <a:stretch>
            <a:fillRect/>
          </a:stretch>
        </p:blipFill>
        <p:spPr bwMode="auto">
          <a:xfrm>
            <a:off x="5211335" y="3714752"/>
            <a:ext cx="3932665" cy="2857520"/>
          </a:xfrm>
          <a:prstGeom prst="rect">
            <a:avLst/>
          </a:prstGeom>
          <a:solidFill>
            <a:srgbClr val="FFFFFF"/>
          </a:solidFill>
          <a:ln w="9525">
            <a:noFill/>
            <a:miter lim="800000"/>
            <a:headEnd/>
            <a:tailEnd/>
          </a:ln>
        </p:spPr>
      </p:pic>
      <p:sp>
        <p:nvSpPr>
          <p:cNvPr id="56325" name="Rectangle 5"/>
          <p:cNvSpPr>
            <a:spLocks noChangeArrowheads="1"/>
          </p:cNvSpPr>
          <p:nvPr/>
        </p:nvSpPr>
        <p:spPr bwMode="auto">
          <a:xfrm>
            <a:off x="142844" y="5072074"/>
            <a:ext cx="328647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400" b="0" i="0" u="none" strike="noStrike" cap="none" normalizeH="0" baseline="0" dirty="0" smtClean="0">
                <a:ln>
                  <a:noFill/>
                </a:ln>
                <a:solidFill>
                  <a:schemeClr val="tx1"/>
                </a:solidFill>
                <a:effectLst/>
                <a:latin typeface="+mj-lt"/>
                <a:ea typeface="WenQuanYi Zen Hei" charset="-128"/>
                <a:cs typeface="Times New Roman" pitchFamily="18" charset="0"/>
              </a:rPr>
              <a:t>Figura 2: Participación por áreas de trabajo</a:t>
            </a:r>
            <a:endParaRPr kumimoji="0" lang="es-ES" altLang="zh-CN" sz="1400" b="0" i="0" u="none" strike="noStrike" cap="none" normalizeH="0" baseline="0" dirty="0" smtClean="0">
              <a:ln>
                <a:noFill/>
              </a:ln>
              <a:solidFill>
                <a:schemeClr val="tx1"/>
              </a:solidFill>
              <a:effectLst/>
              <a:latin typeface="+mj-lt"/>
              <a:cs typeface="Arial" pitchFamily="34" charset="0"/>
            </a:endParaRPr>
          </a:p>
        </p:txBody>
      </p:sp>
      <p:sp>
        <p:nvSpPr>
          <p:cNvPr id="19" name="Retângulo 18"/>
          <p:cNvSpPr/>
          <p:nvPr/>
        </p:nvSpPr>
        <p:spPr>
          <a:xfrm>
            <a:off x="2571736" y="6215082"/>
            <a:ext cx="3575018" cy="307777"/>
          </a:xfrm>
          <a:prstGeom prst="rect">
            <a:avLst/>
          </a:prstGeom>
        </p:spPr>
        <p:txBody>
          <a:bodyPr wrap="none">
            <a:spAutoFit/>
          </a:bodyPr>
          <a:lstStyle/>
          <a:p>
            <a:pPr lvl="0" fontAlgn="base">
              <a:spcBef>
                <a:spcPct val="0"/>
              </a:spcBef>
              <a:spcAft>
                <a:spcPct val="0"/>
              </a:spcAft>
            </a:pPr>
            <a:r>
              <a:rPr lang="es-ES" altLang="zh-CN" sz="1400" dirty="0" smtClean="0">
                <a:latin typeface="+mj-lt"/>
                <a:ea typeface="WenQuanYi Zen Hei" charset="-128"/>
                <a:cs typeface="Times New Roman" pitchFamily="18" charset="0"/>
              </a:rPr>
              <a:t>Figura 3: Participación por ocupación del autor</a:t>
            </a:r>
            <a:endParaRPr lang="es-ES" altLang="zh-CN" sz="1400" dirty="0" smtClean="0">
              <a:latin typeface="+mj-lt"/>
              <a:cs typeface="Arial" pitchFamily="34" charset="0"/>
            </a:endParaRPr>
          </a:p>
        </p:txBody>
      </p:sp>
    </p:spTree>
    <p:extLst>
      <p:ext uri="{BB962C8B-B14F-4D97-AF65-F5344CB8AC3E}">
        <p14:creationId xmlns="" xmlns:p14="http://schemas.microsoft.com/office/powerpoint/2010/main" val="1946340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rgbClr val="6666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tx1">
                    <a:lumMod val="65000"/>
                    <a:lumOff val="35000"/>
                  </a:schemeClr>
                </a:solidFill>
              </a:rPr>
              <a:t>Novedades editoriales</a:t>
            </a:r>
            <a:endParaRPr lang="en-US" sz="1300" dirty="0" smtClean="0">
              <a:solidFill>
                <a:schemeClr val="tx1">
                  <a:lumMod val="75000"/>
                  <a:lumOff val="25000"/>
                </a:schemeClr>
              </a:solidFill>
            </a:endParaRPr>
          </a:p>
        </p:txBody>
      </p:sp>
      <p:sp>
        <p:nvSpPr>
          <p:cNvPr id="10" name="TextBox 9"/>
          <p:cNvSpPr txBox="1"/>
          <p:nvPr/>
        </p:nvSpPr>
        <p:spPr>
          <a:xfrm>
            <a:off x="179512" y="1628800"/>
            <a:ext cx="4104456" cy="6340197"/>
          </a:xfrm>
          <a:prstGeom prst="rect">
            <a:avLst/>
          </a:prstGeom>
          <a:noFill/>
        </p:spPr>
        <p:txBody>
          <a:bodyPr wrap="square" rtlCol="0">
            <a:spAutoFit/>
          </a:bodyPr>
          <a:lstStyle/>
          <a:p>
            <a:pPr algn="just"/>
            <a:r>
              <a:rPr lang="es-ES" sz="1400" b="1" dirty="0" smtClean="0">
                <a:solidFill>
                  <a:schemeClr val="tx1">
                    <a:lumMod val="65000"/>
                    <a:lumOff val="35000"/>
                  </a:schemeClr>
                </a:solidFill>
              </a:rPr>
              <a:t>3- </a:t>
            </a:r>
            <a:r>
              <a:rPr lang="pt-BR" sz="1400" b="1" dirty="0" smtClean="0">
                <a:solidFill>
                  <a:schemeClr val="tx1">
                    <a:lumMod val="65000"/>
                    <a:lumOff val="35000"/>
                  </a:schemeClr>
                </a:solidFill>
              </a:rPr>
              <a:t>El Presidente y </a:t>
            </a:r>
            <a:r>
              <a:rPr lang="pt-BR" sz="1400" b="1" dirty="0" err="1" smtClean="0">
                <a:solidFill>
                  <a:schemeClr val="tx1">
                    <a:lumMod val="65000"/>
                    <a:lumOff val="35000"/>
                  </a:schemeClr>
                </a:solidFill>
              </a:rPr>
              <a:t>las</a:t>
            </a:r>
            <a:r>
              <a:rPr lang="pt-BR" sz="1400" b="1" dirty="0" smtClean="0">
                <a:solidFill>
                  <a:schemeClr val="tx1">
                    <a:lumMod val="65000"/>
                    <a:lumOff val="35000"/>
                  </a:schemeClr>
                </a:solidFill>
              </a:rPr>
              <a:t> Cortes. </a:t>
            </a:r>
          </a:p>
          <a:p>
            <a:pPr algn="just"/>
            <a:endParaRPr lang="pt-BR" sz="1400" b="1" dirty="0" smtClean="0">
              <a:solidFill>
                <a:schemeClr val="tx1">
                  <a:lumMod val="65000"/>
                  <a:lumOff val="35000"/>
                </a:schemeClr>
              </a:solidFill>
            </a:endParaRPr>
          </a:p>
          <a:p>
            <a:r>
              <a:rPr lang="es-ES" sz="1400" b="1" dirty="0" smtClean="0">
                <a:solidFill>
                  <a:schemeClr val="tx1">
                    <a:lumMod val="65000"/>
                    <a:lumOff val="35000"/>
                  </a:schemeClr>
                </a:solidFill>
              </a:rPr>
              <a:t>Autor: </a:t>
            </a:r>
            <a:r>
              <a:rPr lang="es-ES" sz="1400" dirty="0" smtClean="0">
                <a:solidFill>
                  <a:schemeClr val="tx1">
                    <a:lumMod val="65000"/>
                    <a:lumOff val="35000"/>
                  </a:schemeClr>
                </a:solidFill>
              </a:rPr>
              <a:t>Javier Duque Daza </a:t>
            </a:r>
          </a:p>
          <a:p>
            <a:pPr algn="just"/>
            <a:r>
              <a:rPr lang="es-ES_tradnl" sz="1400" b="1" dirty="0" smtClean="0">
                <a:solidFill>
                  <a:schemeClr val="tx1">
                    <a:lumMod val="65000"/>
                    <a:lumOff val="35000"/>
                  </a:schemeClr>
                </a:solidFill>
              </a:rPr>
              <a:t>Editora:  </a:t>
            </a:r>
            <a:r>
              <a:rPr lang="es-ES_tradnl" sz="1400" dirty="0" smtClean="0">
                <a:solidFill>
                  <a:schemeClr val="tx1">
                    <a:lumMod val="65000"/>
                    <a:lumOff val="35000"/>
                  </a:schemeClr>
                </a:solidFill>
              </a:rPr>
              <a:t>Universidad del Valle</a:t>
            </a:r>
          </a:p>
          <a:p>
            <a:pPr algn="just"/>
            <a:r>
              <a:rPr lang="es-ES_tradnl" sz="1400" b="1" dirty="0" smtClean="0">
                <a:solidFill>
                  <a:schemeClr val="tx1">
                    <a:lumMod val="65000"/>
                    <a:lumOff val="35000"/>
                  </a:schemeClr>
                </a:solidFill>
              </a:rPr>
              <a:t>Idioma: </a:t>
            </a:r>
            <a:r>
              <a:rPr lang="es-ES_tradnl" sz="1400" dirty="0" smtClean="0">
                <a:solidFill>
                  <a:schemeClr val="tx1">
                    <a:lumMod val="65000"/>
                    <a:lumOff val="35000"/>
                  </a:schemeClr>
                </a:solidFill>
              </a:rPr>
              <a:t>Español</a:t>
            </a:r>
          </a:p>
          <a:p>
            <a:pPr algn="just"/>
            <a:r>
              <a:rPr lang="es-ES_tradnl" sz="1400" b="1" dirty="0" smtClean="0">
                <a:solidFill>
                  <a:schemeClr val="tx1">
                    <a:lumMod val="65000"/>
                    <a:lumOff val="35000"/>
                  </a:schemeClr>
                </a:solidFill>
              </a:rPr>
              <a:t>ISBN: </a:t>
            </a:r>
            <a:r>
              <a:rPr lang="es-UY" sz="1400" dirty="0" smtClean="0">
                <a:solidFill>
                  <a:schemeClr val="tx1">
                    <a:lumMod val="65000"/>
                    <a:lumOff val="35000"/>
                  </a:schemeClr>
                </a:solidFill>
              </a:rPr>
              <a:t>9789587650136</a:t>
            </a:r>
            <a:endParaRPr lang="es-ES_tradnl" sz="1400" dirty="0" smtClean="0">
              <a:solidFill>
                <a:schemeClr val="tx1">
                  <a:lumMod val="65000"/>
                  <a:lumOff val="35000"/>
                </a:schemeClr>
              </a:solidFill>
            </a:endParaRPr>
          </a:p>
          <a:p>
            <a:pPr algn="just"/>
            <a:endParaRPr lang="es-ES_tradnl" sz="1400" dirty="0" smtClean="0">
              <a:solidFill>
                <a:schemeClr val="tx1">
                  <a:lumMod val="65000"/>
                  <a:lumOff val="35000"/>
                </a:schemeClr>
              </a:solidFill>
            </a:endParaRPr>
          </a:p>
          <a:p>
            <a:pPr algn="just" fontAlgn="base"/>
            <a:r>
              <a:rPr lang="es-UY" sz="1400" dirty="0" smtClean="0"/>
              <a:t>Uno de los pilares centrales de las democracias contemporáneas es la consideración del </a:t>
            </a:r>
            <a:r>
              <a:rPr lang="es-UY" sz="1400" dirty="0" err="1" smtClean="0"/>
              <a:t>policentrismo</a:t>
            </a:r>
            <a:r>
              <a:rPr lang="es-UY" sz="1400" dirty="0" smtClean="0"/>
              <a:t> de poderes, el hecho de que la autoridad pública sea ejercida mediante instituciones separadas y autónomas, lo cual se supone, permite crear una esfera de debates y decisiones que comportan mutuos controles, pesos y contrapesos. A partir de esta premisa, la independencia judicial constituye una garantía fundamental con la que deben contarlos Estados constitucionales, lo cual le permite a la sociedad salvaguardarse y protegerse de posibles abusos del poder político.</a:t>
            </a:r>
          </a:p>
          <a:p>
            <a:pPr fontAlgn="base"/>
            <a:r>
              <a:rPr lang="es-UY" sz="1400" dirty="0" smtClean="0"/>
              <a:t> </a:t>
            </a:r>
          </a:p>
          <a:p>
            <a:pPr algn="just"/>
            <a:r>
              <a:rPr lang="es-UY" sz="1400" dirty="0" smtClean="0"/>
              <a:t/>
            </a:r>
            <a:br>
              <a:rPr lang="es-UY" sz="1400" dirty="0" smtClean="0"/>
            </a:br>
            <a:r>
              <a:rPr lang="es-UY" sz="1400" dirty="0" smtClean="0"/>
              <a:t/>
            </a:r>
            <a:br>
              <a:rPr lang="es-UY" sz="1400" dirty="0" smtClean="0"/>
            </a:br>
            <a:r>
              <a:rPr lang="es-UY" sz="1400" dirty="0" smtClean="0"/>
              <a:t/>
            </a:r>
            <a:br>
              <a:rPr lang="es-UY" sz="1400" dirty="0" smtClean="0"/>
            </a:br>
            <a:endParaRPr lang="es-ES_tradnl" sz="1400" dirty="0" smtClean="0">
              <a:solidFill>
                <a:schemeClr val="tx1">
                  <a:lumMod val="65000"/>
                  <a:lumOff val="35000"/>
                </a:schemeClr>
              </a:solidFill>
            </a:endParaRPr>
          </a:p>
          <a:p>
            <a:pPr algn="just"/>
            <a:endParaRPr lang="pt-BR" sz="1400" b="1" dirty="0" smtClean="0">
              <a:solidFill>
                <a:schemeClr val="tx1">
                  <a:lumMod val="65000"/>
                  <a:lumOff val="35000"/>
                </a:schemeClr>
              </a:solidFill>
            </a:endParaRPr>
          </a:p>
          <a:p>
            <a:pPr algn="just"/>
            <a:endParaRPr lang="pt-BR" sz="1400" b="1" dirty="0" smtClean="0">
              <a:solidFill>
                <a:schemeClr val="tx1">
                  <a:lumMod val="65000"/>
                  <a:lumOff val="35000"/>
                </a:schemeClr>
              </a:solidFill>
            </a:endParaRPr>
          </a:p>
          <a:p>
            <a:pPr algn="just"/>
            <a:r>
              <a:rPr lang="pt-BR" sz="1400" b="1" dirty="0" smtClean="0">
                <a:solidFill>
                  <a:schemeClr val="tx1">
                    <a:lumMod val="65000"/>
                    <a:lumOff val="35000"/>
                  </a:schemeClr>
                </a:solidFill>
              </a:rPr>
              <a:t> </a:t>
            </a:r>
            <a:endParaRPr lang="es-UY" sz="1400" dirty="0" smtClean="0"/>
          </a:p>
          <a:p>
            <a:endParaRPr lang="es-UY" sz="1400" dirty="0" smtClean="0"/>
          </a:p>
          <a:p>
            <a:pPr algn="just"/>
            <a:endParaRPr lang="pt-BR" sz="1400" b="1" dirty="0" smtClean="0">
              <a:solidFill>
                <a:schemeClr val="tx1">
                  <a:lumMod val="65000"/>
                  <a:lumOff val="35000"/>
                </a:schemeClr>
              </a:solidFill>
            </a:endParaRPr>
          </a:p>
        </p:txBody>
      </p:sp>
      <p:sp>
        <p:nvSpPr>
          <p:cNvPr id="15364" name="AutoShape 4" descr="data:image/jpg;base64,/9j/4AAQSkZJRgABAQAAAQABAAD/2wCEAAkGBhQSEBQSEhIUFRQUFA8VFBQWFhUVGBYVFRcXFxUVFhcXHCYeFxolGhQVIC8gJCcpLCwsFh8xNjAqNScrLCkBCQoKDgwOGA8PGDUlHCUsNSksLCotLSopKSksLCosKSwsLCktLCwpLCksKSkpKSkpKSkpLCwpNSksKSwpLCksKf/AABEIAKgAeAMBIgACEQEDEQH/xAAcAAABBAMBAAAAAAAAAAAAAAABAAIEBwMFBgj/xABFEAACAQMCAgUGDAMFCQAAAAABAgMABBESIQUxBhMiQZEHUVNhgdEUFiMyUnFykqGxwdIkQoIXM2JjwhUlQ0RzorLT4v/EABkBAQEBAQEBAAAAAAAAAAAAAAABAgQDBf/EACYRAQABBAIBAwQDAAAAAAAAAAABAgMREgQhMTJRUgUTFEFCgbH/2gAMAwEAAhEDEQA/AKZznIpoWlneirVt4mkUitOY0qisRFSLJNpf+k35rWI1khnK5wAcgqQeWDRrLN/srEcUjN2XfSQCNSjuOM9+G8KzRcJRjP2yOqzozpy5GrPf/h7qifCf8uPwPvoi8/y4/A++hmUi04UHKjUe1GX0jTqJBI0LnbO2d6YYQgnQHIVlUHzgSYyPrpputv7uP7p99Ma6OkjSoBxnAxyOQM589EyxUtNDVSohFaWKJNCgJWlSpUBNb7gvQm4uYkliMWJJWhQNIFZpQuvqwD/MV3FaFjXUWHSsQ8NWCF5UuFunnDhV0hWiEWlX1albAzkD1UHPwcPkeRYlQl2cRqvnkJwFzyzmmTW7IzKykFCysOeCpwQSNudd3D5QokSz0K6iFrEzQiNSGNs5YyRyl+yWBORoBJO5xinReUaOMxYNxKqX89zIkgUCWGQoyocO3aUpqwds0FfvAwOCrA+Yg58OdFLZiSArEjmACcfXgbVZnA+kizCSNJZ/kbDiCm4OOtcyyrJGFXrNyoGANWck4qJD5S4zIHdJlZLiwm6xNLSTrbRdUY5yWG7/ADie0AWOx50MuSj6KyFbdjJCqXKSurs5ARY2KuZNtjkchkmo7dHpFBLlY/kBcJrOOsjJwujAOWPMA42HdXWWnTqBTCSkq6IeKROqBNP8Y0jKFy4yidZ3j+XlWNunEZi0k3OTw0WRXslA4K4kA17ghRnbO/qoZcb8HchcIx1Z04UnVjnp239maxFcbfntXfT9Ordrjrv4tV6v5OBWVY7eYLGuYsONUZCHYheYyDXKdKOKpc3lxcIpVZZXkAbGRq3wdJxQhqljpxFFWosaIx0cUSaQNFLRSrIDQomTWFdFbG2NpCSYhKnw1ZVIId9enqCu2Gx2t+7Fc8RvXT8K6GJLarcNOULayVwmAFLqMlnBGplRQSNJZ8Z54GWS+4Vw3ExiuW7MUnVKXJZpVkkCH+7A0sixnG2C/qp8Nnw1ooi8ro+i0WQISSGJbr5MMu5GB2R3EEVlm6LWZWNFu1VtToXJQrJiRsZ7eY2C6Ry0nz71it+itmxUG9ZdWdysIwOvEK5+VyDg6z/hFEyUdvw5Nw+XxL85i6Iwt8rhTH8oDMSoJx3Vijs7BbxB12qFYkZidZVplbtITo1BCozy8w76zWfRC2KxmS+RWeNCwUwtodnC4J18grBj3jB22rA/RiDQx+FoGW26zGuI/LEFhCuGy2wAJHIsOdBku/gC3VvJE2pTdF5wR8msPWk6Or0/N0YxzyGxtWp41b2yxQmCTXIwl68DVpG6lMBgMbMwOPNWz4f0ZtGWIyXmnrI1dwoj7BLopTtMCGGpyRjkuR5qcnRa10jN2WcxhgIxGdTtJGgjALZLDWxI8ybZzQy5JqANWA/Q+zhfE9xlWkgXcpnQZMPKrK2NHZddWCVw23I1q7jo5asqFbiNWKwKya4wVLay7yMSQcaQvZ7yDjzliXKAUamcZs44riWOKUSxqxCSbdpcAg7bd/4VDxRTaK0CKKigdRpMtKjLEQd6lpe/JiNjKVBJ0CTCZ+yVIqG8nm5UUajWJwk6o/ov99f2U7VH9B/vj/11FzTg1Ewkh4/ov98fsoZjxuj/AHx+yo+aazUMJJdPoP8AfH7KBnQb6G+//wDFRdVCi4TZ7tXOphIx87SEnxK0xGjOB1b+oa/P3DsVHK7UUYqQRsQQQRzBG4IorYrYEsVEEpYZ21Enbnns+o0xrfBI6iXIyCMtzH9NZ16T3IGOtIBJJAVRu2xPLvyayfG+7HK4cfVgfkKMdoi2hKlxBIVBAJDMdyMgfN829OS1I36iTlnm/L7tO+MtzqLde+o4JOeZC6Rn+nanDpXdenfxGe8c8es+NFnKDcjf5pX1En9QDSp15evKxeRiznGWPPYYFKhhDPfSjFJ+ZorRtlI2pjNTTThRDNe9dEnk64i3KzlOQCMaeR3HfXNla9Y8Mm+TTCnARAc7dw9uK4+Tfqs64jy6LVvfLzr/AGacSP8AyUu32ffTx5L+J4z8Blx/R+6vS8V0m5LA6QTgDYD2c6c/Ex1ghAOoqxUnl2QCQfNzFYp5eY7bmx+nmB+gF+Dg2r5zyzH+6mr0DvjnFs+3PtJt/wB1XY2syuWVQcPvq5Fu8/j41jEYAOWPPuGB399cU/Uq48Uw76fp1OO6lNHoFfZx8GbOAcao+R5HnUmTyZ8SABNnIAeXaj32z9LzCrgikXmoBG4+ce7B7vrrtZRmKD147/8AAfP9de1jnVXNsxHTmvcOm3MdvNLeS/iYAJs3GRkdqPcc/peuububV43ZHGlkJVh5iOY2r1xdOMQIx7XVk+wKAfxxXl3pVgX1zjl182Pq1bV227011THs47lGlMT7tPpNKshO1KujLn2RXNOWmvT1qvSfAEUQaJG1DFGSA/WvUPAstAAeQQdnl/NgZ9gry+PfXpy1vykWEHaMdtp+1IzAeG59lfP5sZ1d3En1Q3xg0xPsANOwG3fWCNP44bbBJv8ATWkseI3Bjk68Ntnnhd00u4A25KuB63roTDm4Eq5MbRkEgdw0nn3Z38DXLFmqMYbm7EZ/ty/EuHt1rjOCzHSRjIAY/pWlj4WzwCV5Ww8mjGcdw39W9dxxMRF20Z1KEOwbABDMGydmz2tgeYqFw+wZ58iFlhFsBHqXA61sbjJ5794rM8OYme3TTzJ0npooohAhKjvVgOfMhT7TiugS6YGASMFVXuTliACi4A3PLmfCm8KtIyYgzLq1OChYZLJnG3148Ki9OuPi0aEYzIEk7JAIbrBgZ/qUk/VWbPEqiJn3eccneKdvMZ/xseOti8tsHYRTeDYAP5V5s6THN7cH/Ok/Orp4V0lLw273JUNqeFMKRqC7JuNlOTg/ZFU50wQLxG7UcluJ19gcgV9GxRNNdUObk1U1W6MeY6aVtqVFjRrrcKKTSBpEU5a09BpZomhRCB/Wrd6UdKJoQiRsq6TArNzEYCjQx32Od6qI++rS41w15+szhRK1u3aD9kJGykA6RknXn1YrnuzRExNbpsW7lcTFvy6N+nJvohbJF1TNbyMoLai6lWVS2wwdYDEb/wApztWq6L9OF6q4hkd0lkkidDrY9qJUUqM8tRznFQ7fhXV3EcsL5WOMRKjumdIzzYAb5J201ii6GyaA4BaQSSNoHVlMNjBD6hhth/LU+/Z8bNTxeTHeqbwjjc7XZDyN1Svo0azg6mBIxnmRnerq4jdFbm2TIAY3BO+50ptjz86oaLo7eI8rdS2XaEpjScaSSST6jiu+uuk8s15YSPBKiQi5E7FDjVIgUMoGSRt+Nb+7anqKoeX2L0R3TKM16icTDIc/xmCB52bSw9hZqPlfuY0uohLGzareTQVbTpZWJUnPMZ2I8zHFc9Lr/wBoSPodYzdmRGKsAVLq2eW3NudbHyp8QS4vowhDIlrL2wCyhjrOMjv7K+NbzR1iWJouY7pc7dWztw+B1Vm03V0uRk41rC4GB3dhvGuG6W3Be/unI0lp5mK+Ys2SPx/Crm8lt+Tw+4hJ0yCWIordnOVQHGr7J8ap3psn+8rzbH8TPttt2jttTaM4hjWYjMtHrpUMUqoEhpA0GNGtKcOVLNAnagTQHVVoReXV1VVFjD2VUZMkhzgAezlVW5pYryuWaLnrjLVNU0+JWXc+WxnGDYwfeP6rUb+1lTz4dAfXrcf+Iqu6VeP4lmP4vaOTdjxVKwz5WB3WSr9m4nFPTywSj5sRHqM7t+a1XWKIFa/FtfFqOXe+Syo/LZcD/hL7XJ/01lHlwnxg2sLfWW91VktONa/HtfF5zybk/t2L+UqQnPVY+zK4/IVy3E+IGaaSUjBkdnIyTuee53qJRzW6LdNHphLl6u5ERXOTtVKm0q08TDRFNNFa00dSIogUaMmaaWKeaaaKFDFGiKBzcqbinsaxk0SDhRNNBomgRNNo0KkqNKlSqid8Xrj0L+FOTo7cehfwqxyKctHnurn4v3HoH8KHxfuPQP4VZGKWKG8q2+L1x6CTwoHo9cehfwqyTTTQ3Vv8X7j0L+Aojo/cehfwqxhRFE3V0ej1x6F/w99D4u3HoX/D31ZHdRWhvKtx0duPQv4D30vi7cehfwHvqyxSxQ3Vp8W7n0L/AIe+iOjdz6F/w99WVigRUN5Vt8Wrj0L/AIe+hVkGlTJvICiopUqrCWzx79hvUM8ufPz0S0WT2HA7sMM59vMUqVAGMW/ZfGdtxnGOVNk6vGyvnzkrihSoADFgdl895BXc0CY9OyuGwO8Yo0qB2uPbsH17+ru9u9PXqvoP94b/AF0qVAQY/osdhncc8749lOJjxsr5+0PVSpVAMx/Qb2MP1FYZgM9kED1nNKlUGJlpUqVTK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10 Rectángulo"/>
          <p:cNvSpPr/>
          <p:nvPr/>
        </p:nvSpPr>
        <p:spPr>
          <a:xfrm>
            <a:off x="4644008" y="2132856"/>
            <a:ext cx="4392488" cy="2031325"/>
          </a:xfrm>
          <a:prstGeom prst="rect">
            <a:avLst/>
          </a:prstGeom>
        </p:spPr>
        <p:txBody>
          <a:bodyPr wrap="square">
            <a:spAutoFit/>
          </a:bodyPr>
          <a:lstStyle/>
          <a:p>
            <a:pPr algn="just" fontAlgn="base"/>
            <a:r>
              <a:rPr lang="es-UY" sz="1400" dirty="0" smtClean="0"/>
              <a:t>Bajo la premisa de la separación e independencia de poderes, la estructura institucional </a:t>
            </a:r>
            <a:r>
              <a:rPr lang="es-UY" sz="1400" dirty="0" err="1" smtClean="0"/>
              <a:t>colombianaincluye</a:t>
            </a:r>
            <a:r>
              <a:rPr lang="es-UY" sz="1400" dirty="0" smtClean="0"/>
              <a:t> dentro de su entramado cuatro altos tribunales: el Consejo de Estado, el Consejo Superior de la Judicatura, la Corte constitucional y la Corte Suprema de Justicia. El presente estudio aborda las relaciones entre el poder Ejecutivo y las dos Altas Cortes, la Constitucional, con solo dos décadas de existencia, y la Corte Suprema de Justicia, institución </a:t>
            </a:r>
            <a:r>
              <a:rPr lang="es-UY" sz="1400" dirty="0" err="1" smtClean="0"/>
              <a:t>bicentenaria</a:t>
            </a:r>
            <a:r>
              <a:rPr lang="es-UY" sz="1400" dirty="0" smtClean="0"/>
              <a:t>.</a:t>
            </a:r>
          </a:p>
        </p:txBody>
      </p:sp>
      <p:pic>
        <p:nvPicPr>
          <p:cNvPr id="8194" name="Picture 2" descr="El presidente y las cortes. Las altas cortes en Colombia y sus relacionales con el poder ejecutivo"/>
          <p:cNvPicPr>
            <a:picLocks noChangeAspect="1" noChangeArrowheads="1"/>
          </p:cNvPicPr>
          <p:nvPr/>
        </p:nvPicPr>
        <p:blipFill>
          <a:blip r:embed="rId3" cstate="print"/>
          <a:srcRect/>
          <a:stretch>
            <a:fillRect/>
          </a:stretch>
        </p:blipFill>
        <p:spPr bwMode="auto">
          <a:xfrm>
            <a:off x="6300192" y="4077072"/>
            <a:ext cx="2376264" cy="2376264"/>
          </a:xfrm>
          <a:prstGeom prst="rect">
            <a:avLst/>
          </a:prstGeom>
          <a:noFill/>
        </p:spPr>
      </p:pic>
    </p:spTree>
    <p:extLst>
      <p:ext uri="{BB962C8B-B14F-4D97-AF65-F5344CB8AC3E}">
        <p14:creationId xmlns="" xmlns:p14="http://schemas.microsoft.com/office/powerpoint/2010/main" val="321696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rgbClr val="6666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tx1">
                    <a:lumMod val="65000"/>
                    <a:lumOff val="35000"/>
                  </a:schemeClr>
                </a:solidFill>
              </a:rPr>
              <a:t>Novedades editoriales</a:t>
            </a:r>
            <a:endParaRPr lang="en-US" sz="1300" dirty="0" smtClean="0">
              <a:solidFill>
                <a:schemeClr val="tx1">
                  <a:lumMod val="75000"/>
                  <a:lumOff val="25000"/>
                </a:schemeClr>
              </a:solidFill>
            </a:endParaRPr>
          </a:p>
        </p:txBody>
      </p:sp>
      <p:sp>
        <p:nvSpPr>
          <p:cNvPr id="15364" name="AutoShape 4" descr="data:image/jpg;base64,/9j/4AAQSkZJRgABAQAAAQABAAD/2wCEAAkGBhQSEBQSEhIUFRQUFA8VFBQWFhUVGBYVFRcXFxUVFhcXHCYeFxolGhQVIC8gJCcpLCwsFh8xNjAqNScrLCkBCQoKDgwOGA8PGDUlHCUsNSksLCotLSopKSksLCosKSwsLCktLCwpLCksKSkpKSkpKSkpLCwpNSksKSwpLCksKf/AABEIAKgAeAMBIgACEQEDEQH/xAAcAAABBAMBAAAAAAAAAAAAAAABAAIEBwMFBgj/xABFEAACAQMCAgUGDAMFCQAAAAABAgMABBESIQUxBhMiQZEHUVNhgdEUFiMyUnFykqGxwdIkQoIXM2JjwhUlQ0RzorLT4v/EABkBAQEBAQEBAAAAAAAAAAAAAAABAgQDBf/EACYRAQABBAIBAwQDAAAAAAAAAAABAgMREgQhMTJRUgUTFEFCgbH/2gAMAwEAAhEDEQA/AKZznIpoWlneirVt4mkUitOY0qisRFSLJNpf+k35rWI1khnK5wAcgqQeWDRrLN/srEcUjN2XfSQCNSjuOM9+G8KzRcJRjP2yOqzozpy5GrPf/h7qifCf8uPwPvoi8/y4/A++hmUi04UHKjUe1GX0jTqJBI0LnbO2d6YYQgnQHIVlUHzgSYyPrpputv7uP7p99Ma6OkjSoBxnAxyOQM589EyxUtNDVSohFaWKJNCgJWlSpUBNb7gvQm4uYkliMWJJWhQNIFZpQuvqwD/MV3FaFjXUWHSsQ8NWCF5UuFunnDhV0hWiEWlX1albAzkD1UHPwcPkeRYlQl2cRqvnkJwFzyzmmTW7IzKykFCysOeCpwQSNudd3D5QokSz0K6iFrEzQiNSGNs5YyRyl+yWBORoBJO5xinReUaOMxYNxKqX89zIkgUCWGQoyocO3aUpqwds0FfvAwOCrA+Yg58OdFLZiSArEjmACcfXgbVZnA+kizCSNJZ/kbDiCm4OOtcyyrJGFXrNyoGANWck4qJD5S4zIHdJlZLiwm6xNLSTrbRdUY5yWG7/ADie0AWOx50MuSj6KyFbdjJCqXKSurs5ARY2KuZNtjkchkmo7dHpFBLlY/kBcJrOOsjJwujAOWPMA42HdXWWnTqBTCSkq6IeKROqBNP8Y0jKFy4yidZ3j+XlWNunEZi0k3OTw0WRXslA4K4kA17ghRnbO/qoZcb8HchcIx1Z04UnVjnp239maxFcbfntXfT9Ordrjrv4tV6v5OBWVY7eYLGuYsONUZCHYheYyDXKdKOKpc3lxcIpVZZXkAbGRq3wdJxQhqljpxFFWosaIx0cUSaQNFLRSrIDQomTWFdFbG2NpCSYhKnw1ZVIId9enqCu2Gx2t+7Fc8RvXT8K6GJLarcNOULayVwmAFLqMlnBGplRQSNJZ8Z54GWS+4Vw3ExiuW7MUnVKXJZpVkkCH+7A0sixnG2C/qp8Nnw1ooi8ro+i0WQISSGJbr5MMu5GB2R3EEVlm6LWZWNFu1VtToXJQrJiRsZ7eY2C6Ry0nz71it+itmxUG9ZdWdysIwOvEK5+VyDg6z/hFEyUdvw5Nw+XxL85i6Iwt8rhTH8oDMSoJx3Vijs7BbxB12qFYkZidZVplbtITo1BCozy8w76zWfRC2KxmS+RWeNCwUwtodnC4J18grBj3jB22rA/RiDQx+FoGW26zGuI/LEFhCuGy2wAJHIsOdBku/gC3VvJE2pTdF5wR8msPWk6Or0/N0YxzyGxtWp41b2yxQmCTXIwl68DVpG6lMBgMbMwOPNWz4f0ZtGWIyXmnrI1dwoj7BLopTtMCGGpyRjkuR5qcnRa10jN2WcxhgIxGdTtJGgjALZLDWxI8ybZzQy5JqANWA/Q+zhfE9xlWkgXcpnQZMPKrK2NHZddWCVw23I1q7jo5asqFbiNWKwKya4wVLay7yMSQcaQvZ7yDjzliXKAUamcZs44riWOKUSxqxCSbdpcAg7bd/4VDxRTaK0CKKigdRpMtKjLEQd6lpe/JiNjKVBJ0CTCZ+yVIqG8nm5UUajWJwk6o/ov99f2U7VH9B/vj/11FzTg1Ewkh4/ov98fsoZjxuj/AHx+yo+aazUMJJdPoP8AfH7KBnQb6G+//wDFRdVCi4TZ7tXOphIx87SEnxK0xGjOB1b+oa/P3DsVHK7UUYqQRsQQQRzBG4IorYrYEsVEEpYZ21Enbnns+o0xrfBI6iXIyCMtzH9NZ16T3IGOtIBJJAVRu2xPLvyayfG+7HK4cfVgfkKMdoi2hKlxBIVBAJDMdyMgfN829OS1I36iTlnm/L7tO+MtzqLde+o4JOeZC6Rn+nanDpXdenfxGe8c8es+NFnKDcjf5pX1En9QDSp15evKxeRiznGWPPYYFKhhDPfSjFJ+ZorRtlI2pjNTTThRDNe9dEnk64i3KzlOQCMaeR3HfXNla9Y8Mm+TTCnARAc7dw9uK4+Tfqs64jy6LVvfLzr/AGacSP8AyUu32ffTx5L+J4z8Blx/R+6vS8V0m5LA6QTgDYD2c6c/Ex1ghAOoqxUnl2QCQfNzFYp5eY7bmx+nmB+gF+Dg2r5zyzH+6mr0DvjnFs+3PtJt/wB1XY2syuWVQcPvq5Fu8/j41jEYAOWPPuGB399cU/Uq48Uw76fp1OO6lNHoFfZx8GbOAcao+R5HnUmTyZ8SABNnIAeXaj32z9LzCrgikXmoBG4+ce7B7vrrtZRmKD147/8AAfP9de1jnVXNsxHTmvcOm3MdvNLeS/iYAJs3GRkdqPcc/peuububV43ZHGlkJVh5iOY2r1xdOMQIx7XVk+wKAfxxXl3pVgX1zjl182Pq1bV227011THs47lGlMT7tPpNKshO1KujLn2RXNOWmvT1qvSfAEUQaJG1DFGSA/WvUPAstAAeQQdnl/NgZ9gry+PfXpy1vykWEHaMdtp+1IzAeG59lfP5sZ1d3En1Q3xg0xPsANOwG3fWCNP44bbBJv8ATWkseI3Bjk68Ntnnhd00u4A25KuB63roTDm4Eq5MbRkEgdw0nn3Z38DXLFmqMYbm7EZ/ty/EuHt1rjOCzHSRjIAY/pWlj4WzwCV5Ww8mjGcdw39W9dxxMRF20Z1KEOwbABDMGydmz2tgeYqFw+wZ58iFlhFsBHqXA61sbjJ5794rM8OYme3TTzJ0npooohAhKjvVgOfMhT7TiugS6YGASMFVXuTliACi4A3PLmfCm8KtIyYgzLq1OChYZLJnG3148Ki9OuPi0aEYzIEk7JAIbrBgZ/qUk/VWbPEqiJn3eccneKdvMZ/xseOti8tsHYRTeDYAP5V5s6THN7cH/Ok/Orp4V0lLw273JUNqeFMKRqC7JuNlOTg/ZFU50wQLxG7UcluJ19gcgV9GxRNNdUObk1U1W6MeY6aVtqVFjRrrcKKTSBpEU5a09BpZomhRCB/Wrd6UdKJoQiRsq6TArNzEYCjQx32Od6qI++rS41w15+szhRK1u3aD9kJGykA6RknXn1YrnuzRExNbpsW7lcTFvy6N+nJvohbJF1TNbyMoLai6lWVS2wwdYDEb/wApztWq6L9OF6q4hkd0lkkidDrY9qJUUqM8tRznFQ7fhXV3EcsL5WOMRKjumdIzzYAb5J201ii6GyaA4BaQSSNoHVlMNjBD6hhth/LU+/Z8bNTxeTHeqbwjjc7XZDyN1Svo0azg6mBIxnmRnerq4jdFbm2TIAY3BO+50ptjz86oaLo7eI8rdS2XaEpjScaSSST6jiu+uuk8s15YSPBKiQi5E7FDjVIgUMoGSRt+Nb+7anqKoeX2L0R3TKM16icTDIc/xmCB52bSw9hZqPlfuY0uohLGzareTQVbTpZWJUnPMZ2I8zHFc9Lr/wBoSPodYzdmRGKsAVLq2eW3NudbHyp8QS4vowhDIlrL2wCyhjrOMjv7K+NbzR1iWJouY7pc7dWztw+B1Vm03V0uRk41rC4GB3dhvGuG6W3Be/unI0lp5mK+Ys2SPx/Crm8lt+Tw+4hJ0yCWIordnOVQHGr7J8ap3psn+8rzbH8TPttt2jttTaM4hjWYjMtHrpUMUqoEhpA0GNGtKcOVLNAnagTQHVVoReXV1VVFjD2VUZMkhzgAezlVW5pYryuWaLnrjLVNU0+JWXc+WxnGDYwfeP6rUb+1lTz4dAfXrcf+Iqu6VeP4lmP4vaOTdjxVKwz5WB3WSr9m4nFPTywSj5sRHqM7t+a1XWKIFa/FtfFqOXe+Syo/LZcD/hL7XJ/01lHlwnxg2sLfWW91VktONa/HtfF5zybk/t2L+UqQnPVY+zK4/IVy3E+IGaaSUjBkdnIyTuee53qJRzW6LdNHphLl6u5ERXOTtVKm0q08TDRFNNFa00dSIogUaMmaaWKeaaaKFDFGiKBzcqbinsaxk0SDhRNNBomgRNNo0KkqNKlSqid8Xrj0L+FOTo7cehfwqxyKctHnurn4v3HoH8KHxfuPQP4VZGKWKG8q2+L1x6CTwoHo9cehfwqyTTTQ3Vv8X7j0L+Aojo/cehfwqxhRFE3V0ej1x6F/w99D4u3HoX/D31ZHdRWhvKtx0duPQv4D30vi7cehfwHvqyxSxQ3Vp8W7n0L/AIe+iOjdz6F/w99WVigRUN5Vt8Wrj0L/AIe+hVkGlTJvICiopUqrCWzx79hvUM8ufPz0S0WT2HA7sMM59vMUqVAGMW/ZfGdtxnGOVNk6vGyvnzkrihSoADFgdl895BXc0CY9OyuGwO8Yo0qB2uPbsH17+ru9u9PXqvoP94b/AF0qVAQY/osdhncc8749lOJjxsr5+0PVSpVAMx/Qb2MP1FYZgM9kED1nNKlUGJlpUqVTK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12 Rectángulo"/>
          <p:cNvSpPr/>
          <p:nvPr/>
        </p:nvSpPr>
        <p:spPr>
          <a:xfrm>
            <a:off x="179512" y="1628800"/>
            <a:ext cx="4176464" cy="5047536"/>
          </a:xfrm>
          <a:prstGeom prst="rect">
            <a:avLst/>
          </a:prstGeom>
        </p:spPr>
        <p:txBody>
          <a:bodyPr wrap="square">
            <a:spAutoFit/>
          </a:bodyPr>
          <a:lstStyle/>
          <a:p>
            <a:r>
              <a:rPr lang="es-ES" sz="1400" b="1" dirty="0" smtClean="0">
                <a:solidFill>
                  <a:schemeClr val="tx1">
                    <a:lumMod val="65000"/>
                    <a:lumOff val="35000"/>
                  </a:schemeClr>
                </a:solidFill>
              </a:rPr>
              <a:t>4- </a:t>
            </a:r>
            <a:r>
              <a:rPr lang="es-ES" sz="1400" b="1" dirty="0" err="1" smtClean="0">
                <a:solidFill>
                  <a:schemeClr val="tx1">
                    <a:lumMod val="65000"/>
                    <a:lumOff val="35000"/>
                  </a:schemeClr>
                </a:solidFill>
              </a:rPr>
              <a:t>Imprensa</a:t>
            </a:r>
            <a:r>
              <a:rPr lang="es-ES" sz="1400" b="1" dirty="0" smtClean="0">
                <a:solidFill>
                  <a:schemeClr val="tx1">
                    <a:lumMod val="65000"/>
                    <a:lumOff val="35000"/>
                  </a:schemeClr>
                </a:solidFill>
              </a:rPr>
              <a:t> e Voto </a:t>
            </a:r>
            <a:r>
              <a:rPr lang="es-ES" sz="1400" b="1" dirty="0" err="1" smtClean="0">
                <a:solidFill>
                  <a:schemeClr val="tx1">
                    <a:lumMod val="65000"/>
                    <a:lumOff val="35000"/>
                  </a:schemeClr>
                </a:solidFill>
              </a:rPr>
              <a:t>nas</a:t>
            </a:r>
            <a:r>
              <a:rPr lang="es-ES" sz="1400" b="1" dirty="0" smtClean="0">
                <a:solidFill>
                  <a:schemeClr val="tx1">
                    <a:lumMod val="65000"/>
                    <a:lumOff val="35000"/>
                  </a:schemeClr>
                </a:solidFill>
              </a:rPr>
              <a:t> </a:t>
            </a:r>
            <a:r>
              <a:rPr lang="es-ES" sz="1400" b="1" dirty="0" err="1" smtClean="0">
                <a:solidFill>
                  <a:schemeClr val="tx1">
                    <a:lumMod val="65000"/>
                    <a:lumOff val="35000"/>
                  </a:schemeClr>
                </a:solidFill>
              </a:rPr>
              <a:t>Eleições</a:t>
            </a:r>
            <a:r>
              <a:rPr lang="es-ES" sz="1400" b="1" dirty="0" smtClean="0">
                <a:solidFill>
                  <a:schemeClr val="tx1">
                    <a:lumMod val="65000"/>
                    <a:lumOff val="35000"/>
                  </a:schemeClr>
                </a:solidFill>
              </a:rPr>
              <a:t> </a:t>
            </a:r>
            <a:r>
              <a:rPr lang="es-ES" sz="1400" b="1" dirty="0" err="1" smtClean="0">
                <a:solidFill>
                  <a:schemeClr val="tx1">
                    <a:lumMod val="65000"/>
                    <a:lumOff val="35000"/>
                  </a:schemeClr>
                </a:solidFill>
              </a:rPr>
              <a:t>Presidenciais</a:t>
            </a:r>
            <a:r>
              <a:rPr lang="es-ES" sz="1400" b="1" dirty="0" smtClean="0">
                <a:solidFill>
                  <a:schemeClr val="tx1">
                    <a:lumMod val="65000"/>
                    <a:lumOff val="35000"/>
                  </a:schemeClr>
                </a:solidFill>
              </a:rPr>
              <a:t> Brasileiras de 2002 e 2006</a:t>
            </a:r>
          </a:p>
          <a:p>
            <a:endParaRPr lang="es-ES" sz="1400" b="1" dirty="0" smtClean="0">
              <a:solidFill>
                <a:schemeClr val="tx1">
                  <a:lumMod val="65000"/>
                  <a:lumOff val="35000"/>
                </a:schemeClr>
              </a:solidFill>
            </a:endParaRPr>
          </a:p>
          <a:p>
            <a:r>
              <a:rPr lang="es-ES" sz="1400" b="1" dirty="0" smtClean="0">
                <a:solidFill>
                  <a:schemeClr val="tx1">
                    <a:lumMod val="65000"/>
                    <a:lumOff val="35000"/>
                  </a:schemeClr>
                </a:solidFill>
              </a:rPr>
              <a:t>Autor: </a:t>
            </a:r>
            <a:r>
              <a:rPr lang="es-UY" sz="1400" dirty="0" smtClean="0">
                <a:solidFill>
                  <a:schemeClr val="tx1">
                    <a:lumMod val="65000"/>
                    <a:lumOff val="35000"/>
                  </a:schemeClr>
                </a:solidFill>
              </a:rPr>
              <a:t>Pedro Santos </a:t>
            </a:r>
            <a:r>
              <a:rPr lang="es-UY" sz="1400" dirty="0" err="1" smtClean="0">
                <a:solidFill>
                  <a:schemeClr val="tx1">
                    <a:lumMod val="65000"/>
                    <a:lumOff val="35000"/>
                  </a:schemeClr>
                </a:solidFill>
              </a:rPr>
              <a:t>Mundim</a:t>
            </a:r>
            <a:endParaRPr lang="es-ES" sz="1400" dirty="0" smtClean="0">
              <a:solidFill>
                <a:schemeClr val="tx1">
                  <a:lumMod val="65000"/>
                  <a:lumOff val="35000"/>
                </a:schemeClr>
              </a:solidFill>
            </a:endParaRPr>
          </a:p>
          <a:p>
            <a:pPr algn="just"/>
            <a:r>
              <a:rPr lang="es-ES_tradnl" sz="1400" b="1" dirty="0" smtClean="0">
                <a:solidFill>
                  <a:schemeClr val="tx1">
                    <a:lumMod val="65000"/>
                    <a:lumOff val="35000"/>
                  </a:schemeClr>
                </a:solidFill>
              </a:rPr>
              <a:t>Editora:  </a:t>
            </a:r>
            <a:r>
              <a:rPr lang="es-ES_tradnl" sz="1400" dirty="0" smtClean="0">
                <a:solidFill>
                  <a:schemeClr val="tx1">
                    <a:lumMod val="65000"/>
                    <a:lumOff val="35000"/>
                  </a:schemeClr>
                </a:solidFill>
              </a:rPr>
              <a:t>UFG</a:t>
            </a:r>
          </a:p>
          <a:p>
            <a:pPr algn="just"/>
            <a:r>
              <a:rPr lang="es-ES_tradnl" sz="1400" b="1" dirty="0" smtClean="0">
                <a:solidFill>
                  <a:schemeClr val="tx1">
                    <a:lumMod val="65000"/>
                    <a:lumOff val="35000"/>
                  </a:schemeClr>
                </a:solidFill>
              </a:rPr>
              <a:t>Idioma: </a:t>
            </a:r>
            <a:r>
              <a:rPr lang="es-ES_tradnl" sz="1400" dirty="0" err="1" smtClean="0">
                <a:solidFill>
                  <a:schemeClr val="tx1">
                    <a:lumMod val="65000"/>
                    <a:lumOff val="35000"/>
                  </a:schemeClr>
                </a:solidFill>
              </a:rPr>
              <a:t>Português</a:t>
            </a:r>
            <a:endParaRPr lang="pt-BR" sz="1400" dirty="0" smtClean="0"/>
          </a:p>
          <a:p>
            <a:pPr algn="just"/>
            <a:r>
              <a:rPr lang="pt-BR" sz="1400" dirty="0" smtClean="0"/>
              <a:t>Não se trata de apenas mais um estudo sobre as relações entre mídia e política, um tema que já conta com uma literatura relativamente extensa no Brasil. Imprensa e Voto nas Eleições Presidenciais Brasileiras de 2002 e 2006 é um </a:t>
            </a:r>
          </a:p>
          <a:p>
            <a:pPr algn="just"/>
            <a:r>
              <a:rPr lang="pt-BR" sz="1400" dirty="0" smtClean="0"/>
              <a:t>destes livros raros que combinam inovação teórica, sofisticação metodológica e linguagem clara, avançando nosso entendimento sobre o tema de forma decisiva e original.</a:t>
            </a:r>
          </a:p>
          <a:p>
            <a:pPr algn="just"/>
            <a:r>
              <a:rPr lang="pt-BR" sz="1400" dirty="0" smtClean="0"/>
              <a:t>Imprensa e Voto concebe o impacto da imprensa nas escolhas dos eleitores como o resultado de processos dinâmicos que respondem tanto à natureza da cobertura da imprensa como a acontecimentos que se desenrolam no decorrer da campanha. Para testar as hipóteses do seu modelo, </a:t>
            </a:r>
            <a:r>
              <a:rPr lang="pt-BR" sz="1400" dirty="0" err="1" smtClean="0"/>
              <a:t>Mundim</a:t>
            </a:r>
            <a:r>
              <a:rPr lang="pt-BR" sz="1400" dirty="0" smtClean="0"/>
              <a:t> desenvolve uma sofisticada metodologia, baseada em séries-temporais, que desagrega o eleitorado a</a:t>
            </a:r>
            <a:endParaRPr lang="es-UY" sz="1400" dirty="0"/>
          </a:p>
        </p:txBody>
      </p:sp>
      <p:sp>
        <p:nvSpPr>
          <p:cNvPr id="14" name="13 Rectángulo"/>
          <p:cNvSpPr/>
          <p:nvPr/>
        </p:nvSpPr>
        <p:spPr>
          <a:xfrm>
            <a:off x="4860032" y="1628800"/>
            <a:ext cx="4104456" cy="3323987"/>
          </a:xfrm>
          <a:prstGeom prst="rect">
            <a:avLst/>
          </a:prstGeom>
        </p:spPr>
        <p:txBody>
          <a:bodyPr wrap="square">
            <a:spAutoFit/>
          </a:bodyPr>
          <a:lstStyle/>
          <a:p>
            <a:pPr algn="just"/>
            <a:r>
              <a:rPr lang="pt-BR" sz="1400" dirty="0" smtClean="0"/>
              <a:t>partir de suas diferentes características sociais. Esta abordagem permite ao autor identificar de forma</a:t>
            </a:r>
          </a:p>
          <a:p>
            <a:pPr algn="just"/>
            <a:r>
              <a:rPr lang="pt-BR" sz="1400" dirty="0" smtClean="0"/>
              <a:t>inédita os efeitos dinâmicos da cobertura da imprensa nas eleições. </a:t>
            </a:r>
          </a:p>
          <a:p>
            <a:pPr algn="just"/>
            <a:r>
              <a:rPr lang="pt-BR" sz="1400" dirty="0" smtClean="0"/>
              <a:t>O leitor encontrará neste livro uma análise fascinante do impacto da imprensa nas variações no comportamento dos eleitores durante as disputas presidenciais de 2002 e 2006. A partir destas e de muitas outras contribuições, Imprensa e Voto se destaca como uma das melhores obras produzidas recentemente pelas ciências sociais brasileiras. </a:t>
            </a:r>
          </a:p>
          <a:p>
            <a:pPr algn="just"/>
            <a:endParaRPr lang="pt-BR" sz="1400" dirty="0" smtClean="0"/>
          </a:p>
          <a:p>
            <a:pPr algn="just"/>
            <a:r>
              <a:rPr lang="pt-BR" sz="1100" dirty="0" smtClean="0"/>
              <a:t>Mauro P. Porto</a:t>
            </a:r>
          </a:p>
          <a:p>
            <a:pPr algn="just"/>
            <a:r>
              <a:rPr lang="pt-BR" sz="1100" dirty="0" smtClean="0"/>
              <a:t>Professor do Departamento de Comunicação da </a:t>
            </a:r>
            <a:r>
              <a:rPr lang="pt-BR" sz="1100" dirty="0" err="1" smtClean="0"/>
              <a:t>Tulane</a:t>
            </a:r>
            <a:r>
              <a:rPr lang="pt-BR" sz="1100" dirty="0" smtClean="0"/>
              <a:t> </a:t>
            </a:r>
            <a:r>
              <a:rPr lang="pt-BR" sz="1100" dirty="0" err="1" smtClean="0"/>
              <a:t>University</a:t>
            </a:r>
            <a:r>
              <a:rPr lang="pt-BR" sz="1100" dirty="0" smtClean="0"/>
              <a:t>, Nova </a:t>
            </a:r>
            <a:r>
              <a:rPr lang="pt-BR" sz="1100" dirty="0" err="1" smtClean="0"/>
              <a:t>Orleans</a:t>
            </a:r>
            <a:r>
              <a:rPr lang="pt-BR" sz="1400" dirty="0" smtClean="0"/>
              <a:t>.</a:t>
            </a:r>
            <a:endParaRPr lang="es-UY" sz="1400" dirty="0"/>
          </a:p>
        </p:txBody>
      </p:sp>
    </p:spTree>
    <p:extLst>
      <p:ext uri="{BB962C8B-B14F-4D97-AF65-F5344CB8AC3E}">
        <p14:creationId xmlns="" xmlns:p14="http://schemas.microsoft.com/office/powerpoint/2010/main" val="321696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rgbClr val="6666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stretch>
            <a:fillRect/>
          </a:stretch>
        </p:blipFill>
        <p:spPr>
          <a:xfrm>
            <a:off x="0" y="0"/>
            <a:ext cx="9144000" cy="781984"/>
          </a:xfrm>
          <a:prstGeom prst="rect">
            <a:avLst/>
          </a:prstGeom>
        </p:spPr>
      </p:pic>
      <p:sp>
        <p:nvSpPr>
          <p:cNvPr id="16" name="TextBox 15"/>
          <p:cNvSpPr txBox="1"/>
          <p:nvPr/>
        </p:nvSpPr>
        <p:spPr>
          <a:xfrm>
            <a:off x="3276600" y="304800"/>
            <a:ext cx="1018227" cy="646331"/>
          </a:xfrm>
          <a:prstGeom prst="rect">
            <a:avLst/>
          </a:prstGeom>
          <a:noFill/>
        </p:spPr>
        <p:txBody>
          <a:bodyPr wrap="none" rtlCol="0">
            <a:spAutoFit/>
          </a:bodyPr>
          <a:lstStyle/>
          <a:p>
            <a:r>
              <a:rPr lang="en-US" dirty="0" smtClean="0">
                <a:solidFill>
                  <a:schemeClr val="bg1"/>
                </a:solidFill>
                <a:latin typeface="Futura Medium"/>
              </a:rPr>
              <a:t>2013/04</a:t>
            </a:r>
          </a:p>
          <a:p>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tx1">
                    <a:lumMod val="65000"/>
                    <a:lumOff val="35000"/>
                  </a:schemeClr>
                </a:solidFill>
              </a:rPr>
              <a:t>Otras Publicaciones</a:t>
            </a:r>
            <a:endParaRPr lang="en-US" sz="1300" dirty="0" smtClean="0">
              <a:solidFill>
                <a:schemeClr val="tx1">
                  <a:lumMod val="75000"/>
                  <a:lumOff val="25000"/>
                </a:schemeClr>
              </a:solidFill>
            </a:endParaRPr>
          </a:p>
        </p:txBody>
      </p:sp>
      <p:sp>
        <p:nvSpPr>
          <p:cNvPr id="15364" name="AutoShape 4" descr="data:image/jpg;base64,/9j/4AAQSkZJRgABAQAAAQABAAD/2wCEAAkGBhQSEBQSEhIUFRQUFA8VFBQWFhUVGBYVFRcXFxUVFhcXHCYeFxolGhQVIC8gJCcpLCwsFh8xNjAqNScrLCkBCQoKDgwOGA8PGDUlHCUsNSksLCotLSopKSksLCosKSwsLCktLCwpLCksKSkpKSkpKSkpLCwpNSksKSwpLCksKf/AABEIAKgAeAMBIgACEQEDEQH/xAAcAAABBAMBAAAAAAAAAAAAAAABAAIEBwMFBgj/xABFEAACAQMCAgUGDAMFCQAAAAABAgMABBESIQUxBhMiQZEHUVNhgdEUFiMyUnFykqGxwdIkQoIXM2JjwhUlQ0RzorLT4v/EABkBAQEBAQEBAAAAAAAAAAAAAAABAgQDBf/EACYRAQABBAIBAwQDAAAAAAAAAAABAgMREgQhMTJRUgUTFEFCgbH/2gAMAwEAAhEDEQA/AKZznIpoWlneirVt4mkUitOY0qisRFSLJNpf+k35rWI1khnK5wAcgqQeWDRrLN/srEcUjN2XfSQCNSjuOM9+G8KzRcJRjP2yOqzozpy5GrPf/h7qifCf8uPwPvoi8/y4/A++hmUi04UHKjUe1GX0jTqJBI0LnbO2d6YYQgnQHIVlUHzgSYyPrpputv7uP7p99Ma6OkjSoBxnAxyOQM589EyxUtNDVSohFaWKJNCgJWlSpUBNb7gvQm4uYkliMWJJWhQNIFZpQuvqwD/MV3FaFjXUWHSsQ8NWCF5UuFunnDhV0hWiEWlX1albAzkD1UHPwcPkeRYlQl2cRqvnkJwFzyzmmTW7IzKykFCysOeCpwQSNudd3D5QokSz0K6iFrEzQiNSGNs5YyRyl+yWBORoBJO5xinReUaOMxYNxKqX89zIkgUCWGQoyocO3aUpqwds0FfvAwOCrA+Yg58OdFLZiSArEjmACcfXgbVZnA+kizCSNJZ/kbDiCm4OOtcyyrJGFXrNyoGANWck4qJD5S4zIHdJlZLiwm6xNLSTrbRdUY5yWG7/ADie0AWOx50MuSj6KyFbdjJCqXKSurs5ARY2KuZNtjkchkmo7dHpFBLlY/kBcJrOOsjJwujAOWPMA42HdXWWnTqBTCSkq6IeKROqBNP8Y0jKFy4yidZ3j+XlWNunEZi0k3OTw0WRXslA4K4kA17ghRnbO/qoZcb8HchcIx1Z04UnVjnp239maxFcbfntXfT9Ordrjrv4tV6v5OBWVY7eYLGuYsONUZCHYheYyDXKdKOKpc3lxcIpVZZXkAbGRq3wdJxQhqljpxFFWosaIx0cUSaQNFLRSrIDQomTWFdFbG2NpCSYhKnw1ZVIId9enqCu2Gx2t+7Fc8RvXT8K6GJLarcNOULayVwmAFLqMlnBGplRQSNJZ8Z54GWS+4Vw3ExiuW7MUnVKXJZpVkkCH+7A0sixnG2C/qp8Nnw1ooi8ro+i0WQISSGJbr5MMu5GB2R3EEVlm6LWZWNFu1VtToXJQrJiRsZ7eY2C6Ry0nz71it+itmxUG9ZdWdysIwOvEK5+VyDg6z/hFEyUdvw5Nw+XxL85i6Iwt8rhTH8oDMSoJx3Vijs7BbxB12qFYkZidZVplbtITo1BCozy8w76zWfRC2KxmS+RWeNCwUwtodnC4J18grBj3jB22rA/RiDQx+FoGW26zGuI/LEFhCuGy2wAJHIsOdBku/gC3VvJE2pTdF5wR8msPWk6Or0/N0YxzyGxtWp41b2yxQmCTXIwl68DVpG6lMBgMbMwOPNWz4f0ZtGWIyXmnrI1dwoj7BLopTtMCGGpyRjkuR5qcnRa10jN2WcxhgIxGdTtJGgjALZLDWxI8ybZzQy5JqANWA/Q+zhfE9xlWkgXcpnQZMPKrK2NHZddWCVw23I1q7jo5asqFbiNWKwKya4wVLay7yMSQcaQvZ7yDjzliXKAUamcZs44riWOKUSxqxCSbdpcAg7bd/4VDxRTaK0CKKigdRpMtKjLEQd6lpe/JiNjKVBJ0CTCZ+yVIqG8nm5UUajWJwk6o/ov99f2U7VH9B/vj/11FzTg1Ewkh4/ov98fsoZjxuj/AHx+yo+aazUMJJdPoP8AfH7KBnQb6G+//wDFRdVCi4TZ7tXOphIx87SEnxK0xGjOB1b+oa/P3DsVHK7UUYqQRsQQQRzBG4IorYrYEsVEEpYZ21Enbnns+o0xrfBI6iXIyCMtzH9NZ16T3IGOtIBJJAVRu2xPLvyayfG+7HK4cfVgfkKMdoi2hKlxBIVBAJDMdyMgfN829OS1I36iTlnm/L7tO+MtzqLde+o4JOeZC6Rn+nanDpXdenfxGe8c8es+NFnKDcjf5pX1En9QDSp15evKxeRiznGWPPYYFKhhDPfSjFJ+ZorRtlI2pjNTTThRDNe9dEnk64i3KzlOQCMaeR3HfXNla9Y8Mm+TTCnARAc7dw9uK4+Tfqs64jy6LVvfLzr/AGacSP8AyUu32ffTx5L+J4z8Blx/R+6vS8V0m5LA6QTgDYD2c6c/Ex1ghAOoqxUnl2QCQfNzFYp5eY7bmx+nmB+gF+Dg2r5zyzH+6mr0DvjnFs+3PtJt/wB1XY2syuWVQcPvq5Fu8/j41jEYAOWPPuGB399cU/Uq48Uw76fp1OO6lNHoFfZx8GbOAcao+R5HnUmTyZ8SABNnIAeXaj32z9LzCrgikXmoBG4+ce7B7vrrtZRmKD147/8AAfP9de1jnVXNsxHTmvcOm3MdvNLeS/iYAJs3GRkdqPcc/peuububV43ZHGlkJVh5iOY2r1xdOMQIx7XVk+wKAfxxXl3pVgX1zjl182Pq1bV227011THs47lGlMT7tPpNKshO1KujLn2RXNOWmvT1qvSfAEUQaJG1DFGSA/WvUPAstAAeQQdnl/NgZ9gry+PfXpy1vykWEHaMdtp+1IzAeG59lfP5sZ1d3En1Q3xg0xPsANOwG3fWCNP44bbBJv8ATWkseI3Bjk68Ntnnhd00u4A25KuB63roTDm4Eq5MbRkEgdw0nn3Z38DXLFmqMYbm7EZ/ty/EuHt1rjOCzHSRjIAY/pWlj4WzwCV5Ww8mjGcdw39W9dxxMRF20Z1KEOwbABDMGydmz2tgeYqFw+wZ58iFlhFsBHqXA61sbjJ5794rM8OYme3TTzJ0npooohAhKjvVgOfMhT7TiugS6YGASMFVXuTliACi4A3PLmfCm8KtIyYgzLq1OChYZLJnG3148Ki9OuPi0aEYzIEk7JAIbrBgZ/qUk/VWbPEqiJn3eccneKdvMZ/xseOti8tsHYRTeDYAP5V5s6THN7cH/Ok/Orp4V0lLw273JUNqeFMKRqC7JuNlOTg/ZFU50wQLxG7UcluJ19gcgV9GxRNNdUObk1U1W6MeY6aVtqVFjRrrcKKTSBpEU5a09BpZomhRCB/Wrd6UdKJoQiRsq6TArNzEYCjQx32Od6qI++rS41w15+szhRK1u3aD9kJGykA6RknXn1YrnuzRExNbpsW7lcTFvy6N+nJvohbJF1TNbyMoLai6lWVS2wwdYDEb/wApztWq6L9OF6q4hkd0lkkidDrY9qJUUqM8tRznFQ7fhXV3EcsL5WOMRKjumdIzzYAb5J201ii6GyaA4BaQSSNoHVlMNjBD6hhth/LU+/Z8bNTxeTHeqbwjjc7XZDyN1Svo0azg6mBIxnmRnerq4jdFbm2TIAY3BO+50ptjz86oaLo7eI8rdS2XaEpjScaSSST6jiu+uuk8s15YSPBKiQi5E7FDjVIgUMoGSRt+Nb+7anqKoeX2L0R3TKM16icTDIc/xmCB52bSw9hZqPlfuY0uohLGzareTQVbTpZWJUnPMZ2I8zHFc9Lr/wBoSPodYzdmRGKsAVLq2eW3NudbHyp8QS4vowhDIlrL2wCyhjrOMjv7K+NbzR1iWJouY7pc7dWztw+B1Vm03V0uRk41rC4GB3dhvGuG6W3Be/unI0lp5mK+Ys2SPx/Crm8lt+Tw+4hJ0yCWIordnOVQHGr7J8ap3psn+8rzbH8TPttt2jttTaM4hjWYjMtHrpUMUqoEhpA0GNGtKcOVLNAnagTQHVVoReXV1VVFjD2VUZMkhzgAezlVW5pYryuWaLnrjLVNU0+JWXc+WxnGDYwfeP6rUb+1lTz4dAfXrcf+Iqu6VeP4lmP4vaOTdjxVKwz5WB3WSr9m4nFPTywSj5sRHqM7t+a1XWKIFa/FtfFqOXe+Syo/LZcD/hL7XJ/01lHlwnxg2sLfWW91VktONa/HtfF5zybk/t2L+UqQnPVY+zK4/IVy3E+IGaaSUjBkdnIyTuee53qJRzW6LdNHphLl6u5ERXOTtVKm0q08TDRFNNFa00dSIogUaMmaaWKeaaaKFDFGiKBzcqbinsaxk0SDhRNNBomgRNNo0KkqNKlSqid8Xrj0L+FOTo7cehfwqxyKctHnurn4v3HoH8KHxfuPQP4VZGKWKG8q2+L1x6CTwoHo9cehfwqyTTTQ3Vv8X7j0L+Aojo/cehfwqxhRFE3V0ej1x6F/w99D4u3HoX/D31ZHdRWhvKtx0duPQv4D30vi7cehfwHvqyxSxQ3Vp8W7n0L/AIe+iOjdz6F/w99WVigRUN5Vt8Wrj0L/AIe+hVkGlTJvICiopUqrCWzx79hvUM8ufPz0S0WT2HA7sMM59vMUqVAGMW/ZfGdtxnGOVNk6vGyvnzkrihSoADFgdl895BXc0CY9OyuGwO8Yo0qB2uPbsH17+ru9u9PXqvoP94b/AF0qVAQY/osdhncc8749lOJjxsr5+0PVSpVAMx/Qb2MP1FYZgM9kED1nNKlUGJlpUqVTK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tângulo 11"/>
          <p:cNvSpPr/>
          <p:nvPr/>
        </p:nvSpPr>
        <p:spPr>
          <a:xfrm>
            <a:off x="357158" y="1556792"/>
            <a:ext cx="3571900" cy="1887890"/>
          </a:xfrm>
          <a:prstGeom prst="rect">
            <a:avLst/>
          </a:prstGeom>
        </p:spPr>
        <p:txBody>
          <a:bodyPr wrap="square">
            <a:spAutoFit/>
          </a:bodyPr>
          <a:lstStyle/>
          <a:p>
            <a:pPr algn="just"/>
            <a:r>
              <a:rPr lang="es-ES" sz="1400" b="1" dirty="0" smtClean="0">
                <a:solidFill>
                  <a:schemeClr val="tx1">
                    <a:lumMod val="65000"/>
                    <a:lumOff val="35000"/>
                  </a:schemeClr>
                </a:solidFill>
              </a:rPr>
              <a:t>1- Nuevo Número de Más Poder Local </a:t>
            </a:r>
          </a:p>
          <a:p>
            <a:pPr algn="just"/>
            <a:endParaRPr lang="es-ES" sz="1400" dirty="0" smtClean="0"/>
          </a:p>
          <a:p>
            <a:pPr algn="just"/>
            <a:r>
              <a:rPr lang="es-ES" sz="1400" dirty="0" smtClean="0"/>
              <a:t>El Nº 15 de Más Poder Local: Marketing político: más allá de la venta de candidatos y políticas. El número está accesible gratuitamente en: </a:t>
            </a:r>
            <a:r>
              <a:rPr lang="es-ES" sz="1400" dirty="0" smtClean="0">
                <a:hlinkClick r:id="rId3"/>
              </a:rPr>
              <a:t>www.maspoderlocal.es</a:t>
            </a:r>
            <a:endParaRPr lang="es-ES" sz="1400" dirty="0" smtClean="0"/>
          </a:p>
          <a:p>
            <a:pPr algn="just"/>
            <a:endParaRPr lang="es-ES" sz="1400" b="1" dirty="0" smtClean="0"/>
          </a:p>
          <a:p>
            <a:pPr algn="just"/>
            <a:endParaRPr lang="es-ES" sz="1400" b="1" dirty="0"/>
          </a:p>
        </p:txBody>
      </p:sp>
      <p:pic>
        <p:nvPicPr>
          <p:cNvPr id="7170" name="Picture 2" descr="MasPoderLocal"/>
          <p:cNvPicPr>
            <a:picLocks noChangeAspect="1" noChangeArrowheads="1"/>
          </p:cNvPicPr>
          <p:nvPr/>
        </p:nvPicPr>
        <p:blipFill>
          <a:blip r:embed="rId4" cstate="print"/>
          <a:srcRect/>
          <a:stretch>
            <a:fillRect/>
          </a:stretch>
        </p:blipFill>
        <p:spPr bwMode="auto">
          <a:xfrm>
            <a:off x="1214414" y="3214686"/>
            <a:ext cx="1409700" cy="1790701"/>
          </a:xfrm>
          <a:prstGeom prst="rect">
            <a:avLst/>
          </a:prstGeom>
          <a:noFill/>
        </p:spPr>
      </p:pic>
      <p:sp>
        <p:nvSpPr>
          <p:cNvPr id="14" name="Retângulo 13"/>
          <p:cNvSpPr/>
          <p:nvPr/>
        </p:nvSpPr>
        <p:spPr>
          <a:xfrm>
            <a:off x="4572000" y="1484784"/>
            <a:ext cx="4286280" cy="3877985"/>
          </a:xfrm>
          <a:prstGeom prst="rect">
            <a:avLst/>
          </a:prstGeom>
        </p:spPr>
        <p:txBody>
          <a:bodyPr wrap="square">
            <a:spAutoFit/>
          </a:bodyPr>
          <a:lstStyle/>
          <a:p>
            <a:pPr algn="just"/>
            <a:r>
              <a:rPr lang="pt-BR" sz="1400" b="1" dirty="0" smtClean="0">
                <a:solidFill>
                  <a:schemeClr val="tx1">
                    <a:lumMod val="65000"/>
                    <a:lumOff val="35000"/>
                  </a:schemeClr>
                </a:solidFill>
              </a:rPr>
              <a:t>2- </a:t>
            </a:r>
            <a:r>
              <a:rPr lang="pt-BR" sz="1400" b="1" dirty="0" err="1" smtClean="0">
                <a:solidFill>
                  <a:schemeClr val="tx1">
                    <a:lumMod val="65000"/>
                    <a:lumOff val="35000"/>
                  </a:schemeClr>
                </a:solidFill>
              </a:rPr>
              <a:t>Nuevo</a:t>
            </a:r>
            <a:r>
              <a:rPr lang="pt-BR" sz="1400" b="1" dirty="0" smtClean="0">
                <a:solidFill>
                  <a:schemeClr val="tx1">
                    <a:lumMod val="65000"/>
                    <a:lumOff val="35000"/>
                  </a:schemeClr>
                </a:solidFill>
              </a:rPr>
              <a:t> Número de </a:t>
            </a:r>
            <a:r>
              <a:rPr lang="pt-BR" sz="1400" b="1" dirty="0" err="1" smtClean="0">
                <a:solidFill>
                  <a:schemeClr val="tx1">
                    <a:lumMod val="65000"/>
                    <a:lumOff val="35000"/>
                  </a:schemeClr>
                </a:solidFill>
              </a:rPr>
              <a:t>la</a:t>
            </a:r>
            <a:r>
              <a:rPr lang="pt-BR" sz="1400" b="1" dirty="0" smtClean="0">
                <a:solidFill>
                  <a:schemeClr val="tx1">
                    <a:lumMod val="65000"/>
                    <a:lumOff val="35000"/>
                  </a:schemeClr>
                </a:solidFill>
              </a:rPr>
              <a:t> Revista Sociologia y Política</a:t>
            </a:r>
          </a:p>
          <a:p>
            <a:pPr algn="just"/>
            <a:endParaRPr lang="pt-BR" sz="1400" dirty="0" smtClean="0"/>
          </a:p>
          <a:p>
            <a:pPr algn="just"/>
            <a:r>
              <a:rPr lang="pt-BR" sz="1400" dirty="0" smtClean="0"/>
              <a:t>Encontra-se disponível na rede o v. 20, n. 43, da </a:t>
            </a:r>
            <a:r>
              <a:rPr lang="pt-BR" sz="1400" i="1" dirty="0" smtClean="0"/>
              <a:t>Revista de Sociologia e Política</a:t>
            </a:r>
            <a:r>
              <a:rPr lang="pt-BR" sz="1400" dirty="0" smtClean="0"/>
              <a:t>, composto por artigos diversos, incluindo uma tradução do clássico artigo de Ronald </a:t>
            </a:r>
            <a:r>
              <a:rPr lang="pt-BR" sz="1400" dirty="0" err="1" smtClean="0"/>
              <a:t>Inglehart</a:t>
            </a:r>
            <a:r>
              <a:rPr lang="pt-BR" sz="1400" dirty="0" smtClean="0"/>
              <a:t>, "A revolução silenciosa“.</a:t>
            </a:r>
          </a:p>
          <a:p>
            <a:pPr algn="just"/>
            <a:r>
              <a:rPr lang="pt-BR" sz="1400" dirty="0" smtClean="0"/>
              <a:t>Disponível em: </a:t>
            </a:r>
            <a:r>
              <a:rPr lang="pt-BR" sz="1400" dirty="0" smtClean="0">
                <a:hlinkClick r:id="rId5"/>
              </a:rPr>
              <a:t>http://www.scielo.br/scielo.</a:t>
            </a:r>
            <a:r>
              <a:rPr lang="pt-BR" sz="1400" dirty="0" err="1" smtClean="0">
                <a:hlinkClick r:id="rId5"/>
              </a:rPr>
              <a:t>php</a:t>
            </a:r>
            <a:r>
              <a:rPr lang="pt-BR" sz="1400" dirty="0" smtClean="0">
                <a:hlinkClick r:id="rId5"/>
              </a:rPr>
              <a:t>?script=</a:t>
            </a:r>
            <a:r>
              <a:rPr lang="pt-BR" sz="1400" dirty="0" err="1" smtClean="0">
                <a:hlinkClick r:id="rId5"/>
              </a:rPr>
              <a:t>sci_serial&amp;pid</a:t>
            </a:r>
            <a:r>
              <a:rPr lang="pt-BR" sz="1400" dirty="0" smtClean="0">
                <a:hlinkClick r:id="rId5"/>
              </a:rPr>
              <a:t>=0104-4478&amp;</a:t>
            </a:r>
            <a:r>
              <a:rPr lang="pt-BR" sz="1400" dirty="0" err="1" smtClean="0">
                <a:hlinkClick r:id="rId5"/>
              </a:rPr>
              <a:t>lng</a:t>
            </a:r>
            <a:r>
              <a:rPr lang="pt-BR" sz="1400" dirty="0" smtClean="0">
                <a:hlinkClick r:id="rId5"/>
              </a:rPr>
              <a:t>=</a:t>
            </a:r>
            <a:r>
              <a:rPr lang="pt-BR" sz="1400" dirty="0" err="1" smtClean="0">
                <a:hlinkClick r:id="rId5"/>
              </a:rPr>
              <a:t>pt&amp;nrm</a:t>
            </a:r>
            <a:r>
              <a:rPr lang="pt-BR" sz="1400" dirty="0" smtClean="0">
                <a:hlinkClick r:id="rId5"/>
              </a:rPr>
              <a:t>=</a:t>
            </a:r>
            <a:r>
              <a:rPr lang="pt-BR" sz="1400" dirty="0" err="1" smtClean="0">
                <a:hlinkClick r:id="rId5"/>
              </a:rPr>
              <a:t>iso</a:t>
            </a:r>
            <a:endParaRPr lang="pt-BR" sz="1400" dirty="0" smtClean="0"/>
          </a:p>
          <a:p>
            <a:pPr algn="just"/>
            <a:r>
              <a:rPr lang="pt-BR" sz="1400" dirty="0" smtClean="0"/>
              <a:t>Além disso, aproveitamos para informar que a revista mudou de editor executivo, Gustavo Biscaia de Lacerda, </a:t>
            </a:r>
            <a:r>
              <a:rPr lang="pt-BR" sz="1400" dirty="0" err="1" smtClean="0"/>
              <a:t>despide-se</a:t>
            </a:r>
            <a:r>
              <a:rPr lang="pt-BR" sz="1400" dirty="0" smtClean="0"/>
              <a:t> de suas funções para  deixá-las em mãos de Lucas </a:t>
            </a:r>
            <a:r>
              <a:rPr lang="pt-BR" sz="1400" dirty="0" err="1" smtClean="0"/>
              <a:t>Massimo</a:t>
            </a:r>
            <a:r>
              <a:rPr lang="pt-BR" sz="1400" dirty="0" smtClean="0"/>
              <a:t> </a:t>
            </a:r>
            <a:r>
              <a:rPr lang="pt-BR" sz="1400" dirty="0" err="1" smtClean="0"/>
              <a:t>Tonial</a:t>
            </a:r>
            <a:r>
              <a:rPr lang="pt-BR" sz="1400" dirty="0" smtClean="0"/>
              <a:t> Antunes de Souza. </a:t>
            </a:r>
          </a:p>
          <a:p>
            <a:pPr algn="just"/>
            <a:endParaRPr lang="pt-BR" sz="1400" dirty="0" smtClean="0"/>
          </a:p>
          <a:p>
            <a:pPr algn="just"/>
            <a:endParaRPr lang="pt-BR" sz="1400" dirty="0" smtClean="0"/>
          </a:p>
          <a:p>
            <a:r>
              <a:rPr lang="pt-BR" dirty="0" smtClean="0"/>
              <a:t/>
            </a:r>
            <a:br>
              <a:rPr lang="pt-BR" dirty="0" smtClean="0"/>
            </a:br>
            <a:endParaRPr lang="pt-BR" dirty="0"/>
          </a:p>
        </p:txBody>
      </p:sp>
      <p:pic>
        <p:nvPicPr>
          <p:cNvPr id="7172" name="Picture 4" descr="Revista de Sociologia e Política"/>
          <p:cNvPicPr>
            <a:picLocks noChangeAspect="1" noChangeArrowheads="1"/>
          </p:cNvPicPr>
          <p:nvPr/>
        </p:nvPicPr>
        <p:blipFill>
          <a:blip r:embed="rId6" cstate="print"/>
          <a:srcRect/>
          <a:stretch>
            <a:fillRect/>
          </a:stretch>
        </p:blipFill>
        <p:spPr bwMode="auto">
          <a:xfrm>
            <a:off x="5429256" y="4714884"/>
            <a:ext cx="2857520" cy="1534038"/>
          </a:xfrm>
          <a:prstGeom prst="rect">
            <a:avLst/>
          </a:prstGeom>
          <a:noFill/>
        </p:spPr>
      </p:pic>
    </p:spTree>
    <p:extLst>
      <p:ext uri="{BB962C8B-B14F-4D97-AF65-F5344CB8AC3E}">
        <p14:creationId xmlns="" xmlns:p14="http://schemas.microsoft.com/office/powerpoint/2010/main" val="2046656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rgbClr val="6666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stretch>
            <a:fillRect/>
          </a:stretch>
        </p:blipFill>
        <p:spPr>
          <a:xfrm>
            <a:off x="0" y="0"/>
            <a:ext cx="9144000" cy="781984"/>
          </a:xfrm>
          <a:prstGeom prst="rect">
            <a:avLst/>
          </a:prstGeom>
        </p:spPr>
      </p:pic>
      <p:sp>
        <p:nvSpPr>
          <p:cNvPr id="16" name="TextBox 15"/>
          <p:cNvSpPr txBox="1"/>
          <p:nvPr/>
        </p:nvSpPr>
        <p:spPr>
          <a:xfrm>
            <a:off x="3276600" y="304800"/>
            <a:ext cx="1018227" cy="646331"/>
          </a:xfrm>
          <a:prstGeom prst="rect">
            <a:avLst/>
          </a:prstGeom>
          <a:noFill/>
        </p:spPr>
        <p:txBody>
          <a:bodyPr wrap="none" rtlCol="0">
            <a:spAutoFit/>
          </a:bodyPr>
          <a:lstStyle/>
          <a:p>
            <a:r>
              <a:rPr lang="en-US" dirty="0" smtClean="0">
                <a:solidFill>
                  <a:schemeClr val="bg1"/>
                </a:solidFill>
                <a:latin typeface="Futura Medium"/>
              </a:rPr>
              <a:t>2013/04</a:t>
            </a:r>
          </a:p>
          <a:p>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tx1">
                    <a:lumMod val="65000"/>
                    <a:lumOff val="35000"/>
                  </a:schemeClr>
                </a:solidFill>
              </a:rPr>
              <a:t>Otras Publicaciones</a:t>
            </a:r>
            <a:endParaRPr lang="en-US" sz="1300" dirty="0" smtClean="0">
              <a:solidFill>
                <a:schemeClr val="tx1">
                  <a:lumMod val="75000"/>
                  <a:lumOff val="25000"/>
                </a:schemeClr>
              </a:solidFill>
            </a:endParaRPr>
          </a:p>
        </p:txBody>
      </p:sp>
      <p:sp>
        <p:nvSpPr>
          <p:cNvPr id="15364" name="AutoShape 4" descr="data:image/jpg;base64,/9j/4AAQSkZJRgABAQAAAQABAAD/2wCEAAkGBhQSEBQSEhIUFRQUFA8VFBQWFhUVGBYVFRcXFxUVFhcXHCYeFxolGhQVIC8gJCcpLCwsFh8xNjAqNScrLCkBCQoKDgwOGA8PGDUlHCUsNSksLCotLSopKSksLCosKSwsLCktLCwpLCksKSkpKSkpKSkpLCwpNSksKSwpLCksKf/AABEIAKgAeAMBIgACEQEDEQH/xAAcAAABBAMBAAAAAAAAAAAAAAABAAIEBwMFBgj/xABFEAACAQMCAgUGDAMFCQAAAAABAgMABBESIQUxBhMiQZEHUVNhgdEUFiMyUnFykqGxwdIkQoIXM2JjwhUlQ0RzorLT4v/EABkBAQEBAQEBAAAAAAAAAAAAAAABAgQDBf/EACYRAQABBAIBAwQDAAAAAAAAAAABAgMREgQhMTJRUgUTFEFCgbH/2gAMAwEAAhEDEQA/AKZznIpoWlneirVt4mkUitOY0qisRFSLJNpf+k35rWI1khnK5wAcgqQeWDRrLN/srEcUjN2XfSQCNSjuOM9+G8KzRcJRjP2yOqzozpy5GrPf/h7qifCf8uPwPvoi8/y4/A++hmUi04UHKjUe1GX0jTqJBI0LnbO2d6YYQgnQHIVlUHzgSYyPrpputv7uP7p99Ma6OkjSoBxnAxyOQM589EyxUtNDVSohFaWKJNCgJWlSpUBNb7gvQm4uYkliMWJJWhQNIFZpQuvqwD/MV3FaFjXUWHSsQ8NWCF5UuFunnDhV0hWiEWlX1albAzkD1UHPwcPkeRYlQl2cRqvnkJwFzyzmmTW7IzKykFCysOeCpwQSNudd3D5QokSz0K6iFrEzQiNSGNs5YyRyl+yWBORoBJO5xinReUaOMxYNxKqX89zIkgUCWGQoyocO3aUpqwds0FfvAwOCrA+Yg58OdFLZiSArEjmACcfXgbVZnA+kizCSNJZ/kbDiCm4OOtcyyrJGFXrNyoGANWck4qJD5S4zIHdJlZLiwm6xNLSTrbRdUY5yWG7/ADie0AWOx50MuSj6KyFbdjJCqXKSurs5ARY2KuZNtjkchkmo7dHpFBLlY/kBcJrOOsjJwujAOWPMA42HdXWWnTqBTCSkq6IeKROqBNP8Y0jKFy4yidZ3j+XlWNunEZi0k3OTw0WRXslA4K4kA17ghRnbO/qoZcb8HchcIx1Z04UnVjnp239maxFcbfntXfT9Ordrjrv4tV6v5OBWVY7eYLGuYsONUZCHYheYyDXKdKOKpc3lxcIpVZZXkAbGRq3wdJxQhqljpxFFWosaIx0cUSaQNFLRSrIDQomTWFdFbG2NpCSYhKnw1ZVIId9enqCu2Gx2t+7Fc8RvXT8K6GJLarcNOULayVwmAFLqMlnBGplRQSNJZ8Z54GWS+4Vw3ExiuW7MUnVKXJZpVkkCH+7A0sixnG2C/qp8Nnw1ooi8ro+i0WQISSGJbr5MMu5GB2R3EEVlm6LWZWNFu1VtToXJQrJiRsZ7eY2C6Ry0nz71it+itmxUG9ZdWdysIwOvEK5+VyDg6z/hFEyUdvw5Nw+XxL85i6Iwt8rhTH8oDMSoJx3Vijs7BbxB12qFYkZidZVplbtITo1BCozy8w76zWfRC2KxmS+RWeNCwUwtodnC4J18grBj3jB22rA/RiDQx+FoGW26zGuI/LEFhCuGy2wAJHIsOdBku/gC3VvJE2pTdF5wR8msPWk6Or0/N0YxzyGxtWp41b2yxQmCTXIwl68DVpG6lMBgMbMwOPNWz4f0ZtGWIyXmnrI1dwoj7BLopTtMCGGpyRjkuR5qcnRa10jN2WcxhgIxGdTtJGgjALZLDWxI8ybZzQy5JqANWA/Q+zhfE9xlWkgXcpnQZMPKrK2NHZddWCVw23I1q7jo5asqFbiNWKwKya4wVLay7yMSQcaQvZ7yDjzliXKAUamcZs44riWOKUSxqxCSbdpcAg7bd/4VDxRTaK0CKKigdRpMtKjLEQd6lpe/JiNjKVBJ0CTCZ+yVIqG8nm5UUajWJwk6o/ov99f2U7VH9B/vj/11FzTg1Ewkh4/ov98fsoZjxuj/AHx+yo+aazUMJJdPoP8AfH7KBnQb6G+//wDFRdVCi4TZ7tXOphIx87SEnxK0xGjOB1b+oa/P3DsVHK7UUYqQRsQQQRzBG4IorYrYEsVEEpYZ21Enbnns+o0xrfBI6iXIyCMtzH9NZ16T3IGOtIBJJAVRu2xPLvyayfG+7HK4cfVgfkKMdoi2hKlxBIVBAJDMdyMgfN829OS1I36iTlnm/L7tO+MtzqLde+o4JOeZC6Rn+nanDpXdenfxGe8c8es+NFnKDcjf5pX1En9QDSp15evKxeRiznGWPPYYFKhhDPfSjFJ+ZorRtlI2pjNTTThRDNe9dEnk64i3KzlOQCMaeR3HfXNla9Y8Mm+TTCnARAc7dw9uK4+Tfqs64jy6LVvfLzr/AGacSP8AyUu32ffTx5L+J4z8Blx/R+6vS8V0m5LA6QTgDYD2c6c/Ex1ghAOoqxUnl2QCQfNzFYp5eY7bmx+nmB+gF+Dg2r5zyzH+6mr0DvjnFs+3PtJt/wB1XY2syuWVQcPvq5Fu8/j41jEYAOWPPuGB399cU/Uq48Uw76fp1OO6lNHoFfZx8GbOAcao+R5HnUmTyZ8SABNnIAeXaj32z9LzCrgikXmoBG4+ce7B7vrrtZRmKD147/8AAfP9de1jnVXNsxHTmvcOm3MdvNLeS/iYAJs3GRkdqPcc/peuububV43ZHGlkJVh5iOY2r1xdOMQIx7XVk+wKAfxxXl3pVgX1zjl182Pq1bV227011THs47lGlMT7tPpNKshO1KujLn2RXNOWmvT1qvSfAEUQaJG1DFGSA/WvUPAstAAeQQdnl/NgZ9gry+PfXpy1vykWEHaMdtp+1IzAeG59lfP5sZ1d3En1Q3xg0xPsANOwG3fWCNP44bbBJv8ATWkseI3Bjk68Ntnnhd00u4A25KuB63roTDm4Eq5MbRkEgdw0nn3Z38DXLFmqMYbm7EZ/ty/EuHt1rjOCzHSRjIAY/pWlj4WzwCV5Ww8mjGcdw39W9dxxMRF20Z1KEOwbABDMGydmz2tgeYqFw+wZ58iFlhFsBHqXA61sbjJ5794rM8OYme3TTzJ0npooohAhKjvVgOfMhT7TiugS6YGASMFVXuTliACi4A3PLmfCm8KtIyYgzLq1OChYZLJnG3148Ki9OuPi0aEYzIEk7JAIbrBgZ/qUk/VWbPEqiJn3eccneKdvMZ/xseOti8tsHYRTeDYAP5V5s6THN7cH/Ok/Orp4V0lLw273JUNqeFMKRqC7JuNlOTg/ZFU50wQLxG7UcluJ19gcgV9GxRNNdUObk1U1W6MeY6aVtqVFjRrrcKKTSBpEU5a09BpZomhRCB/Wrd6UdKJoQiRsq6TArNzEYCjQx32Od6qI++rS41w15+szhRK1u3aD9kJGykA6RknXn1YrnuzRExNbpsW7lcTFvy6N+nJvohbJF1TNbyMoLai6lWVS2wwdYDEb/wApztWq6L9OF6q4hkd0lkkidDrY9qJUUqM8tRznFQ7fhXV3EcsL5WOMRKjumdIzzYAb5J201ii6GyaA4BaQSSNoHVlMNjBD6hhth/LU+/Z8bNTxeTHeqbwjjc7XZDyN1Svo0azg6mBIxnmRnerq4jdFbm2TIAY3BO+50ptjz86oaLo7eI8rdS2XaEpjScaSSST6jiu+uuk8s15YSPBKiQi5E7FDjVIgUMoGSRt+Nb+7anqKoeX2L0R3TKM16icTDIc/xmCB52bSw9hZqPlfuY0uohLGzareTQVbTpZWJUnPMZ2I8zHFc9Lr/wBoSPodYzdmRGKsAVLq2eW3NudbHyp8QS4vowhDIlrL2wCyhjrOMjv7K+NbzR1iWJouY7pc7dWztw+B1Vm03V0uRk41rC4GB3dhvGuG6W3Be/unI0lp5mK+Ys2SPx/Crm8lt+Tw+4hJ0yCWIordnOVQHGr7J8ap3psn+8rzbH8TPttt2jttTaM4hjWYjMtHrpUMUqoEhpA0GNGtKcOVLNAnagTQHVVoReXV1VVFjD2VUZMkhzgAezlVW5pYryuWaLnrjLVNU0+JWXc+WxnGDYwfeP6rUb+1lTz4dAfXrcf+Iqu6VeP4lmP4vaOTdjxVKwz5WB3WSr9m4nFPTywSj5sRHqM7t+a1XWKIFa/FtfFqOXe+Syo/LZcD/hL7XJ/01lHlwnxg2sLfWW91VktONa/HtfF5zybk/t2L+UqQnPVY+zK4/IVy3E+IGaaSUjBkdnIyTuee53qJRzW6LdNHphLl6u5ERXOTtVKm0q08TDRFNNFa00dSIogUaMmaaWKeaaaKFDFGiKBzcqbinsaxk0SDhRNNBomgRNNo0KkqNKlSqid8Xrj0L+FOTo7cehfwqxyKctHnurn4v3HoH8KHxfuPQP4VZGKWKG8q2+L1x6CTwoHo9cehfwqyTTTQ3Vv8X7j0L+Aojo/cehfwqxhRFE3V0ej1x6F/w99D4u3HoX/D31ZHdRWhvKtx0duPQv4D30vi7cehfwHvqyxSxQ3Vp8W7n0L/AIe+iOjdz6F/w99WVigRUN5Vt8Wrj0L/AIe+hVkGlTJvICiopUqrCWzx79hvUM8ufPz0S0WT2HA7sMM59vMUqVAGMW/ZfGdtxnGOVNk6vGyvnzkrihSoADFgdl895BXc0CY9OyuGwO8Yo0qB2uPbsH17+ru9u9PXqvoP94b/AF0qVAQY/osdhncc8749lOJjxsr5+0PVSpVAMx/Qb2MP1FYZgM9kED1nNKlUGJlpUqVTK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Retângulo 12"/>
          <p:cNvSpPr/>
          <p:nvPr/>
        </p:nvSpPr>
        <p:spPr>
          <a:xfrm>
            <a:off x="251520" y="1556792"/>
            <a:ext cx="4142264" cy="4401205"/>
          </a:xfrm>
          <a:prstGeom prst="rect">
            <a:avLst/>
          </a:prstGeom>
        </p:spPr>
        <p:txBody>
          <a:bodyPr wrap="square">
            <a:spAutoFit/>
          </a:bodyPr>
          <a:lstStyle/>
          <a:p>
            <a:pPr algn="just" fontAlgn="base">
              <a:spcBef>
                <a:spcPct val="0"/>
              </a:spcBef>
              <a:spcAft>
                <a:spcPct val="0"/>
              </a:spcAft>
            </a:pPr>
            <a:r>
              <a:rPr lang="es-ES" sz="1400" b="1" dirty="0" smtClean="0">
                <a:solidFill>
                  <a:schemeClr val="tx1">
                    <a:lumMod val="65000"/>
                    <a:lumOff val="35000"/>
                  </a:schemeClr>
                </a:solidFill>
              </a:rPr>
              <a:t>3- Revista COMPOLÍTICA</a:t>
            </a:r>
          </a:p>
          <a:p>
            <a:pPr lvl="0" algn="just" fontAlgn="base">
              <a:spcBef>
                <a:spcPct val="0"/>
              </a:spcBef>
              <a:spcAft>
                <a:spcPct val="0"/>
              </a:spcAft>
            </a:pPr>
            <a:endParaRPr lang="pt-BR" sz="1400" dirty="0" smtClean="0">
              <a:solidFill>
                <a:srgbClr val="222222"/>
              </a:solidFill>
              <a:latin typeface="+mj-lt"/>
              <a:cs typeface="Times New Roman" pitchFamily="18" charset="0"/>
            </a:endParaRPr>
          </a:p>
          <a:p>
            <a:pPr lvl="0" algn="just" fontAlgn="base">
              <a:spcBef>
                <a:spcPct val="0"/>
              </a:spcBef>
              <a:spcAft>
                <a:spcPct val="0"/>
              </a:spcAft>
            </a:pPr>
            <a:r>
              <a:rPr lang="pt-BR" sz="1400" dirty="0" smtClean="0">
                <a:solidFill>
                  <a:srgbClr val="222222"/>
                </a:solidFill>
                <a:latin typeface="+mj-lt"/>
                <a:cs typeface="Times New Roman" pitchFamily="18" charset="0"/>
              </a:rPr>
              <a:t>Está no ar a nova edição da Revista </a:t>
            </a:r>
            <a:r>
              <a:rPr lang="pt-BR" sz="1400" dirty="0" err="1" smtClean="0">
                <a:solidFill>
                  <a:srgbClr val="222222"/>
                </a:solidFill>
                <a:latin typeface="+mj-lt"/>
                <a:cs typeface="Times New Roman" pitchFamily="18" charset="0"/>
              </a:rPr>
              <a:t>Compolítica</a:t>
            </a:r>
            <a:r>
              <a:rPr lang="pt-BR" sz="1400" dirty="0" smtClean="0">
                <a:solidFill>
                  <a:srgbClr val="222222"/>
                </a:solidFill>
                <a:latin typeface="+mj-lt"/>
                <a:cs typeface="Times New Roman" pitchFamily="18" charset="0"/>
              </a:rPr>
              <a:t> (Volume 2, número 2) da Associação de Pesquisadores Brasileiros em Comunicação e Política, com os seguintes artigos: </a:t>
            </a:r>
          </a:p>
          <a:p>
            <a:pPr lvl="0" algn="just" eaLnBrk="0" fontAlgn="base" hangingPunct="0">
              <a:spcBef>
                <a:spcPct val="0"/>
              </a:spcBef>
              <a:spcAft>
                <a:spcPct val="0"/>
              </a:spcAft>
              <a:buFont typeface="Arial" pitchFamily="34" charset="0"/>
              <a:buChar char="•"/>
            </a:pPr>
            <a:r>
              <a:rPr lang="pt-BR" sz="1400" dirty="0" smtClean="0">
                <a:solidFill>
                  <a:srgbClr val="222222"/>
                </a:solidFill>
                <a:latin typeface="+mj-lt"/>
                <a:cs typeface="Times New Roman" pitchFamily="18" charset="0"/>
              </a:rPr>
              <a:t>Entrevistas com candidatos a presidente transmitidas “ao vivo” em </a:t>
            </a:r>
            <a:r>
              <a:rPr lang="pt-BR" sz="1400" dirty="0" err="1" smtClean="0">
                <a:solidFill>
                  <a:srgbClr val="222222"/>
                </a:solidFill>
                <a:latin typeface="+mj-lt"/>
                <a:cs typeface="Times New Roman" pitchFamily="18" charset="0"/>
              </a:rPr>
              <a:t>telejornPrais</a:t>
            </a:r>
            <a:r>
              <a:rPr lang="pt-BR" sz="1400" dirty="0" smtClean="0">
                <a:solidFill>
                  <a:srgbClr val="222222"/>
                </a:solidFill>
                <a:latin typeface="+mj-lt"/>
                <a:cs typeface="Times New Roman" pitchFamily="18" charset="0"/>
              </a:rPr>
              <a:t>: o modelo teórico-metodológico da mediação jornalística, de Wilson Gomes </a:t>
            </a:r>
          </a:p>
          <a:p>
            <a:pPr lvl="0" algn="just" eaLnBrk="0" fontAlgn="base" hangingPunct="0">
              <a:spcBef>
                <a:spcPct val="0"/>
              </a:spcBef>
              <a:spcAft>
                <a:spcPct val="0"/>
              </a:spcAft>
              <a:buFont typeface="Arial" pitchFamily="34" charset="0"/>
              <a:buChar char="•"/>
            </a:pPr>
            <a:r>
              <a:rPr lang="pt-BR" sz="1400" dirty="0" smtClean="0">
                <a:solidFill>
                  <a:srgbClr val="222222"/>
                </a:solidFill>
                <a:latin typeface="+mj-lt"/>
                <a:cs typeface="Times New Roman" pitchFamily="18" charset="0"/>
              </a:rPr>
              <a:t>Democracia digital e práticas colaborativas: a Wikipédia como espaço de discussão política, de Carlos Henrique Parente Sousa e Francisco Paulo Jamil Almeida Marques</a:t>
            </a:r>
          </a:p>
          <a:p>
            <a:pPr lvl="0" algn="just" eaLnBrk="0" fontAlgn="base" hangingPunct="0">
              <a:spcBef>
                <a:spcPct val="0"/>
              </a:spcBef>
              <a:spcAft>
                <a:spcPct val="0"/>
              </a:spcAft>
              <a:buFont typeface="Arial" pitchFamily="34" charset="0"/>
              <a:buChar char="•"/>
            </a:pPr>
            <a:r>
              <a:rPr lang="pt-BR" sz="1400" dirty="0" smtClean="0">
                <a:solidFill>
                  <a:srgbClr val="222222"/>
                </a:solidFill>
                <a:latin typeface="+mj-lt"/>
                <a:cs typeface="Times New Roman" pitchFamily="18" charset="0"/>
              </a:rPr>
              <a:t>Ação afirmativa na revista Veja: estratégias editoriais na construção de um discurso de verdade, de Verônica Toste </a:t>
            </a:r>
            <a:r>
              <a:rPr lang="pt-BR" sz="1400" dirty="0" err="1" smtClean="0">
                <a:solidFill>
                  <a:srgbClr val="222222"/>
                </a:solidFill>
                <a:latin typeface="+mj-lt"/>
                <a:cs typeface="Times New Roman" pitchFamily="18" charset="0"/>
              </a:rPr>
              <a:t>Daflon</a:t>
            </a:r>
            <a:r>
              <a:rPr lang="pt-BR" sz="1400" dirty="0" smtClean="0">
                <a:solidFill>
                  <a:srgbClr val="222222"/>
                </a:solidFill>
                <a:latin typeface="+mj-lt"/>
                <a:cs typeface="Times New Roman" pitchFamily="18" charset="0"/>
              </a:rPr>
              <a:t> e João Feres Jr.</a:t>
            </a:r>
          </a:p>
          <a:p>
            <a:pPr lvl="0" algn="just" eaLnBrk="0" fontAlgn="base" hangingPunct="0">
              <a:spcBef>
                <a:spcPct val="0"/>
              </a:spcBef>
              <a:spcAft>
                <a:spcPct val="0"/>
              </a:spcAft>
              <a:buFont typeface="Arial" pitchFamily="34" charset="0"/>
              <a:buChar char="•"/>
            </a:pPr>
            <a:r>
              <a:rPr lang="pt-BR" sz="1400" dirty="0" smtClean="0">
                <a:solidFill>
                  <a:srgbClr val="222222"/>
                </a:solidFill>
                <a:latin typeface="+mj-lt"/>
                <a:cs typeface="Times New Roman" pitchFamily="18" charset="0"/>
              </a:rPr>
              <a:t>O uso estratégico das inserções nas eleições presidenciais brasileiras, de Felipe Borba</a:t>
            </a:r>
          </a:p>
          <a:p>
            <a:pPr lvl="0" algn="just" eaLnBrk="0" fontAlgn="base" hangingPunct="0">
              <a:spcBef>
                <a:spcPct val="0"/>
              </a:spcBef>
              <a:spcAft>
                <a:spcPct val="0"/>
              </a:spcAft>
              <a:buFont typeface="Arial" pitchFamily="34" charset="0"/>
              <a:buChar char="•"/>
            </a:pPr>
            <a:r>
              <a:rPr lang="pt-BR" sz="1400" dirty="0" smtClean="0">
                <a:solidFill>
                  <a:srgbClr val="222222"/>
                </a:solidFill>
                <a:latin typeface="+mj-lt"/>
                <a:cs typeface="Times New Roman" pitchFamily="18" charset="0"/>
              </a:rPr>
              <a:t>Um olhar sobre o Turismo Social peronista:</a:t>
            </a:r>
          </a:p>
        </p:txBody>
      </p:sp>
      <p:sp>
        <p:nvSpPr>
          <p:cNvPr id="6146" name="Rectangle 2"/>
          <p:cNvSpPr>
            <a:spLocks noChangeArrowheads="1"/>
          </p:cNvSpPr>
          <p:nvPr/>
        </p:nvSpPr>
        <p:spPr bwMode="auto">
          <a:xfrm>
            <a:off x="4716016" y="1700808"/>
            <a:ext cx="4211960" cy="181588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Font typeface="Arial" pitchFamily="34" charset="0"/>
              <a:buChar char="•"/>
            </a:pPr>
            <a:r>
              <a:rPr lang="pt-BR" sz="1400" dirty="0" smtClean="0">
                <a:solidFill>
                  <a:srgbClr val="222222"/>
                </a:solidFill>
                <a:cs typeface="Times New Roman" pitchFamily="18" charset="0"/>
              </a:rPr>
              <a:t>aproximações e distanciamentos com regimes autoritários e o </a:t>
            </a:r>
            <a:r>
              <a:rPr lang="pt-BR" sz="1400" dirty="0" err="1" smtClean="0">
                <a:solidFill>
                  <a:srgbClr val="222222"/>
                </a:solidFill>
                <a:cs typeface="Times New Roman" pitchFamily="18" charset="0"/>
              </a:rPr>
              <a:t>New</a:t>
            </a:r>
            <a:r>
              <a:rPr lang="pt-BR" sz="1400" dirty="0" smtClean="0">
                <a:solidFill>
                  <a:srgbClr val="222222"/>
                </a:solidFill>
                <a:cs typeface="Times New Roman" pitchFamily="18" charset="0"/>
              </a:rPr>
              <a:t> </a:t>
            </a:r>
            <a:r>
              <a:rPr lang="pt-BR" sz="1400" dirty="0" err="1" smtClean="0">
                <a:solidFill>
                  <a:srgbClr val="222222"/>
                </a:solidFill>
                <a:cs typeface="Times New Roman" pitchFamily="18" charset="0"/>
              </a:rPr>
              <a:t>Deal</a:t>
            </a:r>
            <a:r>
              <a:rPr lang="pt-BR" sz="1400" dirty="0" smtClean="0">
                <a:solidFill>
                  <a:srgbClr val="222222"/>
                </a:solidFill>
                <a:cs typeface="Times New Roman" pitchFamily="18" charset="0"/>
              </a:rPr>
              <a:t>, de Marcio Fernandes</a:t>
            </a:r>
          </a:p>
          <a:p>
            <a:pPr lvl="0" algn="just" eaLnBrk="0" fontAlgn="base" hangingPunct="0">
              <a:spcBef>
                <a:spcPct val="0"/>
              </a:spcBef>
              <a:spcAft>
                <a:spcPct val="0"/>
              </a:spcAft>
              <a:buFont typeface="Arial" pitchFamily="34" charset="0"/>
              <a:buChar char="•"/>
            </a:pPr>
            <a:r>
              <a:rPr lang="pt-BR" sz="1400" dirty="0" smtClean="0">
                <a:solidFill>
                  <a:srgbClr val="222222"/>
                </a:solidFill>
                <a:cs typeface="Times New Roman" pitchFamily="18" charset="0"/>
              </a:rPr>
              <a:t>E a resenha "O impacto da Comunicação Profissional nas paisagens democráticas </a:t>
            </a:r>
            <a:r>
              <a:rPr lang="pt-BR" sz="1400" dirty="0" err="1" smtClean="0">
                <a:solidFill>
                  <a:srgbClr val="222222"/>
                </a:solidFill>
                <a:cs typeface="Times New Roman" pitchFamily="18" charset="0"/>
              </a:rPr>
              <a:t>europeias</a:t>
            </a:r>
            <a:r>
              <a:rPr lang="pt-BR" sz="1400" dirty="0" smtClean="0">
                <a:solidFill>
                  <a:srgbClr val="222222"/>
                </a:solidFill>
                <a:cs typeface="Times New Roman" pitchFamily="18" charset="0"/>
              </a:rPr>
              <a:t>", por Pâmela Araujo Pinto.</a:t>
            </a:r>
            <a:endParaRPr kumimoji="0" lang="pt-BR" sz="1400" b="0" i="0" u="none" strike="noStrike" cap="none" normalizeH="0" baseline="0" dirty="0" smtClean="0">
              <a:ln>
                <a:noFill/>
              </a:ln>
              <a:solidFill>
                <a:srgbClr val="222222"/>
              </a:solidFill>
              <a:effectLst/>
              <a:latin typeface="+mj-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222222"/>
                </a:solidFill>
                <a:effectLst/>
                <a:latin typeface="+mj-lt"/>
                <a:cs typeface="Times New Roman" pitchFamily="18" charset="0"/>
              </a:rPr>
              <a:t>Confira no endereço: </a:t>
            </a:r>
            <a:r>
              <a:rPr kumimoji="0" lang="pt-BR" sz="1400" b="0" i="0" u="none" strike="noStrike" cap="none" normalizeH="0" baseline="0" dirty="0" smtClean="0">
                <a:ln>
                  <a:noFill/>
                </a:ln>
                <a:solidFill>
                  <a:srgbClr val="1155CC"/>
                </a:solidFill>
                <a:effectLst/>
                <a:latin typeface="+mj-lt"/>
                <a:cs typeface="Times New Roman" pitchFamily="18" charset="0"/>
                <a:hlinkClick r:id="rId3"/>
              </a:rPr>
              <a:t>http://compolitica.org/revista/index.</a:t>
            </a:r>
            <a:r>
              <a:rPr kumimoji="0" lang="pt-BR" sz="1400" b="0" i="0" u="none" strike="noStrike" cap="none" normalizeH="0" baseline="0" dirty="0" err="1" smtClean="0">
                <a:ln>
                  <a:noFill/>
                </a:ln>
                <a:solidFill>
                  <a:srgbClr val="1155CC"/>
                </a:solidFill>
                <a:effectLst/>
                <a:latin typeface="+mj-lt"/>
                <a:cs typeface="Times New Roman" pitchFamily="18" charset="0"/>
                <a:hlinkClick r:id="rId3"/>
              </a:rPr>
              <a:t>php</a:t>
            </a:r>
            <a:r>
              <a:rPr kumimoji="0" lang="pt-BR" sz="1400" b="0" i="0" u="none" strike="noStrike" cap="none" normalizeH="0" baseline="0" dirty="0" smtClean="0">
                <a:ln>
                  <a:noFill/>
                </a:ln>
                <a:solidFill>
                  <a:srgbClr val="1155CC"/>
                </a:solidFill>
                <a:effectLst/>
                <a:latin typeface="+mj-lt"/>
                <a:cs typeface="Times New Roman" pitchFamily="18" charset="0"/>
                <a:hlinkClick r:id="rId3"/>
              </a:rPr>
              <a:t>/revista/</a:t>
            </a:r>
            <a:r>
              <a:rPr kumimoji="0" lang="pt-BR" sz="1400" b="0" i="0" u="none" strike="noStrike" cap="none" normalizeH="0" baseline="0" dirty="0" err="1" smtClean="0">
                <a:ln>
                  <a:noFill/>
                </a:ln>
                <a:solidFill>
                  <a:srgbClr val="1155CC"/>
                </a:solidFill>
                <a:effectLst/>
                <a:latin typeface="+mj-lt"/>
                <a:cs typeface="Times New Roman" pitchFamily="18" charset="0"/>
                <a:hlinkClick r:id="rId3"/>
              </a:rPr>
              <a:t>index</a:t>
            </a:r>
            <a:r>
              <a:rPr kumimoji="0" lang="pt-BR" sz="1400" b="0" i="0" u="none" strike="noStrike" cap="none" normalizeH="0" baseline="0" dirty="0" smtClean="0">
                <a:ln>
                  <a:noFill/>
                </a:ln>
                <a:solidFill>
                  <a:schemeClr val="tx1"/>
                </a:solidFill>
                <a:effectLst/>
                <a:latin typeface="+mj-lt"/>
                <a:cs typeface="Arial" pitchFamily="34" charset="0"/>
              </a:rPr>
              <a:t> </a:t>
            </a:r>
          </a:p>
        </p:txBody>
      </p:sp>
      <p:pic>
        <p:nvPicPr>
          <p:cNvPr id="6148" name="Picture 4" descr="Cabeçalho da página"/>
          <p:cNvPicPr>
            <a:picLocks noChangeAspect="1" noChangeArrowheads="1"/>
          </p:cNvPicPr>
          <p:nvPr/>
        </p:nvPicPr>
        <p:blipFill>
          <a:blip r:embed="rId4" cstate="print"/>
          <a:srcRect/>
          <a:stretch>
            <a:fillRect/>
          </a:stretch>
        </p:blipFill>
        <p:spPr bwMode="auto">
          <a:xfrm>
            <a:off x="5364088" y="4077072"/>
            <a:ext cx="3333750" cy="838201"/>
          </a:xfrm>
          <a:prstGeom prst="rect">
            <a:avLst/>
          </a:prstGeom>
          <a:noFill/>
        </p:spPr>
      </p:pic>
    </p:spTree>
    <p:extLst>
      <p:ext uri="{BB962C8B-B14F-4D97-AF65-F5344CB8AC3E}">
        <p14:creationId xmlns="" xmlns:p14="http://schemas.microsoft.com/office/powerpoint/2010/main" val="2046656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rgbClr val="6666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tx1">
                    <a:lumMod val="65000"/>
                    <a:lumOff val="35000"/>
                  </a:schemeClr>
                </a:solidFill>
              </a:rPr>
              <a:t>Otras Publicaciones</a:t>
            </a:r>
            <a:endParaRPr lang="en-US" sz="1300" dirty="0" smtClean="0">
              <a:solidFill>
                <a:schemeClr val="tx1">
                  <a:lumMod val="75000"/>
                  <a:lumOff val="25000"/>
                </a:schemeClr>
              </a:solidFill>
            </a:endParaRPr>
          </a:p>
        </p:txBody>
      </p:sp>
      <p:sp>
        <p:nvSpPr>
          <p:cNvPr id="15364" name="AutoShape 4" descr="data:image/jpg;base64,/9j/4AAQSkZJRgABAQAAAQABAAD/2wCEAAkGBhQSEBQSEhIUFRQUFA8VFBQWFhUVGBYVFRcXFxUVFhcXHCYeFxolGhQVIC8gJCcpLCwsFh8xNjAqNScrLCkBCQoKDgwOGA8PGDUlHCUsNSksLCotLSopKSksLCosKSwsLCktLCwpLCksKSkpKSkpKSkpLCwpNSksKSwpLCksKf/AABEIAKgAeAMBIgACEQEDEQH/xAAcAAABBAMBAAAAAAAAAAAAAAABAAIEBwMFBgj/xABFEAACAQMCAgUGDAMFCQAAAAABAgMABBESIQUxBhMiQZEHUVNhgdEUFiMyUnFykqGxwdIkQoIXM2JjwhUlQ0RzorLT4v/EABkBAQEBAQEBAAAAAAAAAAAAAAABAgQDBf/EACYRAQABBAIBAwQDAAAAAAAAAAABAgMREgQhMTJRUgUTFEFCgbH/2gAMAwEAAhEDEQA/AKZznIpoWlneirVt4mkUitOY0qisRFSLJNpf+k35rWI1khnK5wAcgqQeWDRrLN/srEcUjN2XfSQCNSjuOM9+G8KzRcJRjP2yOqzozpy5GrPf/h7qifCf8uPwPvoi8/y4/A++hmUi04UHKjUe1GX0jTqJBI0LnbO2d6YYQgnQHIVlUHzgSYyPrpputv7uP7p99Ma6OkjSoBxnAxyOQM589EyxUtNDVSohFaWKJNCgJWlSpUBNb7gvQm4uYkliMWJJWhQNIFZpQuvqwD/MV3FaFjXUWHSsQ8NWCF5UuFunnDhV0hWiEWlX1albAzkD1UHPwcPkeRYlQl2cRqvnkJwFzyzmmTW7IzKykFCysOeCpwQSNudd3D5QokSz0K6iFrEzQiNSGNs5YyRyl+yWBORoBJO5xinReUaOMxYNxKqX89zIkgUCWGQoyocO3aUpqwds0FfvAwOCrA+Yg58OdFLZiSArEjmACcfXgbVZnA+kizCSNJZ/kbDiCm4OOtcyyrJGFXrNyoGANWck4qJD5S4zIHdJlZLiwm6xNLSTrbRdUY5yWG7/ADie0AWOx50MuSj6KyFbdjJCqXKSurs5ARY2KuZNtjkchkmo7dHpFBLlY/kBcJrOOsjJwujAOWPMA42HdXWWnTqBTCSkq6IeKROqBNP8Y0jKFy4yidZ3j+XlWNunEZi0k3OTw0WRXslA4K4kA17ghRnbO/qoZcb8HchcIx1Z04UnVjnp239maxFcbfntXfT9Ordrjrv4tV6v5OBWVY7eYLGuYsONUZCHYheYyDXKdKOKpc3lxcIpVZZXkAbGRq3wdJxQhqljpxFFWosaIx0cUSaQNFLRSrIDQomTWFdFbG2NpCSYhKnw1ZVIId9enqCu2Gx2t+7Fc8RvXT8K6GJLarcNOULayVwmAFLqMlnBGplRQSNJZ8Z54GWS+4Vw3ExiuW7MUnVKXJZpVkkCH+7A0sixnG2C/qp8Nnw1ooi8ro+i0WQISSGJbr5MMu5GB2R3EEVlm6LWZWNFu1VtToXJQrJiRsZ7eY2C6Ry0nz71it+itmxUG9ZdWdysIwOvEK5+VyDg6z/hFEyUdvw5Nw+XxL85i6Iwt8rhTH8oDMSoJx3Vijs7BbxB12qFYkZidZVplbtITo1BCozy8w76zWfRC2KxmS+RWeNCwUwtodnC4J18grBj3jB22rA/RiDQx+FoGW26zGuI/LEFhCuGy2wAJHIsOdBku/gC3VvJE2pTdF5wR8msPWk6Or0/N0YxzyGxtWp41b2yxQmCTXIwl68DVpG6lMBgMbMwOPNWz4f0ZtGWIyXmnrI1dwoj7BLopTtMCGGpyRjkuR5qcnRa10jN2WcxhgIxGdTtJGgjALZLDWxI8ybZzQy5JqANWA/Q+zhfE9xlWkgXcpnQZMPKrK2NHZddWCVw23I1q7jo5asqFbiNWKwKya4wVLay7yMSQcaQvZ7yDjzliXKAUamcZs44riWOKUSxqxCSbdpcAg7bd/4VDxRTaK0CKKigdRpMtKjLEQd6lpe/JiNjKVBJ0CTCZ+yVIqG8nm5UUajWJwk6o/ov99f2U7VH9B/vj/11FzTg1Ewkh4/ov98fsoZjxuj/AHx+yo+aazUMJJdPoP8AfH7KBnQb6G+//wDFRdVCi4TZ7tXOphIx87SEnxK0xGjOB1b+oa/P3DsVHK7UUYqQRsQQQRzBG4IorYrYEsVEEpYZ21Enbnns+o0xrfBI6iXIyCMtzH9NZ16T3IGOtIBJJAVRu2xPLvyayfG+7HK4cfVgfkKMdoi2hKlxBIVBAJDMdyMgfN829OS1I36iTlnm/L7tO+MtzqLde+o4JOeZC6Rn+nanDpXdenfxGe8c8es+NFnKDcjf5pX1En9QDSp15evKxeRiznGWPPYYFKhhDPfSjFJ+ZorRtlI2pjNTTThRDNe9dEnk64i3KzlOQCMaeR3HfXNla9Y8Mm+TTCnARAc7dw9uK4+Tfqs64jy6LVvfLzr/AGacSP8AyUu32ffTx5L+J4z8Blx/R+6vS8V0m5LA6QTgDYD2c6c/Ex1ghAOoqxUnl2QCQfNzFYp5eY7bmx+nmB+gF+Dg2r5zyzH+6mr0DvjnFs+3PtJt/wB1XY2syuWVQcPvq5Fu8/j41jEYAOWPPuGB399cU/Uq48Uw76fp1OO6lNHoFfZx8GbOAcao+R5HnUmTyZ8SABNnIAeXaj32z9LzCrgikXmoBG4+ce7B7vrrtZRmKD147/8AAfP9de1jnVXNsxHTmvcOm3MdvNLeS/iYAJs3GRkdqPcc/peuububV43ZHGlkJVh5iOY2r1xdOMQIx7XVk+wKAfxxXl3pVgX1zjl182Pq1bV227011THs47lGlMT7tPpNKshO1KujLn2RXNOWmvT1qvSfAEUQaJG1DFGSA/WvUPAstAAeQQdnl/NgZ9gry+PfXpy1vykWEHaMdtp+1IzAeG59lfP5sZ1d3En1Q3xg0xPsANOwG3fWCNP44bbBJv8ATWkseI3Bjk68Ntnnhd00u4A25KuB63roTDm4Eq5MbRkEgdw0nn3Z38DXLFmqMYbm7EZ/ty/EuHt1rjOCzHSRjIAY/pWlj4WzwCV5Ww8mjGcdw39W9dxxMRF20Z1KEOwbABDMGydmz2tgeYqFw+wZ58iFlhFsBHqXA61sbjJ5794rM8OYme3TTzJ0npooohAhKjvVgOfMhT7TiugS6YGASMFVXuTliACi4A3PLmfCm8KtIyYgzLq1OChYZLJnG3148Ki9OuPi0aEYzIEk7JAIbrBgZ/qUk/VWbPEqiJn3eccneKdvMZ/xseOti8tsHYRTeDYAP5V5s6THN7cH/Ok/Orp4V0lLw273JUNqeFMKRqC7JuNlOTg/ZFU50wQLxG7UcluJ19gcgV9GxRNNdUObk1U1W6MeY6aVtqVFjRrrcKKTSBpEU5a09BpZomhRCB/Wrd6UdKJoQiRsq6TArNzEYCjQx32Od6qI++rS41w15+szhRK1u3aD9kJGykA6RknXn1YrnuzRExNbpsW7lcTFvy6N+nJvohbJF1TNbyMoLai6lWVS2wwdYDEb/wApztWq6L9OF6q4hkd0lkkidDrY9qJUUqM8tRznFQ7fhXV3EcsL5WOMRKjumdIzzYAb5J201ii6GyaA4BaQSSNoHVlMNjBD6hhth/LU+/Z8bNTxeTHeqbwjjc7XZDyN1Svo0azg6mBIxnmRnerq4jdFbm2TIAY3BO+50ptjz86oaLo7eI8rdS2XaEpjScaSSST6jiu+uuk8s15YSPBKiQi5E7FDjVIgUMoGSRt+Nb+7anqKoeX2L0R3TKM16icTDIc/xmCB52bSw9hZqPlfuY0uohLGzareTQVbTpZWJUnPMZ2I8zHFc9Lr/wBoSPodYzdmRGKsAVLq2eW3NudbHyp8QS4vowhDIlrL2wCyhjrOMjv7K+NbzR1iWJouY7pc7dWztw+B1Vm03V0uRk41rC4GB3dhvGuG6W3Be/unI0lp5mK+Ys2SPx/Crm8lt+Tw+4hJ0yCWIordnOVQHGr7J8ap3psn+8rzbH8TPttt2jttTaM4hjWYjMtHrpUMUqoEhpA0GNGtKcOVLNAnagTQHVVoReXV1VVFjD2VUZMkhzgAezlVW5pYryuWaLnrjLVNU0+JWXc+WxnGDYwfeP6rUb+1lTz4dAfXrcf+Iqu6VeP4lmP4vaOTdjxVKwz5WB3WSr9m4nFPTywSj5sRHqM7t+a1XWKIFa/FtfFqOXe+Syo/LZcD/hL7XJ/01lHlwnxg2sLfWW91VktONa/HtfF5zybk/t2L+UqQnPVY+zK4/IVy3E+IGaaSUjBkdnIyTuee53qJRzW6LdNHphLl6u5ERXOTtVKm0q08TDRFNNFa00dSIogUaMmaaWKeaaaKFDFGiKBzcqbinsaxk0SDhRNNBomgRNNo0KkqNKlSqid8Xrj0L+FOTo7cehfwqxyKctHnurn4v3HoH8KHxfuPQP4VZGKWKG8q2+L1x6CTwoHo9cehfwqyTTTQ3Vv8X7j0L+Aojo/cehfwqxhRFE3V0ej1x6F/w99D4u3HoX/D31ZHdRWhvKtx0duPQv4D30vi7cehfwHvqyxSxQ3Vp8W7n0L/AIe+iOjdz6F/w99WVigRUN5Vt8Wrj0L/AIe+hVkGlTJvICiopUqrCWzx79hvUM8ufPz0S0WT2HA7sMM59vMUqVAGMW/ZfGdtxnGOVNk6vGyvnzkrihSoADFgdl895BXc0CY9OyuGwO8Yo0qB2uPbsH17+ru9u9PXqvoP94b/AF0qVAQY/osdhncc8749lOJjxsr5+0PVSpVAMx/Qb2MP1FYZgM9kED1nNKlUGJlpUqVTK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9"/>
          <p:cNvSpPr txBox="1"/>
          <p:nvPr/>
        </p:nvSpPr>
        <p:spPr>
          <a:xfrm>
            <a:off x="4572000" y="1484784"/>
            <a:ext cx="3767336" cy="307777"/>
          </a:xfrm>
          <a:prstGeom prst="rect">
            <a:avLst/>
          </a:prstGeom>
          <a:noFill/>
        </p:spPr>
        <p:txBody>
          <a:bodyPr wrap="square" rtlCol="0">
            <a:spAutoFit/>
          </a:bodyPr>
          <a:lstStyle/>
          <a:p>
            <a:r>
              <a:rPr lang="es-ES" sz="1400" dirty="0" smtClean="0"/>
              <a:t> </a:t>
            </a:r>
            <a:endParaRPr lang="es-ES" sz="1200" dirty="0" smtClean="0"/>
          </a:p>
        </p:txBody>
      </p:sp>
      <p:sp>
        <p:nvSpPr>
          <p:cNvPr id="5121" name="Rectangle 1"/>
          <p:cNvSpPr>
            <a:spLocks noChangeArrowheads="1"/>
          </p:cNvSpPr>
          <p:nvPr/>
        </p:nvSpPr>
        <p:spPr bwMode="auto">
          <a:xfrm>
            <a:off x="179512" y="1556792"/>
            <a:ext cx="4176464" cy="224676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1400" b="1" dirty="0" smtClean="0">
                <a:solidFill>
                  <a:schemeClr val="tx1">
                    <a:lumMod val="65000"/>
                    <a:lumOff val="35000"/>
                  </a:schemeClr>
                </a:solidFill>
              </a:rPr>
              <a:t>4- Revista Debates Nuevo número.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1400" b="0" i="0" u="none" strike="noStrike" cap="none" normalizeH="0" baseline="0" dirty="0" smtClean="0">
              <a:ln>
                <a:noFill/>
              </a:ln>
              <a:solidFill>
                <a:srgbClr val="222222"/>
              </a:solidFill>
              <a:effectLst/>
              <a:latin typeface="+mj-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222222"/>
                </a:solidFill>
                <a:effectLst/>
                <a:latin typeface="+mj-lt"/>
                <a:cs typeface="Times New Roman" pitchFamily="18" charset="0"/>
              </a:rPr>
              <a:t>O volume 7 n. 1 da Revista Debates - Revista de Ciência Política do Núcleo de Pesquisa sobre a América Latina e do PPG em Ciência Política da UFRGS se encontra  online (</a:t>
            </a:r>
            <a:r>
              <a:rPr kumimoji="0" lang="pt-BR" sz="1400" b="0" i="0" u="none" strike="noStrike" cap="none" normalizeH="0" baseline="0" dirty="0" smtClean="0">
                <a:ln>
                  <a:noFill/>
                </a:ln>
                <a:solidFill>
                  <a:srgbClr val="1155CC"/>
                </a:solidFill>
                <a:effectLst/>
                <a:latin typeface="+mj-lt"/>
                <a:cs typeface="Times New Roman" pitchFamily="18" charset="0"/>
                <a:hlinkClick r:id="rId3"/>
              </a:rPr>
              <a:t>www.revistadebates.ufrgs.br</a:t>
            </a:r>
            <a:r>
              <a:rPr kumimoji="0" lang="pt-BR" sz="1400" b="0" i="0" u="none" strike="noStrike" cap="none" normalizeH="0" baseline="0" dirty="0" smtClean="0">
                <a:ln>
                  <a:noFill/>
                </a:ln>
                <a:solidFill>
                  <a:srgbClr val="222222"/>
                </a:solidFill>
                <a:effectLst/>
                <a:latin typeface="+mj-lt"/>
                <a:cs typeface="Times New Roman" pitchFamily="18" charset="0"/>
              </a:rPr>
              <a:t>) com o dossiê Qualidade da Democracia, organizado pelo professor Alfredo </a:t>
            </a:r>
            <a:r>
              <a:rPr kumimoji="0" lang="pt-BR" sz="1400" b="0" i="0" u="none" strike="noStrike" cap="none" normalizeH="0" baseline="0" dirty="0" err="1" smtClean="0">
                <a:ln>
                  <a:noFill/>
                </a:ln>
                <a:solidFill>
                  <a:srgbClr val="222222"/>
                </a:solidFill>
                <a:effectLst/>
                <a:latin typeface="+mj-lt"/>
                <a:cs typeface="Times New Roman" pitchFamily="18" charset="0"/>
              </a:rPr>
              <a:t>Gugliano</a:t>
            </a:r>
            <a:r>
              <a:rPr kumimoji="0" lang="pt-BR" sz="1400" b="0" i="0" u="none" strike="noStrike" cap="none" normalizeH="0" baseline="0" dirty="0" smtClean="0">
                <a:ln>
                  <a:noFill/>
                </a:ln>
                <a:solidFill>
                  <a:srgbClr val="222222"/>
                </a:solidFill>
                <a:effectLst/>
                <a:latin typeface="+mj-lt"/>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pt-BR" sz="1400" dirty="0" smtClean="0">
              <a:solidFill>
                <a:srgbClr val="222222"/>
              </a:solidFill>
              <a:latin typeface="+mj-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chemeClr val="tx1"/>
                </a:solidFill>
                <a:effectLst/>
                <a:latin typeface="+mj-lt"/>
                <a:cs typeface="Arial" pitchFamily="34" charset="0"/>
              </a:rPr>
              <a:t> </a:t>
            </a:r>
          </a:p>
        </p:txBody>
      </p:sp>
      <p:pic>
        <p:nvPicPr>
          <p:cNvPr id="5123" name="Picture 3" descr="Capa da revista"/>
          <p:cNvPicPr>
            <a:picLocks noChangeAspect="1" noChangeArrowheads="1"/>
          </p:cNvPicPr>
          <p:nvPr/>
        </p:nvPicPr>
        <p:blipFill>
          <a:blip r:embed="rId4" cstate="print"/>
          <a:srcRect/>
          <a:stretch>
            <a:fillRect/>
          </a:stretch>
        </p:blipFill>
        <p:spPr bwMode="auto">
          <a:xfrm>
            <a:off x="714348" y="3571876"/>
            <a:ext cx="2058340" cy="2823456"/>
          </a:xfrm>
          <a:prstGeom prst="rect">
            <a:avLst/>
          </a:prstGeom>
          <a:noFill/>
        </p:spPr>
      </p:pic>
      <p:sp>
        <p:nvSpPr>
          <p:cNvPr id="14" name="TextBox 9"/>
          <p:cNvSpPr txBox="1"/>
          <p:nvPr/>
        </p:nvSpPr>
        <p:spPr>
          <a:xfrm>
            <a:off x="4572000" y="1556792"/>
            <a:ext cx="3960440" cy="2954655"/>
          </a:xfrm>
          <a:prstGeom prst="rect">
            <a:avLst/>
          </a:prstGeom>
          <a:noFill/>
        </p:spPr>
        <p:txBody>
          <a:bodyPr wrap="square" rtlCol="0">
            <a:spAutoFit/>
          </a:bodyPr>
          <a:lstStyle/>
          <a:p>
            <a:r>
              <a:rPr lang="es-ES" sz="1400" b="1" dirty="0" smtClean="0">
                <a:solidFill>
                  <a:schemeClr val="tx1">
                    <a:lumMod val="65000"/>
                    <a:lumOff val="35000"/>
                  </a:schemeClr>
                </a:solidFill>
              </a:rPr>
              <a:t>5</a:t>
            </a:r>
            <a:r>
              <a:rPr lang="es-ES" sz="1400" b="1" dirty="0" smtClean="0">
                <a:solidFill>
                  <a:schemeClr val="tx1">
                    <a:lumMod val="65000"/>
                    <a:lumOff val="35000"/>
                  </a:schemeClr>
                </a:solidFill>
              </a:rPr>
              <a:t> </a:t>
            </a:r>
            <a:r>
              <a:rPr lang="es-ES" sz="1400" b="1" dirty="0" smtClean="0">
                <a:solidFill>
                  <a:schemeClr val="tx1">
                    <a:lumMod val="65000"/>
                    <a:lumOff val="35000"/>
                  </a:schemeClr>
                </a:solidFill>
              </a:rPr>
              <a:t>– Nuevo número de </a:t>
            </a:r>
            <a:r>
              <a:rPr lang="es-ES" sz="1400" b="1" dirty="0" err="1" smtClean="0">
                <a:solidFill>
                  <a:schemeClr val="tx1">
                    <a:lumMod val="65000"/>
                    <a:lumOff val="35000"/>
                  </a:schemeClr>
                </a:solidFill>
              </a:rPr>
              <a:t>Review</a:t>
            </a:r>
            <a:r>
              <a:rPr lang="es-ES" sz="1400" b="1" dirty="0" smtClean="0">
                <a:solidFill>
                  <a:schemeClr val="tx1">
                    <a:lumMod val="65000"/>
                    <a:lumOff val="35000"/>
                  </a:schemeClr>
                </a:solidFill>
              </a:rPr>
              <a:t> of </a:t>
            </a:r>
            <a:r>
              <a:rPr lang="es-ES" sz="1400" b="1" dirty="0" err="1" smtClean="0">
                <a:solidFill>
                  <a:schemeClr val="tx1">
                    <a:lumMod val="65000"/>
                    <a:lumOff val="35000"/>
                  </a:schemeClr>
                </a:solidFill>
              </a:rPr>
              <a:t>Keynesian</a:t>
            </a:r>
            <a:r>
              <a:rPr lang="es-ES" sz="1400" b="1" dirty="0" smtClean="0">
                <a:solidFill>
                  <a:schemeClr val="tx1">
                    <a:lumMod val="65000"/>
                    <a:lumOff val="35000"/>
                  </a:schemeClr>
                </a:solidFill>
              </a:rPr>
              <a:t> </a:t>
            </a:r>
            <a:r>
              <a:rPr lang="es-ES" sz="1400" b="1" dirty="0" err="1" smtClean="0">
                <a:solidFill>
                  <a:schemeClr val="tx1">
                    <a:lumMod val="65000"/>
                    <a:lumOff val="35000"/>
                  </a:schemeClr>
                </a:solidFill>
              </a:rPr>
              <a:t>Economics</a:t>
            </a:r>
            <a:endParaRPr lang="es-ES" sz="1400" b="1" dirty="0" smtClean="0">
              <a:solidFill>
                <a:schemeClr val="tx1">
                  <a:lumMod val="65000"/>
                  <a:lumOff val="35000"/>
                </a:schemeClr>
              </a:solidFill>
            </a:endParaRPr>
          </a:p>
          <a:p>
            <a:endParaRPr lang="es-ES" sz="1400" b="1" dirty="0" smtClean="0">
              <a:solidFill>
                <a:schemeClr val="tx1">
                  <a:lumMod val="65000"/>
                  <a:lumOff val="35000"/>
                </a:schemeClr>
              </a:solidFill>
            </a:endParaRPr>
          </a:p>
          <a:p>
            <a:endParaRPr lang="es-ES" sz="1400" b="1" dirty="0" smtClean="0">
              <a:solidFill>
                <a:schemeClr val="tx1">
                  <a:lumMod val="65000"/>
                  <a:lumOff val="35000"/>
                </a:schemeClr>
              </a:solidFill>
            </a:endParaRPr>
          </a:p>
          <a:p>
            <a:r>
              <a:rPr lang="es-UY" sz="1400" dirty="0" err="1" smtClean="0"/>
              <a:t>Volume</a:t>
            </a:r>
            <a:r>
              <a:rPr lang="es-UY" sz="1400" dirty="0" smtClean="0"/>
              <a:t> 1 </a:t>
            </a:r>
            <a:r>
              <a:rPr lang="es-UY" sz="1400" dirty="0" err="1" smtClean="0"/>
              <a:t>Number</a:t>
            </a:r>
            <a:r>
              <a:rPr lang="es-UY" sz="1400" dirty="0" smtClean="0"/>
              <a:t> 2, </a:t>
            </a:r>
            <a:r>
              <a:rPr lang="es-UY" sz="1400" dirty="0" err="1" smtClean="0"/>
              <a:t>April</a:t>
            </a:r>
            <a:r>
              <a:rPr lang="es-UY" sz="1400" dirty="0" smtClean="0"/>
              <a:t> 2013 of </a:t>
            </a:r>
            <a:r>
              <a:rPr lang="es-UY" sz="1400" dirty="0" err="1" smtClean="0"/>
              <a:t>Review</a:t>
            </a:r>
            <a:r>
              <a:rPr lang="es-UY" sz="1400" dirty="0" smtClean="0"/>
              <a:t> of </a:t>
            </a:r>
            <a:r>
              <a:rPr lang="es-UY" sz="1400" dirty="0" err="1" smtClean="0"/>
              <a:t>Keynesian</a:t>
            </a:r>
            <a:r>
              <a:rPr lang="es-UY" sz="1400" dirty="0" smtClean="0"/>
              <a:t> </a:t>
            </a:r>
            <a:r>
              <a:rPr lang="es-UY" sz="1400" dirty="0" err="1" smtClean="0"/>
              <a:t>Economics</a:t>
            </a:r>
            <a:r>
              <a:rPr lang="es-UY" sz="1400" dirty="0" smtClean="0"/>
              <a:t> </a:t>
            </a:r>
            <a:r>
              <a:rPr lang="es-UY" sz="1400" dirty="0" err="1" smtClean="0"/>
              <a:t>is</a:t>
            </a:r>
            <a:r>
              <a:rPr lang="es-UY" sz="1400" dirty="0" smtClean="0"/>
              <a:t> </a:t>
            </a:r>
            <a:r>
              <a:rPr lang="es-UY" sz="1400" dirty="0" err="1" smtClean="0"/>
              <a:t>now</a:t>
            </a:r>
            <a:r>
              <a:rPr lang="es-UY" sz="1400" dirty="0" smtClean="0"/>
              <a:t> </a:t>
            </a:r>
            <a:r>
              <a:rPr lang="es-UY" sz="1400" dirty="0" err="1" smtClean="0"/>
              <a:t>available</a:t>
            </a:r>
            <a:r>
              <a:rPr lang="es-UY" sz="1400" dirty="0" smtClean="0"/>
              <a:t> </a:t>
            </a:r>
            <a:r>
              <a:rPr lang="es-UY" sz="1400" dirty="0" err="1" smtClean="0"/>
              <a:t>on</a:t>
            </a:r>
            <a:r>
              <a:rPr lang="es-UY" sz="1400" dirty="0" smtClean="0"/>
              <a:t> </a:t>
            </a:r>
            <a:r>
              <a:rPr lang="es-UY" sz="1400" dirty="0" err="1" smtClean="0"/>
              <a:t>the</a:t>
            </a:r>
            <a:r>
              <a:rPr lang="es-UY" sz="1400" dirty="0" smtClean="0"/>
              <a:t> </a:t>
            </a:r>
            <a:r>
              <a:rPr lang="es-UY" sz="1400" dirty="0" smtClean="0">
                <a:hlinkClick r:id="rId5"/>
              </a:rPr>
              <a:t>e-elgar.metapress.com</a:t>
            </a:r>
            <a:r>
              <a:rPr lang="es-UY" sz="1400" dirty="0" smtClean="0"/>
              <a:t> web </a:t>
            </a:r>
            <a:r>
              <a:rPr lang="es-UY" sz="1400" dirty="0" err="1" smtClean="0"/>
              <a:t>site</a:t>
            </a:r>
            <a:r>
              <a:rPr lang="es-UY" sz="1400" dirty="0" smtClean="0"/>
              <a:t> at </a:t>
            </a:r>
            <a:r>
              <a:rPr lang="es-UY" sz="1400" dirty="0" smtClean="0">
                <a:hlinkClick r:id="rId6"/>
              </a:rPr>
              <a:t>http://e-elgar.metapress.com/link.asp?id=T7J1U878275T</a:t>
            </a:r>
            <a:r>
              <a:rPr lang="es-UY" sz="1400" dirty="0" smtClean="0"/>
              <a:t>.</a:t>
            </a:r>
            <a:br>
              <a:rPr lang="es-UY" sz="1400" dirty="0" smtClean="0"/>
            </a:br>
            <a:endParaRPr lang="es-ES" sz="1400" b="1" dirty="0" smtClean="0">
              <a:solidFill>
                <a:schemeClr val="tx1">
                  <a:lumMod val="65000"/>
                  <a:lumOff val="35000"/>
                </a:schemeClr>
              </a:solidFill>
            </a:endParaRPr>
          </a:p>
          <a:p>
            <a:r>
              <a:rPr lang="es-ES" sz="1200" dirty="0" smtClean="0">
                <a:solidFill>
                  <a:schemeClr val="tx1">
                    <a:lumMod val="65000"/>
                    <a:lumOff val="35000"/>
                  </a:schemeClr>
                </a:solidFill>
              </a:rPr>
              <a:t/>
            </a:r>
            <a:br>
              <a:rPr lang="es-ES" sz="1200" dirty="0" smtClean="0">
                <a:solidFill>
                  <a:schemeClr val="tx1">
                    <a:lumMod val="65000"/>
                    <a:lumOff val="35000"/>
                  </a:schemeClr>
                </a:solidFill>
              </a:rPr>
            </a:br>
            <a:r>
              <a:rPr lang="es-ES" sz="1200" dirty="0" smtClean="0">
                <a:solidFill>
                  <a:schemeClr val="tx1">
                    <a:lumMod val="65000"/>
                    <a:lumOff val="35000"/>
                  </a:schemeClr>
                </a:solidFill>
              </a:rPr>
              <a:t/>
            </a:r>
            <a:br>
              <a:rPr lang="es-ES" sz="1200" dirty="0" smtClean="0">
                <a:solidFill>
                  <a:schemeClr val="tx1">
                    <a:lumMod val="65000"/>
                    <a:lumOff val="35000"/>
                  </a:schemeClr>
                </a:solidFill>
              </a:rPr>
            </a:br>
            <a:r>
              <a:rPr lang="es-ES" sz="1200" dirty="0" smtClean="0">
                <a:solidFill>
                  <a:schemeClr val="tx1">
                    <a:lumMod val="65000"/>
                    <a:lumOff val="35000"/>
                  </a:schemeClr>
                </a:solidFill>
              </a:rPr>
              <a:t> </a:t>
            </a:r>
            <a:br>
              <a:rPr lang="es-ES" sz="1200" dirty="0" smtClean="0">
                <a:solidFill>
                  <a:schemeClr val="tx1">
                    <a:lumMod val="65000"/>
                    <a:lumOff val="35000"/>
                  </a:schemeClr>
                </a:solidFill>
              </a:rPr>
            </a:br>
            <a:endParaRPr lang="es-ES" sz="1200" b="1" dirty="0" smtClean="0">
              <a:solidFill>
                <a:schemeClr val="tx1">
                  <a:lumMod val="65000"/>
                  <a:lumOff val="35000"/>
                </a:schemeClr>
              </a:solidFill>
            </a:endParaRPr>
          </a:p>
          <a:p>
            <a:endParaRPr lang="es-ES_tradnl" sz="1200" dirty="0" smtClean="0">
              <a:solidFill>
                <a:schemeClr val="tx1">
                  <a:lumMod val="65000"/>
                  <a:lumOff val="35000"/>
                </a:schemeClr>
              </a:solidFill>
            </a:endParaRPr>
          </a:p>
        </p:txBody>
      </p:sp>
      <p:pic>
        <p:nvPicPr>
          <p:cNvPr id="15" name="Picture 2" descr="Volume 1, Number 2, April 2013"/>
          <p:cNvPicPr>
            <a:picLocks noChangeAspect="1" noChangeArrowheads="1"/>
          </p:cNvPicPr>
          <p:nvPr/>
        </p:nvPicPr>
        <p:blipFill>
          <a:blip r:embed="rId7" cstate="print"/>
          <a:srcRect/>
          <a:stretch>
            <a:fillRect/>
          </a:stretch>
        </p:blipFill>
        <p:spPr bwMode="auto">
          <a:xfrm>
            <a:off x="5436096" y="3717032"/>
            <a:ext cx="1800200" cy="2476466"/>
          </a:xfrm>
          <a:prstGeom prst="rect">
            <a:avLst/>
          </a:prstGeom>
          <a:noFill/>
        </p:spPr>
      </p:pic>
    </p:spTree>
    <p:extLst>
      <p:ext uri="{BB962C8B-B14F-4D97-AF65-F5344CB8AC3E}">
        <p14:creationId xmlns="" xmlns:p14="http://schemas.microsoft.com/office/powerpoint/2010/main" val="290188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rgbClr val="6666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2013/06</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tx1">
                    <a:lumMod val="65000"/>
                    <a:lumOff val="35000"/>
                  </a:schemeClr>
                </a:solidFill>
              </a:rPr>
              <a:t>Otras Publicaciones</a:t>
            </a:r>
            <a:endParaRPr lang="en-US" sz="1300" dirty="0" smtClean="0">
              <a:solidFill>
                <a:schemeClr val="tx1">
                  <a:lumMod val="75000"/>
                  <a:lumOff val="25000"/>
                </a:schemeClr>
              </a:solidFill>
            </a:endParaRPr>
          </a:p>
        </p:txBody>
      </p:sp>
      <p:sp>
        <p:nvSpPr>
          <p:cNvPr id="15364" name="AutoShape 4" descr="data:image/jpg;base64,/9j/4AAQSkZJRgABAQAAAQABAAD/2wCEAAkGBhQSEBQSEhIUFRQUFA8VFBQWFhUVGBYVFRcXFxUVFhcXHCYeFxolGhQVIC8gJCcpLCwsFh8xNjAqNScrLCkBCQoKDgwOGA8PGDUlHCUsNSksLCotLSopKSksLCosKSwsLCktLCwpLCksKSkpKSkpKSkpLCwpNSksKSwpLCksKf/AABEIAKgAeAMBIgACEQEDEQH/xAAcAAABBAMBAAAAAAAAAAAAAAABAAIEBwMFBgj/xABFEAACAQMCAgUGDAMFCQAAAAABAgMABBESIQUxBhMiQZEHUVNhgdEUFiMyUnFykqGxwdIkQoIXM2JjwhUlQ0RzorLT4v/EABkBAQEBAQEBAAAAAAAAAAAAAAABAgQDBf/EACYRAQABBAIBAwQDAAAAAAAAAAABAgMREgQhMTJRUgUTFEFCgbH/2gAMAwEAAhEDEQA/AKZznIpoWlneirVt4mkUitOY0qisRFSLJNpf+k35rWI1khnK5wAcgqQeWDRrLN/srEcUjN2XfSQCNSjuOM9+G8KzRcJRjP2yOqzozpy5GrPf/h7qifCf8uPwPvoi8/y4/A++hmUi04UHKjUe1GX0jTqJBI0LnbO2d6YYQgnQHIVlUHzgSYyPrpputv7uP7p99Ma6OkjSoBxnAxyOQM589EyxUtNDVSohFaWKJNCgJWlSpUBNb7gvQm4uYkliMWJJWhQNIFZpQuvqwD/MV3FaFjXUWHSsQ8NWCF5UuFunnDhV0hWiEWlX1albAzkD1UHPwcPkeRYlQl2cRqvnkJwFzyzmmTW7IzKykFCysOeCpwQSNudd3D5QokSz0K6iFrEzQiNSGNs5YyRyl+yWBORoBJO5xinReUaOMxYNxKqX89zIkgUCWGQoyocO3aUpqwds0FfvAwOCrA+Yg58OdFLZiSArEjmACcfXgbVZnA+kizCSNJZ/kbDiCm4OOtcyyrJGFXrNyoGANWck4qJD5S4zIHdJlZLiwm6xNLSTrbRdUY5yWG7/ADie0AWOx50MuSj6KyFbdjJCqXKSurs5ARY2KuZNtjkchkmo7dHpFBLlY/kBcJrOOsjJwujAOWPMA42HdXWWnTqBTCSkq6IeKROqBNP8Y0jKFy4yidZ3j+XlWNunEZi0k3OTw0WRXslA4K4kA17ghRnbO/qoZcb8HchcIx1Z04UnVjnp239maxFcbfntXfT9Ordrjrv4tV6v5OBWVY7eYLGuYsONUZCHYheYyDXKdKOKpc3lxcIpVZZXkAbGRq3wdJxQhqljpxFFWosaIx0cUSaQNFLRSrIDQomTWFdFbG2NpCSYhKnw1ZVIId9enqCu2Gx2t+7Fc8RvXT8K6GJLarcNOULayVwmAFLqMlnBGplRQSNJZ8Z54GWS+4Vw3ExiuW7MUnVKXJZpVkkCH+7A0sixnG2C/qp8Nnw1ooi8ro+i0WQISSGJbr5MMu5GB2R3EEVlm6LWZWNFu1VtToXJQrJiRsZ7eY2C6Ry0nz71it+itmxUG9ZdWdysIwOvEK5+VyDg6z/hFEyUdvw5Nw+XxL85i6Iwt8rhTH8oDMSoJx3Vijs7BbxB12qFYkZidZVplbtITo1BCozy8w76zWfRC2KxmS+RWeNCwUwtodnC4J18grBj3jB22rA/RiDQx+FoGW26zGuI/LEFhCuGy2wAJHIsOdBku/gC3VvJE2pTdF5wR8msPWk6Or0/N0YxzyGxtWp41b2yxQmCTXIwl68DVpG6lMBgMbMwOPNWz4f0ZtGWIyXmnrI1dwoj7BLopTtMCGGpyRjkuR5qcnRa10jN2WcxhgIxGdTtJGgjALZLDWxI8ybZzQy5JqANWA/Q+zhfE9xlWkgXcpnQZMPKrK2NHZddWCVw23I1q7jo5asqFbiNWKwKya4wVLay7yMSQcaQvZ7yDjzliXKAUamcZs44riWOKUSxqxCSbdpcAg7bd/4VDxRTaK0CKKigdRpMtKjLEQd6lpe/JiNjKVBJ0CTCZ+yVIqG8nm5UUajWJwk6o/ov99f2U7VH9B/vj/11FzTg1Ewkh4/ov98fsoZjxuj/AHx+yo+aazUMJJdPoP8AfH7KBnQb6G+//wDFRdVCi4TZ7tXOphIx87SEnxK0xGjOB1b+oa/P3DsVHK7UUYqQRsQQQRzBG4IorYrYEsVEEpYZ21Enbnns+o0xrfBI6iXIyCMtzH9NZ16T3IGOtIBJJAVRu2xPLvyayfG+7HK4cfVgfkKMdoi2hKlxBIVBAJDMdyMgfN829OS1I36iTlnm/L7tO+MtzqLde+o4JOeZC6Rn+nanDpXdenfxGe8c8es+NFnKDcjf5pX1En9QDSp15evKxeRiznGWPPYYFKhhDPfSjFJ+ZorRtlI2pjNTTThRDNe9dEnk64i3KzlOQCMaeR3HfXNla9Y8Mm+TTCnARAc7dw9uK4+Tfqs64jy6LVvfLzr/AGacSP8AyUu32ffTx5L+J4z8Blx/R+6vS8V0m5LA6QTgDYD2c6c/Ex1ghAOoqxUnl2QCQfNzFYp5eY7bmx+nmB+gF+Dg2r5zyzH+6mr0DvjnFs+3PtJt/wB1XY2syuWVQcPvq5Fu8/j41jEYAOWPPuGB399cU/Uq48Uw76fp1OO6lNHoFfZx8GbOAcao+R5HnUmTyZ8SABNnIAeXaj32z9LzCrgikXmoBG4+ce7B7vrrtZRmKD147/8AAfP9de1jnVXNsxHTmvcOm3MdvNLeS/iYAJs3GRkdqPcc/peuububV43ZHGlkJVh5iOY2r1xdOMQIx7XVk+wKAfxxXl3pVgX1zjl182Pq1bV227011THs47lGlMT7tPpNKshO1KujLn2RXNOWmvT1qvSfAEUQaJG1DFGSA/WvUPAstAAeQQdnl/NgZ9gry+PfXpy1vykWEHaMdtp+1IzAeG59lfP5sZ1d3En1Q3xg0xPsANOwG3fWCNP44bbBJv8ATWkseI3Bjk68Ntnnhd00u4A25KuB63roTDm4Eq5MbRkEgdw0nn3Z38DXLFmqMYbm7EZ/ty/EuHt1rjOCzHSRjIAY/pWlj4WzwCV5Ww8mjGcdw39W9dxxMRF20Z1KEOwbABDMGydmz2tgeYqFw+wZ58iFlhFsBHqXA61sbjJ5794rM8OYme3TTzJ0npooohAhKjvVgOfMhT7TiugS6YGASMFVXuTliACi4A3PLmfCm8KtIyYgzLq1OChYZLJnG3148Ki9OuPi0aEYzIEk7JAIbrBgZ/qUk/VWbPEqiJn3eccneKdvMZ/xseOti8tsHYRTeDYAP5V5s6THN7cH/Ok/Orp4V0lLw273JUNqeFMKRqC7JuNlOTg/ZFU50wQLxG7UcluJ19gcgV9GxRNNdUObk1U1W6MeY6aVtqVFjRrrcKKTSBpEU5a09BpZomhRCB/Wrd6UdKJoQiRsq6TArNzEYCjQx32Od6qI++rS41w15+szhRK1u3aD9kJGykA6RknXn1YrnuzRExNbpsW7lcTFvy6N+nJvohbJF1TNbyMoLai6lWVS2wwdYDEb/wApztWq6L9OF6q4hkd0lkkidDrY9qJUUqM8tRznFQ7fhXV3EcsL5WOMRKjumdIzzYAb5J201ii6GyaA4BaQSSNoHVlMNjBD6hhth/LU+/Z8bNTxeTHeqbwjjc7XZDyN1Svo0azg6mBIxnmRnerq4jdFbm2TIAY3BO+50ptjz86oaLo7eI8rdS2XaEpjScaSSST6jiu+uuk8s15YSPBKiQi5E7FDjVIgUMoGSRt+Nb+7anqKoeX2L0R3TKM16icTDIc/xmCB52bSw9hZqPlfuY0uohLGzareTQVbTpZWJUnPMZ2I8zHFc9Lr/wBoSPodYzdmRGKsAVLq2eW3NudbHyp8QS4vowhDIlrL2wCyhjrOMjv7K+NbzR1iWJouY7pc7dWztw+B1Vm03V0uRk41rC4GB3dhvGuG6W3Be/unI0lp5mK+Ys2SPx/Crm8lt+Tw+4hJ0yCWIordnOVQHGr7J8ap3psn+8rzbH8TPttt2jttTaM4hjWYjMtHrpUMUqoEhpA0GNGtKcOVLNAnagTQHVVoReXV1VVFjD2VUZMkhzgAezlVW5pYryuWaLnrjLVNU0+JWXc+WxnGDYwfeP6rUb+1lTz4dAfXrcf+Iqu6VeP4lmP4vaOTdjxVKwz5WB3WSr9m4nFPTywSj5sRHqM7t+a1XWKIFa/FtfFqOXe+Syo/LZcD/hL7XJ/01lHlwnxg2sLfWW91VktONa/HtfF5zybk/t2L+UqQnPVY+zK4/IVy3E+IGaaSUjBkdnIyTuee53qJRzW6LdNHphLl6u5ERXOTtVKm0q08TDRFNNFa00dSIogUaMmaaWKeaaaKFDFGiKBzcqbinsaxk0SDhRNNBomgRNNo0KkqNKlSqid8Xrj0L+FOTo7cehfwqxyKctHnurn4v3HoH8KHxfuPQP4VZGKWKG8q2+L1x6CTwoHo9cehfwqyTTTQ3Vv8X7j0L+Aojo/cehfwqxhRFE3V0ej1x6F/w99D4u3HoX/D31ZHdRWhvKtx0duPQv4D30vi7cehfwHvqyxSxQ3Vp8W7n0L/AIe+iOjdz6F/w99WVigRUN5Vt8Wrj0L/AIe+hVkGlTJvICiopUqrCWzx79hvUM8ufPz0S0WT2HA7sMM59vMUqVAGMW/ZfGdtxnGOVNk6vGyvnzkrihSoADFgdl895BXc0CY9OyuGwO8Yo0qB2uPbsH17+ru9u9PXqvoP94b/AF0qVAQY/osdhncc8749lOJjxsr5+0PVSpVAMx/Qb2MP1FYZgM9kED1nNKlUGJlpUqVTK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9"/>
          <p:cNvSpPr txBox="1"/>
          <p:nvPr/>
        </p:nvSpPr>
        <p:spPr>
          <a:xfrm>
            <a:off x="4572000" y="1484784"/>
            <a:ext cx="3767336" cy="307777"/>
          </a:xfrm>
          <a:prstGeom prst="rect">
            <a:avLst/>
          </a:prstGeom>
          <a:noFill/>
        </p:spPr>
        <p:txBody>
          <a:bodyPr wrap="square" rtlCol="0">
            <a:spAutoFit/>
          </a:bodyPr>
          <a:lstStyle/>
          <a:p>
            <a:r>
              <a:rPr lang="es-ES" sz="1400" dirty="0" smtClean="0"/>
              <a:t> </a:t>
            </a:r>
            <a:endParaRPr lang="es-ES" sz="1200" dirty="0" smtClean="0"/>
          </a:p>
        </p:txBody>
      </p:sp>
      <p:sp>
        <p:nvSpPr>
          <p:cNvPr id="12" name="Retângulo 11"/>
          <p:cNvSpPr/>
          <p:nvPr/>
        </p:nvSpPr>
        <p:spPr>
          <a:xfrm>
            <a:off x="4103440" y="1124744"/>
            <a:ext cx="5040560" cy="461665"/>
          </a:xfrm>
          <a:prstGeom prst="rect">
            <a:avLst/>
          </a:prstGeom>
        </p:spPr>
        <p:txBody>
          <a:bodyPr wrap="square">
            <a:spAutoFit/>
          </a:bodyPr>
          <a:lstStyle/>
          <a:p>
            <a:r>
              <a:rPr lang="pt-BR" sz="1200" dirty="0" smtClean="0"/>
              <a:t/>
            </a:r>
            <a:br>
              <a:rPr lang="pt-BR" sz="1200" dirty="0" smtClean="0"/>
            </a:br>
            <a:endParaRPr lang="en-US" sz="1200" dirty="0" smtClean="0"/>
          </a:p>
        </p:txBody>
      </p:sp>
      <p:sp>
        <p:nvSpPr>
          <p:cNvPr id="13" name="TextBox 9"/>
          <p:cNvSpPr txBox="1"/>
          <p:nvPr/>
        </p:nvSpPr>
        <p:spPr>
          <a:xfrm>
            <a:off x="179512" y="1628800"/>
            <a:ext cx="4176464" cy="4862870"/>
          </a:xfrm>
          <a:prstGeom prst="rect">
            <a:avLst/>
          </a:prstGeom>
          <a:noFill/>
        </p:spPr>
        <p:txBody>
          <a:bodyPr wrap="square" rtlCol="0">
            <a:spAutoFit/>
          </a:bodyPr>
          <a:lstStyle/>
          <a:p>
            <a:pPr algn="just"/>
            <a:r>
              <a:rPr lang="es-ES" sz="1400" b="1" dirty="0" smtClean="0">
                <a:solidFill>
                  <a:schemeClr val="tx1">
                    <a:lumMod val="65000"/>
                    <a:lumOff val="35000"/>
                  </a:schemeClr>
                </a:solidFill>
              </a:rPr>
              <a:t>6</a:t>
            </a:r>
            <a:r>
              <a:rPr lang="es-ES" sz="1400" b="1" dirty="0" smtClean="0">
                <a:solidFill>
                  <a:schemeClr val="tx1">
                    <a:lumMod val="65000"/>
                    <a:lumOff val="35000"/>
                  </a:schemeClr>
                </a:solidFill>
              </a:rPr>
              <a:t> </a:t>
            </a:r>
            <a:r>
              <a:rPr lang="es-ES" sz="1400" b="1" dirty="0" smtClean="0">
                <a:solidFill>
                  <a:schemeClr val="tx1">
                    <a:lumMod val="65000"/>
                    <a:lumOff val="35000"/>
                  </a:schemeClr>
                </a:solidFill>
              </a:rPr>
              <a:t>– Nova </a:t>
            </a:r>
            <a:r>
              <a:rPr lang="es-ES" sz="1400" b="1" dirty="0" err="1" smtClean="0">
                <a:solidFill>
                  <a:schemeClr val="tx1">
                    <a:lumMod val="65000"/>
                    <a:lumOff val="35000"/>
                  </a:schemeClr>
                </a:solidFill>
              </a:rPr>
              <a:t>Edição</a:t>
            </a:r>
            <a:r>
              <a:rPr lang="es-ES" sz="1400" b="1" dirty="0" smtClean="0">
                <a:solidFill>
                  <a:schemeClr val="tx1">
                    <a:lumMod val="65000"/>
                    <a:lumOff val="35000"/>
                  </a:schemeClr>
                </a:solidFill>
              </a:rPr>
              <a:t> da Revista </a:t>
            </a:r>
            <a:r>
              <a:rPr lang="es-ES" sz="1400" b="1" dirty="0" err="1" smtClean="0">
                <a:solidFill>
                  <a:schemeClr val="tx1">
                    <a:lumMod val="65000"/>
                    <a:lumOff val="35000"/>
                  </a:schemeClr>
                </a:solidFill>
              </a:rPr>
              <a:t>Cadernos</a:t>
            </a:r>
            <a:r>
              <a:rPr lang="es-ES" sz="1400" b="1" dirty="0" smtClean="0">
                <a:solidFill>
                  <a:schemeClr val="tx1">
                    <a:lumMod val="65000"/>
                    <a:lumOff val="35000"/>
                  </a:schemeClr>
                </a:solidFill>
              </a:rPr>
              <a:t> de </a:t>
            </a:r>
            <a:r>
              <a:rPr lang="es-ES" sz="1400" b="1" dirty="0" err="1" smtClean="0">
                <a:solidFill>
                  <a:schemeClr val="tx1">
                    <a:lumMod val="65000"/>
                    <a:lumOff val="35000"/>
                  </a:schemeClr>
                </a:solidFill>
              </a:rPr>
              <a:t>Estudos</a:t>
            </a:r>
            <a:r>
              <a:rPr lang="es-ES" sz="1400" b="1" dirty="0" smtClean="0">
                <a:solidFill>
                  <a:schemeClr val="tx1">
                    <a:lumMod val="65000"/>
                    <a:lumOff val="35000"/>
                  </a:schemeClr>
                </a:solidFill>
              </a:rPr>
              <a:t> </a:t>
            </a:r>
            <a:r>
              <a:rPr lang="es-ES" sz="1400" b="1" dirty="0" err="1" smtClean="0">
                <a:solidFill>
                  <a:schemeClr val="tx1">
                    <a:lumMod val="65000"/>
                    <a:lumOff val="35000"/>
                  </a:schemeClr>
                </a:solidFill>
              </a:rPr>
              <a:t>Sociais</a:t>
            </a:r>
            <a:r>
              <a:rPr lang="es-ES" sz="1400" b="1" dirty="0" smtClean="0">
                <a:solidFill>
                  <a:schemeClr val="tx1">
                    <a:lumMod val="65000"/>
                    <a:lumOff val="35000"/>
                  </a:schemeClr>
                </a:solidFill>
              </a:rPr>
              <a:t> e Políticos. </a:t>
            </a:r>
          </a:p>
          <a:p>
            <a:pPr algn="just"/>
            <a:r>
              <a:rPr lang="pt-BR" sz="1400" dirty="0" smtClean="0"/>
              <a:t>Cadernos de Estudos Sociais e Políticos é uma revista criada pelo Fórum dos Alunos do Instituto de Estudos Sociais e Políticos (IESP-UERJ). A revista visa dar continuidade ao trabalho desempenhado pela revista Cadernos de Sociologia e Política vinculada ao antigo IUPERJ. No ano de 2010, a totalidade dos alunos do IUPERJ construiu um movimento para garantir a sobrevivência dos programas de pós-graduação em Sociologia e Ciência Política, transferindo-se para o IESP. Deste modo, apesar de formalmente se tratar de uma nova revista, preservar-se-á a tradição de debate e excelência acadêmica dos últimos 10 anos. Cadernos de Estudos Sociais e Políticos é um periódico indexado no </a:t>
            </a:r>
            <a:r>
              <a:rPr lang="pt-BR" sz="1400" u="sng" dirty="0" err="1" smtClean="0">
                <a:hlinkClick r:id="rId3"/>
              </a:rPr>
              <a:t>Latindex</a:t>
            </a:r>
            <a:r>
              <a:rPr lang="pt-BR" sz="1400" dirty="0" smtClean="0"/>
              <a:t> e no </a:t>
            </a:r>
            <a:r>
              <a:rPr lang="pt-BR" sz="1400" u="sng" dirty="0" err="1" smtClean="0">
                <a:hlinkClick r:id="rId4"/>
              </a:rPr>
              <a:t>Dialnet</a:t>
            </a:r>
            <a:r>
              <a:rPr lang="pt-BR" sz="1400" dirty="0" smtClean="0"/>
              <a:t>. Confira em: </a:t>
            </a:r>
            <a:r>
              <a:rPr lang="es-UY" sz="1400" dirty="0" smtClean="0">
                <a:hlinkClick r:id="rId5"/>
              </a:rPr>
              <a:t>http://cadernos.iesp.uerj.br/index.php/CESP/issue/current</a:t>
            </a:r>
            <a:endParaRPr lang="pt-BR" sz="1400" dirty="0" smtClean="0"/>
          </a:p>
          <a:p>
            <a:pPr algn="just"/>
            <a:r>
              <a:rPr lang="es-ES" sz="1400" b="1" dirty="0" smtClean="0">
                <a:solidFill>
                  <a:schemeClr val="tx1">
                    <a:lumMod val="65000"/>
                    <a:lumOff val="35000"/>
                  </a:schemeClr>
                </a:solidFill>
              </a:rPr>
              <a:t> </a:t>
            </a:r>
            <a:r>
              <a:rPr lang="es-ES" sz="1200" dirty="0" smtClean="0"/>
              <a:t/>
            </a:r>
            <a:br>
              <a:rPr lang="es-ES" sz="1200" dirty="0" smtClean="0"/>
            </a:br>
            <a:r>
              <a:rPr lang="es-ES" sz="1200" dirty="0" smtClean="0"/>
              <a:t> </a:t>
            </a:r>
            <a:br>
              <a:rPr lang="es-ES" sz="1200" dirty="0" smtClean="0"/>
            </a:br>
            <a:endParaRPr lang="es-ES" sz="1200" b="1" dirty="0" smtClean="0">
              <a:solidFill>
                <a:schemeClr val="tx1">
                  <a:lumMod val="65000"/>
                  <a:lumOff val="35000"/>
                </a:schemeClr>
              </a:solidFill>
            </a:endParaRPr>
          </a:p>
          <a:p>
            <a:endParaRPr lang="es-ES_tradnl" sz="1200" dirty="0" smtClean="0">
              <a:solidFill>
                <a:schemeClr val="tx1">
                  <a:lumMod val="65000"/>
                  <a:lumOff val="35000"/>
                </a:schemeClr>
              </a:solidFill>
            </a:endParaRPr>
          </a:p>
        </p:txBody>
      </p:sp>
      <p:pic>
        <p:nvPicPr>
          <p:cNvPr id="14" name="Picture 4" descr="Cadernos de Estudos Sociais e Políticos / IESP/UERJ / ISSN 2238-3425"/>
          <p:cNvPicPr>
            <a:picLocks noChangeAspect="1" noChangeArrowheads="1"/>
          </p:cNvPicPr>
          <p:nvPr/>
        </p:nvPicPr>
        <p:blipFill>
          <a:blip r:embed="rId6" cstate="print"/>
          <a:srcRect/>
          <a:stretch>
            <a:fillRect/>
          </a:stretch>
        </p:blipFill>
        <p:spPr bwMode="auto">
          <a:xfrm>
            <a:off x="3345502" y="5301209"/>
            <a:ext cx="5798498" cy="1152126"/>
          </a:xfrm>
          <a:prstGeom prst="rect">
            <a:avLst/>
          </a:prstGeom>
          <a:noFill/>
        </p:spPr>
      </p:pic>
    </p:spTree>
    <p:extLst>
      <p:ext uri="{BB962C8B-B14F-4D97-AF65-F5344CB8AC3E}">
        <p14:creationId xmlns="" xmlns:p14="http://schemas.microsoft.com/office/powerpoint/2010/main" val="290188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a:t>
            </a:r>
            <a:r>
              <a:rPr lang="en-US" sz="1100" smtClean="0">
                <a:solidFill>
                  <a:schemeClr val="bg1"/>
                </a:solidFill>
              </a:rPr>
              <a:t>|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bg1">
                    <a:lumMod val="65000"/>
                  </a:schemeClr>
                </a:solidFill>
              </a:rPr>
              <a:t>Otras </a:t>
            </a:r>
            <a:r>
              <a:rPr lang="es-ES_tradnl" sz="2000" b="1" cap="small" smtClean="0">
                <a:solidFill>
                  <a:schemeClr val="bg1">
                    <a:lumMod val="65000"/>
                  </a:schemeClr>
                </a:solidFill>
              </a:rPr>
              <a:t>Noticias  </a:t>
            </a:r>
            <a:endParaRPr lang="en-US" sz="1300" dirty="0" smtClean="0">
              <a:solidFill>
                <a:schemeClr val="bg1">
                  <a:lumMod val="65000"/>
                </a:schemeClr>
              </a:solidFill>
            </a:endParaRPr>
          </a:p>
        </p:txBody>
      </p:sp>
      <p:sp>
        <p:nvSpPr>
          <p:cNvPr id="10" name="TextBox 9"/>
          <p:cNvSpPr txBox="1"/>
          <p:nvPr/>
        </p:nvSpPr>
        <p:spPr>
          <a:xfrm>
            <a:off x="228600" y="1432503"/>
            <a:ext cx="3911352" cy="1169551"/>
          </a:xfrm>
          <a:prstGeom prst="rect">
            <a:avLst/>
          </a:prstGeom>
          <a:noFill/>
        </p:spPr>
        <p:txBody>
          <a:bodyPr wrap="square" rtlCol="0">
            <a:spAutoFit/>
          </a:bodyPr>
          <a:lstStyle/>
          <a:p>
            <a:pPr algn="just"/>
            <a:r>
              <a:rPr lang="en-US" sz="1400" b="1" dirty="0" smtClean="0">
                <a:solidFill>
                  <a:schemeClr val="bg1">
                    <a:lumMod val="50000"/>
                  </a:schemeClr>
                </a:solidFill>
              </a:rPr>
              <a:t>1- </a:t>
            </a:r>
            <a:r>
              <a:rPr lang="en-US" sz="1400" b="1" dirty="0" err="1" smtClean="0">
                <a:solidFill>
                  <a:schemeClr val="bg1">
                    <a:lumMod val="50000"/>
                  </a:schemeClr>
                </a:solidFill>
              </a:rPr>
              <a:t>Invitación</a:t>
            </a:r>
            <a:r>
              <a:rPr lang="en-US" sz="1400" b="1" dirty="0" smtClean="0">
                <a:solidFill>
                  <a:schemeClr val="bg1">
                    <a:lumMod val="50000"/>
                  </a:schemeClr>
                </a:solidFill>
              </a:rPr>
              <a:t> al </a:t>
            </a:r>
            <a:r>
              <a:rPr lang="en-US" sz="1400" b="1" dirty="0" err="1" smtClean="0">
                <a:solidFill>
                  <a:schemeClr val="bg1">
                    <a:lumMod val="50000"/>
                  </a:schemeClr>
                </a:solidFill>
              </a:rPr>
              <a:t>lanzamiento</a:t>
            </a:r>
            <a:r>
              <a:rPr lang="en-US" sz="1400" b="1" dirty="0" smtClean="0">
                <a:solidFill>
                  <a:schemeClr val="bg1">
                    <a:lumMod val="50000"/>
                  </a:schemeClr>
                </a:solidFill>
              </a:rPr>
              <a:t> de </a:t>
            </a:r>
            <a:r>
              <a:rPr lang="en-US" sz="1400" b="1" dirty="0" err="1" smtClean="0">
                <a:solidFill>
                  <a:schemeClr val="bg1">
                    <a:lumMod val="50000"/>
                  </a:schemeClr>
                </a:solidFill>
              </a:rPr>
              <a:t>Cadernos</a:t>
            </a:r>
            <a:r>
              <a:rPr lang="en-US" sz="1400" b="1" dirty="0" smtClean="0">
                <a:solidFill>
                  <a:schemeClr val="bg1">
                    <a:lumMod val="50000"/>
                  </a:schemeClr>
                </a:solidFill>
              </a:rPr>
              <a:t> do </a:t>
            </a:r>
            <a:r>
              <a:rPr lang="en-US" sz="1400" b="1" dirty="0" err="1" smtClean="0">
                <a:solidFill>
                  <a:schemeClr val="bg1">
                    <a:lumMod val="50000"/>
                  </a:schemeClr>
                </a:solidFill>
              </a:rPr>
              <a:t>Desenvolvimento</a:t>
            </a:r>
            <a:r>
              <a:rPr lang="en-US" sz="1400" b="1" dirty="0" smtClean="0">
                <a:solidFill>
                  <a:schemeClr val="bg1">
                    <a:lumMod val="50000"/>
                  </a:schemeClr>
                </a:solidFill>
              </a:rPr>
              <a:t> </a:t>
            </a:r>
            <a:r>
              <a:rPr lang="en-US" sz="1400" b="1" dirty="0" err="1" smtClean="0">
                <a:solidFill>
                  <a:schemeClr val="bg1">
                    <a:lumMod val="50000"/>
                  </a:schemeClr>
                </a:solidFill>
              </a:rPr>
              <a:t>Fluminense</a:t>
            </a:r>
            <a:r>
              <a:rPr lang="en-US" sz="1400" b="1" dirty="0" smtClean="0">
                <a:solidFill>
                  <a:schemeClr val="bg1">
                    <a:lumMod val="50000"/>
                  </a:schemeClr>
                </a:solidFill>
              </a:rPr>
              <a:t> </a:t>
            </a:r>
          </a:p>
          <a:p>
            <a:pPr algn="just"/>
            <a:endParaRPr lang="en-US" sz="1400" dirty="0">
              <a:solidFill>
                <a:schemeClr val="tx1">
                  <a:lumMod val="65000"/>
                  <a:lumOff val="35000"/>
                </a:schemeClr>
              </a:solidFill>
            </a:endParaRPr>
          </a:p>
          <a:p>
            <a:pPr algn="just"/>
            <a:endParaRPr lang="es-ES" sz="1400" b="1" dirty="0">
              <a:solidFill>
                <a:schemeClr val="tx1">
                  <a:lumMod val="65000"/>
                  <a:lumOff val="35000"/>
                </a:schemeClr>
              </a:solidFill>
            </a:endParaRPr>
          </a:p>
          <a:p>
            <a:pPr algn="just"/>
            <a:endParaRPr lang="pt-BR" sz="1400" dirty="0" smtClean="0">
              <a:solidFill>
                <a:schemeClr val="tx1">
                  <a:lumMod val="65000"/>
                  <a:lumOff val="35000"/>
                </a:schemeClr>
              </a:solidFill>
            </a:endParaRPr>
          </a:p>
        </p:txBody>
      </p:sp>
      <p:sp>
        <p:nvSpPr>
          <p:cNvPr id="12" name="Retângulo 11"/>
          <p:cNvSpPr/>
          <p:nvPr/>
        </p:nvSpPr>
        <p:spPr>
          <a:xfrm>
            <a:off x="4623792" y="1062791"/>
            <a:ext cx="4271392" cy="892552"/>
          </a:xfrm>
          <a:prstGeom prst="rect">
            <a:avLst/>
          </a:prstGeom>
        </p:spPr>
        <p:txBody>
          <a:bodyPr wrap="square">
            <a:spAutoFit/>
          </a:bodyPr>
          <a:lstStyle/>
          <a:p>
            <a:pPr algn="just"/>
            <a:r>
              <a:rPr lang="en-US" sz="1200" dirty="0" smtClean="0"/>
              <a:t> </a:t>
            </a:r>
            <a:endParaRPr lang="pt-BR" sz="1400" b="1" dirty="0">
              <a:solidFill>
                <a:schemeClr val="tx1">
                  <a:lumMod val="65000"/>
                  <a:lumOff val="35000"/>
                </a:schemeClr>
              </a:solidFill>
            </a:endParaRPr>
          </a:p>
          <a:p>
            <a:pPr algn="just"/>
            <a:endParaRPr lang="pt-BR" sz="1400" dirty="0">
              <a:solidFill>
                <a:schemeClr val="tx1">
                  <a:lumMod val="65000"/>
                  <a:lumOff val="35000"/>
                </a:schemeClr>
              </a:solidFill>
            </a:endParaRPr>
          </a:p>
          <a:p>
            <a:endParaRPr lang="en-US" sz="1200" dirty="0"/>
          </a:p>
          <a:p>
            <a:r>
              <a:rPr lang="en-US" sz="1200" dirty="0"/>
              <a:t> </a:t>
            </a:r>
          </a:p>
        </p:txBody>
      </p:sp>
      <p:sp>
        <p:nvSpPr>
          <p:cNvPr id="1026" name="AutoShape 2" descr="Imagem inlin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1" name="Imagem 10" descr="cadernos fluminenses.png"/>
          <p:cNvPicPr>
            <a:picLocks noChangeAspect="1"/>
          </p:cNvPicPr>
          <p:nvPr/>
        </p:nvPicPr>
        <p:blipFill>
          <a:blip r:embed="rId3" cstate="print"/>
          <a:stretch>
            <a:fillRect/>
          </a:stretch>
        </p:blipFill>
        <p:spPr>
          <a:xfrm>
            <a:off x="395536" y="2060848"/>
            <a:ext cx="3497042" cy="4093629"/>
          </a:xfrm>
          <a:prstGeom prst="rect">
            <a:avLst/>
          </a:prstGeom>
        </p:spPr>
      </p:pic>
      <p:sp>
        <p:nvSpPr>
          <p:cNvPr id="13" name="12 CuadroTexto"/>
          <p:cNvSpPr txBox="1"/>
          <p:nvPr/>
        </p:nvSpPr>
        <p:spPr>
          <a:xfrm>
            <a:off x="4860032" y="2060848"/>
            <a:ext cx="3888432" cy="2062103"/>
          </a:xfrm>
          <a:prstGeom prst="rect">
            <a:avLst/>
          </a:prstGeom>
          <a:noFill/>
        </p:spPr>
        <p:txBody>
          <a:bodyPr wrap="square" rtlCol="0">
            <a:spAutoFit/>
          </a:bodyPr>
          <a:lstStyle/>
          <a:p>
            <a:pPr algn="just"/>
            <a:r>
              <a:rPr lang="es-UY" sz="1600" dirty="0" smtClean="0"/>
              <a:t>El </a:t>
            </a:r>
            <a:r>
              <a:rPr lang="es-UY" sz="1600" b="1" dirty="0" err="1" smtClean="0">
                <a:solidFill>
                  <a:schemeClr val="bg1">
                    <a:lumMod val="50000"/>
                  </a:schemeClr>
                </a:solidFill>
              </a:rPr>
              <a:t>Pew</a:t>
            </a:r>
            <a:r>
              <a:rPr lang="es-UY" sz="1600" b="1" dirty="0" smtClean="0">
                <a:solidFill>
                  <a:schemeClr val="bg1">
                    <a:lumMod val="50000"/>
                  </a:schemeClr>
                </a:solidFill>
              </a:rPr>
              <a:t> </a:t>
            </a:r>
            <a:r>
              <a:rPr lang="es-UY" sz="1600" b="1" dirty="0" err="1" smtClean="0">
                <a:solidFill>
                  <a:schemeClr val="bg1">
                    <a:lumMod val="50000"/>
                  </a:schemeClr>
                </a:solidFill>
              </a:rPr>
              <a:t>Research</a:t>
            </a:r>
            <a:r>
              <a:rPr lang="es-UY" sz="1600" b="1" dirty="0" smtClean="0">
                <a:solidFill>
                  <a:schemeClr val="bg1">
                    <a:lumMod val="50000"/>
                  </a:schemeClr>
                </a:solidFill>
              </a:rPr>
              <a:t> Center </a:t>
            </a:r>
            <a:r>
              <a:rPr lang="es-UY" sz="1600" dirty="0" smtClean="0"/>
              <a:t>está compartiendo bases de datos de sus últimas investigaciones para análisis de datos secundarios. </a:t>
            </a:r>
          </a:p>
          <a:p>
            <a:pPr algn="just"/>
            <a:r>
              <a:rPr lang="es-UY" sz="1600" dirty="0" smtClean="0"/>
              <a:t>Ver las bases disponibles en el siguiente link: </a:t>
            </a:r>
            <a:r>
              <a:rPr lang="es-UY" sz="1600" dirty="0" smtClean="0">
                <a:hlinkClick r:id="rId4"/>
              </a:rPr>
              <a:t>https://www.dropbox.com/s/xu5pcrncqp7wi7c/themakingofglobalcapitalism.pdf?n=39180906</a:t>
            </a:r>
            <a:endParaRPr lang="es-UY" sz="1600" dirty="0" smtClean="0"/>
          </a:p>
        </p:txBody>
      </p:sp>
      <p:pic>
        <p:nvPicPr>
          <p:cNvPr id="14" name="13 Imagen" descr="PRC-Logo.png"/>
          <p:cNvPicPr>
            <a:picLocks noChangeAspect="1"/>
          </p:cNvPicPr>
          <p:nvPr/>
        </p:nvPicPr>
        <p:blipFill>
          <a:blip r:embed="rId5" cstate="print"/>
          <a:stretch>
            <a:fillRect/>
          </a:stretch>
        </p:blipFill>
        <p:spPr>
          <a:xfrm>
            <a:off x="4860032" y="4869160"/>
            <a:ext cx="3927380" cy="682537"/>
          </a:xfrm>
          <a:prstGeom prst="rect">
            <a:avLst/>
          </a:prstGeom>
        </p:spPr>
      </p:pic>
      <p:sp>
        <p:nvSpPr>
          <p:cNvPr id="18" name="TextBox 9"/>
          <p:cNvSpPr txBox="1"/>
          <p:nvPr/>
        </p:nvSpPr>
        <p:spPr>
          <a:xfrm>
            <a:off x="4860032" y="1484784"/>
            <a:ext cx="3911352" cy="954107"/>
          </a:xfrm>
          <a:prstGeom prst="rect">
            <a:avLst/>
          </a:prstGeom>
          <a:noFill/>
        </p:spPr>
        <p:txBody>
          <a:bodyPr wrap="square" rtlCol="0">
            <a:spAutoFit/>
          </a:bodyPr>
          <a:lstStyle/>
          <a:p>
            <a:pPr algn="just"/>
            <a:r>
              <a:rPr lang="en-US" sz="1400" b="1" dirty="0" smtClean="0">
                <a:solidFill>
                  <a:schemeClr val="bg1">
                    <a:lumMod val="50000"/>
                  </a:schemeClr>
                </a:solidFill>
              </a:rPr>
              <a:t>2</a:t>
            </a:r>
            <a:r>
              <a:rPr lang="en-US" sz="1400" b="1" dirty="0" smtClean="0">
                <a:solidFill>
                  <a:schemeClr val="bg1">
                    <a:lumMod val="50000"/>
                  </a:schemeClr>
                </a:solidFill>
              </a:rPr>
              <a:t>-  Bases de </a:t>
            </a:r>
            <a:r>
              <a:rPr lang="en-US" sz="1400" b="1" dirty="0" err="1" smtClean="0">
                <a:solidFill>
                  <a:schemeClr val="bg1">
                    <a:lumMod val="50000"/>
                  </a:schemeClr>
                </a:solidFill>
              </a:rPr>
              <a:t>datos</a:t>
            </a:r>
            <a:r>
              <a:rPr lang="en-US" sz="1400" b="1" dirty="0" smtClean="0">
                <a:solidFill>
                  <a:schemeClr val="bg1">
                    <a:lumMod val="50000"/>
                  </a:schemeClr>
                </a:solidFill>
              </a:rPr>
              <a:t> </a:t>
            </a:r>
            <a:r>
              <a:rPr lang="en-US" sz="1400" b="1" dirty="0" err="1" smtClean="0">
                <a:solidFill>
                  <a:schemeClr val="bg1">
                    <a:lumMod val="50000"/>
                  </a:schemeClr>
                </a:solidFill>
              </a:rPr>
              <a:t>compartidas</a:t>
            </a:r>
            <a:endParaRPr lang="en-US" sz="1400" b="1" dirty="0" smtClean="0">
              <a:solidFill>
                <a:schemeClr val="bg1">
                  <a:lumMod val="50000"/>
                </a:schemeClr>
              </a:solidFill>
            </a:endParaRPr>
          </a:p>
          <a:p>
            <a:pPr algn="just"/>
            <a:endParaRPr lang="en-US" sz="1400" dirty="0">
              <a:solidFill>
                <a:schemeClr val="tx1">
                  <a:lumMod val="65000"/>
                  <a:lumOff val="35000"/>
                </a:schemeClr>
              </a:solidFill>
            </a:endParaRPr>
          </a:p>
          <a:p>
            <a:pPr algn="just"/>
            <a:endParaRPr lang="es-ES" sz="1400" b="1" dirty="0">
              <a:solidFill>
                <a:schemeClr val="tx1">
                  <a:lumMod val="65000"/>
                  <a:lumOff val="35000"/>
                </a:schemeClr>
              </a:solidFill>
            </a:endParaRPr>
          </a:p>
          <a:p>
            <a:pPr algn="just"/>
            <a:endParaRPr lang="pt-BR" sz="1400" dirty="0" smtClean="0">
              <a:solidFill>
                <a:schemeClr val="tx1">
                  <a:lumMod val="65000"/>
                  <a:lumOff val="35000"/>
                </a:schemeClr>
              </a:solidFill>
            </a:endParaRPr>
          </a:p>
        </p:txBody>
      </p:sp>
    </p:spTree>
    <p:extLst>
      <p:ext uri="{BB962C8B-B14F-4D97-AF65-F5344CB8AC3E}">
        <p14:creationId xmlns="" xmlns:p14="http://schemas.microsoft.com/office/powerpoint/2010/main" val="635190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64278" cy="261610"/>
          </a:xfrm>
          <a:prstGeom prst="rect">
            <a:avLst/>
          </a:prstGeom>
          <a:noFill/>
        </p:spPr>
        <p:txBody>
          <a:bodyPr wrap="none" rtlCol="0">
            <a:spAutoFit/>
          </a:bodyPr>
          <a:lstStyle/>
          <a:p>
            <a:r>
              <a:rPr lang="en-US" sz="1100" dirty="0" smtClean="0">
                <a:solidFill>
                  <a:schemeClr val="bg1"/>
                </a:solidFill>
              </a:rPr>
              <a:t> 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a:t>
            </a:r>
            <a:r>
              <a:rPr lang="en-US" sz="1100" smtClean="0">
                <a:solidFill>
                  <a:schemeClr val="bg1"/>
                </a:solidFill>
              </a:rPr>
              <a:t>|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7" name="TextBox 16"/>
          <p:cNvSpPr txBox="1"/>
          <p:nvPr/>
        </p:nvSpPr>
        <p:spPr>
          <a:xfrm>
            <a:off x="76200" y="1066800"/>
            <a:ext cx="8839200" cy="400110"/>
          </a:xfrm>
          <a:prstGeom prst="rect">
            <a:avLst/>
          </a:prstGeom>
          <a:noFill/>
        </p:spPr>
        <p:txBody>
          <a:bodyPr wrap="square" rtlCol="0">
            <a:spAutoFit/>
          </a:bodyPr>
          <a:lstStyle/>
          <a:p>
            <a:r>
              <a:rPr lang="es-ES_tradnl" sz="2000" b="1" cap="small" dirty="0" smtClean="0">
                <a:solidFill>
                  <a:schemeClr val="bg1">
                    <a:lumMod val="65000"/>
                  </a:schemeClr>
                </a:solidFill>
              </a:rPr>
              <a:t>Otras </a:t>
            </a:r>
            <a:r>
              <a:rPr lang="es-ES_tradnl" sz="2000" b="1" cap="small" smtClean="0">
                <a:solidFill>
                  <a:schemeClr val="bg1">
                    <a:lumMod val="65000"/>
                  </a:schemeClr>
                </a:solidFill>
              </a:rPr>
              <a:t>Noticias  </a:t>
            </a:r>
            <a:endParaRPr lang="en-US" sz="1300" dirty="0" smtClean="0">
              <a:solidFill>
                <a:schemeClr val="bg1">
                  <a:lumMod val="65000"/>
                </a:schemeClr>
              </a:solidFill>
            </a:endParaRPr>
          </a:p>
        </p:txBody>
      </p:sp>
      <p:sp>
        <p:nvSpPr>
          <p:cNvPr id="10" name="TextBox 9"/>
          <p:cNvSpPr txBox="1"/>
          <p:nvPr/>
        </p:nvSpPr>
        <p:spPr>
          <a:xfrm>
            <a:off x="228600" y="1432503"/>
            <a:ext cx="3911352" cy="2246769"/>
          </a:xfrm>
          <a:prstGeom prst="rect">
            <a:avLst/>
          </a:prstGeom>
          <a:noFill/>
        </p:spPr>
        <p:txBody>
          <a:bodyPr wrap="square" rtlCol="0">
            <a:spAutoFit/>
          </a:bodyPr>
          <a:lstStyle/>
          <a:p>
            <a:pPr algn="just"/>
            <a:r>
              <a:rPr lang="en-US" sz="1400" b="1" dirty="0" smtClean="0">
                <a:solidFill>
                  <a:schemeClr val="bg1">
                    <a:lumMod val="50000"/>
                  </a:schemeClr>
                </a:solidFill>
              </a:rPr>
              <a:t>3- </a:t>
            </a:r>
            <a:r>
              <a:rPr lang="es-UY" sz="1400" dirty="0" smtClean="0"/>
              <a:t>El </a:t>
            </a:r>
            <a:r>
              <a:rPr lang="es-UY" sz="1400" b="1" dirty="0" smtClean="0">
                <a:solidFill>
                  <a:schemeClr val="accent3">
                    <a:lumMod val="75000"/>
                  </a:schemeClr>
                </a:solidFill>
              </a:rPr>
              <a:t>Wilson Center </a:t>
            </a:r>
            <a:r>
              <a:rPr lang="es-UY" sz="1400" dirty="0" smtClean="0"/>
              <a:t>comparte también documentos desclasificados sobre Historia de las Relaciones Internacionales y Diplomacia. Ver las bases disponibles en: </a:t>
            </a:r>
            <a:r>
              <a:rPr lang="pt-BR" sz="1400" dirty="0" smtClean="0">
                <a:hlinkClick r:id="rId3"/>
              </a:rPr>
              <a:t>http://www.wilsoncenter.org/article/extensive-collection-declassified-materials-now-accessible-searchable-new-digital-archive</a:t>
            </a:r>
            <a:r>
              <a:rPr lang="en-US" sz="1400" b="1" dirty="0" smtClean="0">
                <a:solidFill>
                  <a:schemeClr val="bg1">
                    <a:lumMod val="50000"/>
                  </a:schemeClr>
                </a:solidFill>
              </a:rPr>
              <a:t> </a:t>
            </a:r>
            <a:endParaRPr lang="en-US" sz="1400" b="1" dirty="0" smtClean="0">
              <a:solidFill>
                <a:schemeClr val="bg1">
                  <a:lumMod val="50000"/>
                </a:schemeClr>
              </a:solidFill>
            </a:endParaRPr>
          </a:p>
          <a:p>
            <a:pPr algn="just"/>
            <a:endParaRPr lang="en-US" sz="1400" dirty="0">
              <a:solidFill>
                <a:schemeClr val="tx1">
                  <a:lumMod val="65000"/>
                  <a:lumOff val="35000"/>
                </a:schemeClr>
              </a:solidFill>
            </a:endParaRPr>
          </a:p>
          <a:p>
            <a:pPr algn="just"/>
            <a:endParaRPr lang="es-ES" sz="1400" b="1" dirty="0">
              <a:solidFill>
                <a:schemeClr val="tx1">
                  <a:lumMod val="65000"/>
                  <a:lumOff val="35000"/>
                </a:schemeClr>
              </a:solidFill>
            </a:endParaRPr>
          </a:p>
          <a:p>
            <a:pPr algn="just"/>
            <a:endParaRPr lang="pt-BR" sz="1400" dirty="0" smtClean="0">
              <a:solidFill>
                <a:schemeClr val="tx1">
                  <a:lumMod val="65000"/>
                  <a:lumOff val="35000"/>
                </a:schemeClr>
              </a:solidFill>
            </a:endParaRPr>
          </a:p>
        </p:txBody>
      </p:sp>
      <p:sp>
        <p:nvSpPr>
          <p:cNvPr id="12" name="Retângulo 11"/>
          <p:cNvSpPr/>
          <p:nvPr/>
        </p:nvSpPr>
        <p:spPr>
          <a:xfrm>
            <a:off x="4623792" y="1062791"/>
            <a:ext cx="4271392" cy="892552"/>
          </a:xfrm>
          <a:prstGeom prst="rect">
            <a:avLst/>
          </a:prstGeom>
        </p:spPr>
        <p:txBody>
          <a:bodyPr wrap="square">
            <a:spAutoFit/>
          </a:bodyPr>
          <a:lstStyle/>
          <a:p>
            <a:pPr algn="just"/>
            <a:r>
              <a:rPr lang="en-US" sz="1200" dirty="0" smtClean="0"/>
              <a:t> </a:t>
            </a:r>
            <a:endParaRPr lang="pt-BR" sz="1400" b="1" dirty="0">
              <a:solidFill>
                <a:schemeClr val="tx1">
                  <a:lumMod val="65000"/>
                  <a:lumOff val="35000"/>
                </a:schemeClr>
              </a:solidFill>
            </a:endParaRPr>
          </a:p>
          <a:p>
            <a:pPr algn="just"/>
            <a:endParaRPr lang="pt-BR" sz="1400" dirty="0">
              <a:solidFill>
                <a:schemeClr val="tx1">
                  <a:lumMod val="65000"/>
                  <a:lumOff val="35000"/>
                </a:schemeClr>
              </a:solidFill>
            </a:endParaRPr>
          </a:p>
          <a:p>
            <a:endParaRPr lang="en-US" sz="1200" dirty="0"/>
          </a:p>
          <a:p>
            <a:r>
              <a:rPr lang="en-US" sz="1200" dirty="0"/>
              <a:t> </a:t>
            </a:r>
          </a:p>
        </p:txBody>
      </p:sp>
      <p:sp>
        <p:nvSpPr>
          <p:cNvPr id="1026" name="AutoShape 2" descr="Imagem inlin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5" name="Picture 1"/>
          <p:cNvPicPr>
            <a:picLocks noChangeAspect="1" noChangeArrowheads="1"/>
          </p:cNvPicPr>
          <p:nvPr/>
        </p:nvPicPr>
        <p:blipFill>
          <a:blip r:embed="rId4" cstate="print"/>
          <a:srcRect/>
          <a:stretch>
            <a:fillRect/>
          </a:stretch>
        </p:blipFill>
        <p:spPr bwMode="auto">
          <a:xfrm>
            <a:off x="899592" y="3717032"/>
            <a:ext cx="2610290" cy="1800200"/>
          </a:xfrm>
          <a:prstGeom prst="rect">
            <a:avLst/>
          </a:prstGeom>
          <a:noFill/>
          <a:ln w="9525">
            <a:noFill/>
            <a:miter lim="800000"/>
            <a:headEnd/>
            <a:tailEnd/>
          </a:ln>
          <a:effectLst/>
        </p:spPr>
      </p:pic>
    </p:spTree>
    <p:extLst>
      <p:ext uri="{BB962C8B-B14F-4D97-AF65-F5344CB8AC3E}">
        <p14:creationId xmlns="" xmlns:p14="http://schemas.microsoft.com/office/powerpoint/2010/main" val="63519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2" name="TextBox 9"/>
          <p:cNvSpPr txBox="1"/>
          <p:nvPr/>
        </p:nvSpPr>
        <p:spPr>
          <a:xfrm>
            <a:off x="285720" y="1500174"/>
            <a:ext cx="4207054" cy="1815882"/>
          </a:xfrm>
          <a:prstGeom prst="rect">
            <a:avLst/>
          </a:prstGeom>
          <a:noFill/>
        </p:spPr>
        <p:txBody>
          <a:bodyPr wrap="square" rtlCol="0">
            <a:spAutoFit/>
          </a:bodyPr>
          <a:lstStyle/>
          <a:p>
            <a:endParaRPr lang="es-ES" sz="1400" b="1" dirty="0" smtClean="0"/>
          </a:p>
          <a:p>
            <a:r>
              <a:rPr lang="es-ES" sz="1400" dirty="0" smtClean="0"/>
              <a:t/>
            </a:r>
            <a:br>
              <a:rPr lang="es-ES" sz="1400" dirty="0" smtClean="0"/>
            </a:br>
            <a:endParaRPr lang="pt-BR" sz="2000" b="1" cap="small" dirty="0" smtClean="0">
              <a:solidFill>
                <a:schemeClr val="tx2"/>
              </a:solidFill>
            </a:endParaRPr>
          </a:p>
          <a:p>
            <a:endParaRPr lang="pt-BR" sz="2000" b="1" cap="small" dirty="0" smtClean="0">
              <a:solidFill>
                <a:schemeClr val="tx2"/>
              </a:solidFill>
            </a:endParaRPr>
          </a:p>
          <a:p>
            <a:endParaRPr lang="pt-BR" sz="1400" dirty="0" smtClean="0">
              <a:solidFill>
                <a:schemeClr val="tx1">
                  <a:lumMod val="65000"/>
                  <a:lumOff val="35000"/>
                </a:schemeClr>
              </a:solidFill>
            </a:endParaRPr>
          </a:p>
          <a:p>
            <a:pPr algn="just"/>
            <a:endParaRPr lang="pt-BR" sz="1400" b="1" dirty="0" smtClean="0">
              <a:solidFill>
                <a:schemeClr val="tx1">
                  <a:lumMod val="65000"/>
                  <a:lumOff val="35000"/>
                </a:schemeClr>
              </a:solidFill>
            </a:endParaRPr>
          </a:p>
          <a:p>
            <a:pPr algn="just"/>
            <a:endParaRPr lang="es-ES" sz="1600" b="1" dirty="0">
              <a:solidFill>
                <a:schemeClr val="tx1">
                  <a:lumMod val="65000"/>
                  <a:lumOff val="35000"/>
                </a:schemeClr>
              </a:solidFill>
            </a:endParaRPr>
          </a:p>
        </p:txBody>
      </p:sp>
      <p:sp>
        <p:nvSpPr>
          <p:cNvPr id="15" name="TextBox 9"/>
          <p:cNvSpPr txBox="1"/>
          <p:nvPr/>
        </p:nvSpPr>
        <p:spPr>
          <a:xfrm>
            <a:off x="4716016" y="1500174"/>
            <a:ext cx="4207054" cy="507831"/>
          </a:xfrm>
          <a:prstGeom prst="rect">
            <a:avLst/>
          </a:prstGeom>
          <a:noFill/>
        </p:spPr>
        <p:txBody>
          <a:bodyPr wrap="square" rtlCol="0">
            <a:spAutoFit/>
          </a:bodyPr>
          <a:lstStyle/>
          <a:p>
            <a:pPr algn="just" fontAlgn="t"/>
            <a:r>
              <a:rPr lang="es-ES" sz="1300" dirty="0" smtClean="0"/>
              <a:t/>
            </a:r>
            <a:br>
              <a:rPr lang="es-ES" sz="1300" dirty="0" smtClean="0"/>
            </a:br>
            <a:endParaRPr lang="es-ES" sz="1400" dirty="0">
              <a:solidFill>
                <a:schemeClr val="tx1">
                  <a:lumMod val="65000"/>
                  <a:lumOff val="35000"/>
                </a:schemeClr>
              </a:solidFill>
            </a:endParaRPr>
          </a:p>
        </p:txBody>
      </p:sp>
      <p:sp>
        <p:nvSpPr>
          <p:cNvPr id="18" name="TextBox 16"/>
          <p:cNvSpPr txBox="1"/>
          <p:nvPr/>
        </p:nvSpPr>
        <p:spPr>
          <a:xfrm>
            <a:off x="76200" y="1066800"/>
            <a:ext cx="8839200" cy="707886"/>
          </a:xfrm>
          <a:prstGeom prst="rect">
            <a:avLst/>
          </a:prstGeom>
          <a:noFill/>
        </p:spPr>
        <p:txBody>
          <a:bodyPr wrap="square" rtlCol="0">
            <a:spAutoFit/>
          </a:bodyPr>
          <a:lstStyle/>
          <a:p>
            <a:r>
              <a:rPr lang="es-ES_tradnl" sz="2000" b="1" cap="small" dirty="0" err="1" smtClean="0">
                <a:solidFill>
                  <a:schemeClr val="accent6"/>
                </a:solidFill>
              </a:rPr>
              <a:t>Alacip</a:t>
            </a:r>
            <a:r>
              <a:rPr lang="es-ES_tradnl" sz="2000" b="1" cap="small" dirty="0" smtClean="0">
                <a:solidFill>
                  <a:schemeClr val="accent6"/>
                </a:solidFill>
              </a:rPr>
              <a:t> 2013  Informe del Comité Local (Universidad de los andes, Bogotá)</a:t>
            </a:r>
            <a:endParaRPr lang="es-ES_tradnl" sz="2000" b="1" cap="small" dirty="0" smtClean="0">
              <a:solidFill>
                <a:schemeClr val="tx2"/>
              </a:solidFill>
            </a:endParaRPr>
          </a:p>
          <a:p>
            <a:endParaRPr lang="es-ES_tradnl" sz="2000" b="1" cap="small" dirty="0">
              <a:solidFill>
                <a:schemeClr val="tx2"/>
              </a:solidFill>
            </a:endParaRPr>
          </a:p>
        </p:txBody>
      </p:sp>
      <p:pic>
        <p:nvPicPr>
          <p:cNvPr id="73730" name="Picture 2"/>
          <p:cNvPicPr>
            <a:picLocks noChangeAspect="1" noChangeArrowheads="1"/>
          </p:cNvPicPr>
          <p:nvPr/>
        </p:nvPicPr>
        <p:blipFill>
          <a:blip r:embed="rId3" cstate="print"/>
          <a:srcRect/>
          <a:stretch>
            <a:fillRect/>
          </a:stretch>
        </p:blipFill>
        <p:spPr bwMode="auto">
          <a:xfrm>
            <a:off x="142845" y="1686490"/>
            <a:ext cx="3997107" cy="2966646"/>
          </a:xfrm>
          <a:prstGeom prst="rect">
            <a:avLst/>
          </a:prstGeom>
          <a:solidFill>
            <a:srgbClr val="FFFFFF"/>
          </a:solidFill>
          <a:ln w="9525">
            <a:noFill/>
            <a:miter lim="800000"/>
            <a:headEnd/>
            <a:tailEnd/>
          </a:ln>
        </p:spPr>
      </p:pic>
      <p:sp>
        <p:nvSpPr>
          <p:cNvPr id="73733" name="Rectangle 5"/>
          <p:cNvSpPr>
            <a:spLocks noChangeArrowheads="1"/>
          </p:cNvSpPr>
          <p:nvPr/>
        </p:nvSpPr>
        <p:spPr bwMode="auto">
          <a:xfrm>
            <a:off x="4860032" y="1700808"/>
            <a:ext cx="396044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zh-CN" sz="1400" b="0" i="0" u="none" strike="noStrike" cap="none" normalizeH="0" baseline="0" dirty="0" smtClean="0">
                <a:ln>
                  <a:noFill/>
                </a:ln>
                <a:solidFill>
                  <a:schemeClr val="tx1"/>
                </a:solidFill>
                <a:effectLst/>
                <a:latin typeface="+mj-lt"/>
                <a:ea typeface="WenQuanYi Zen Hei" charset="-128"/>
                <a:cs typeface="Times New Roman" pitchFamily="18" charset="0"/>
              </a:rPr>
              <a:t>Por último, la ampliación del plazo de presentación de las propuestas rindió frutos muy positivos. La convocatoria cerraba inicialmente el 28 de febrero. Recibimos múltiples peticiones de extender el plazo, por lo que éste se amplió hasta el 15 de marzo. Si bien durante los primeros días del plazo extra no se recibieron muchas propuestas, el día del cierre llegó un número impresionante de propuestas. Sólo el 15 de marzo, se registraron en la página del congreso 438 propuestas individuales y 52 propuestas de mesas. La figura 4 muestra el número de propuestas de ponencias individuales que se presentó cada día que estuvo abierta la convocatoria. Las líneas rojas verticales indican la fecha de cierre original, 28 de febrero, y la fecha de cierre final, 15 de marzo.</a:t>
            </a:r>
            <a:endParaRPr kumimoji="0" lang="es-ES" altLang="zh-CN" sz="1400" b="0" i="0" u="none" strike="noStrike" cap="none" normalizeH="0" baseline="0" dirty="0" smtClean="0">
              <a:ln>
                <a:noFill/>
              </a:ln>
              <a:solidFill>
                <a:schemeClr val="tx1"/>
              </a:solidFill>
              <a:effectLst/>
              <a:latin typeface="+mj-lt"/>
              <a:cs typeface="Arial" pitchFamily="34" charset="0"/>
            </a:endParaRPr>
          </a:p>
        </p:txBody>
      </p:sp>
      <p:sp>
        <p:nvSpPr>
          <p:cNvPr id="22" name="Retângulo 21"/>
          <p:cNvSpPr/>
          <p:nvPr/>
        </p:nvSpPr>
        <p:spPr>
          <a:xfrm>
            <a:off x="179512" y="4653136"/>
            <a:ext cx="4572000" cy="861774"/>
          </a:xfrm>
          <a:prstGeom prst="rect">
            <a:avLst/>
          </a:prstGeom>
        </p:spPr>
        <p:txBody>
          <a:bodyPr>
            <a:spAutoFit/>
          </a:bodyPr>
          <a:lstStyle/>
          <a:p>
            <a:r>
              <a:rPr lang="en-US" sz="1400" dirty="0" err="1" smtClean="0"/>
              <a:t>Figura</a:t>
            </a:r>
            <a:r>
              <a:rPr lang="en-US" sz="1400" dirty="0" smtClean="0"/>
              <a:t> 4: A </a:t>
            </a:r>
            <a:r>
              <a:rPr lang="en-US" sz="1400" dirty="0" err="1" smtClean="0"/>
              <a:t>última</a:t>
            </a:r>
            <a:r>
              <a:rPr lang="en-US" sz="1400" dirty="0" smtClean="0"/>
              <a:t> </a:t>
            </a:r>
            <a:r>
              <a:rPr lang="en-US" sz="1400" dirty="0" err="1" smtClean="0"/>
              <a:t>hora</a:t>
            </a:r>
            <a:endParaRPr lang="pt-BR" sz="1400" dirty="0" smtClean="0"/>
          </a:p>
          <a:p>
            <a:r>
              <a:rPr lang="en-US" dirty="0" smtClean="0"/>
              <a:t/>
            </a:r>
            <a:br>
              <a:rPr lang="en-US" dirty="0" smtClean="0"/>
            </a:br>
            <a:endParaRPr lang="pt-BR" dirty="0"/>
          </a:p>
        </p:txBody>
      </p:sp>
    </p:spTree>
    <p:extLst>
      <p:ext uri="{BB962C8B-B14F-4D97-AF65-F5344CB8AC3E}">
        <p14:creationId xmlns="" xmlns:p14="http://schemas.microsoft.com/office/powerpoint/2010/main" val="1946340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51766"/>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2" name="TextBox 9"/>
          <p:cNvSpPr txBox="1"/>
          <p:nvPr/>
        </p:nvSpPr>
        <p:spPr>
          <a:xfrm>
            <a:off x="285720" y="1857364"/>
            <a:ext cx="4207054" cy="1292662"/>
          </a:xfrm>
          <a:prstGeom prst="rect">
            <a:avLst/>
          </a:prstGeom>
          <a:noFill/>
        </p:spPr>
        <p:txBody>
          <a:bodyPr wrap="square" rtlCol="0">
            <a:spAutoFit/>
          </a:bodyPr>
          <a:lstStyle/>
          <a:p>
            <a:endParaRPr lang="pt-BR" sz="1400" b="1" cap="small" dirty="0" smtClean="0">
              <a:solidFill>
                <a:schemeClr val="tx2"/>
              </a:solidFill>
            </a:endParaRPr>
          </a:p>
          <a:p>
            <a:endParaRPr lang="pt-BR" sz="2000" b="1" cap="small" dirty="0" smtClean="0">
              <a:solidFill>
                <a:schemeClr val="tx2"/>
              </a:solidFill>
            </a:endParaRPr>
          </a:p>
          <a:p>
            <a:endParaRPr lang="pt-BR" sz="1400" dirty="0" smtClean="0">
              <a:solidFill>
                <a:schemeClr val="tx1">
                  <a:lumMod val="65000"/>
                  <a:lumOff val="35000"/>
                </a:schemeClr>
              </a:solidFill>
            </a:endParaRPr>
          </a:p>
          <a:p>
            <a:pPr algn="just"/>
            <a:endParaRPr lang="pt-BR" sz="1400" b="1" dirty="0" smtClean="0">
              <a:solidFill>
                <a:schemeClr val="tx1">
                  <a:lumMod val="65000"/>
                  <a:lumOff val="35000"/>
                </a:schemeClr>
              </a:solidFill>
            </a:endParaRPr>
          </a:p>
          <a:p>
            <a:pPr algn="just"/>
            <a:endParaRPr lang="es-ES" sz="1600" b="1" dirty="0">
              <a:solidFill>
                <a:schemeClr val="tx1">
                  <a:lumMod val="65000"/>
                  <a:lumOff val="35000"/>
                </a:schemeClr>
              </a:solidFill>
            </a:endParaRPr>
          </a:p>
        </p:txBody>
      </p:sp>
      <p:sp>
        <p:nvSpPr>
          <p:cNvPr id="18" name="TextBox 16"/>
          <p:cNvSpPr txBox="1"/>
          <p:nvPr/>
        </p:nvSpPr>
        <p:spPr>
          <a:xfrm>
            <a:off x="76200" y="1066800"/>
            <a:ext cx="8839200" cy="400110"/>
          </a:xfrm>
          <a:prstGeom prst="rect">
            <a:avLst/>
          </a:prstGeom>
          <a:noFill/>
        </p:spPr>
        <p:txBody>
          <a:bodyPr wrap="square" rtlCol="0">
            <a:spAutoFit/>
          </a:bodyPr>
          <a:lstStyle/>
          <a:p>
            <a:r>
              <a:rPr lang="es-ES_tradnl" sz="2000" b="1" cap="small" dirty="0" err="1" smtClean="0">
                <a:solidFill>
                  <a:schemeClr val="accent6"/>
                </a:solidFill>
              </a:rPr>
              <a:t>Alacip</a:t>
            </a:r>
            <a:r>
              <a:rPr lang="es-ES_tradnl" sz="2000" b="1" cap="small" dirty="0" smtClean="0">
                <a:solidFill>
                  <a:schemeClr val="accent6"/>
                </a:solidFill>
              </a:rPr>
              <a:t> 2013      Premio Guillermo </a:t>
            </a:r>
            <a:r>
              <a:rPr lang="es-ES_tradnl" sz="2000" b="1" cap="small" dirty="0" err="1" smtClean="0">
                <a:solidFill>
                  <a:schemeClr val="accent6"/>
                </a:solidFill>
              </a:rPr>
              <a:t>O’Donnell</a:t>
            </a:r>
            <a:r>
              <a:rPr lang="es-ES_tradnl" sz="2000" b="1" cap="small" dirty="0" smtClean="0">
                <a:solidFill>
                  <a:schemeClr val="accent6"/>
                </a:solidFill>
              </a:rPr>
              <a:t>  a tesis doctoral en ciencia política </a:t>
            </a:r>
            <a:endParaRPr lang="es-ES_tradnl" sz="2000" b="1" cap="small" dirty="0">
              <a:solidFill>
                <a:schemeClr val="tx2"/>
              </a:solidFill>
            </a:endParaRPr>
          </a:p>
        </p:txBody>
      </p:sp>
      <p:sp>
        <p:nvSpPr>
          <p:cNvPr id="17" name="TextBox 9"/>
          <p:cNvSpPr txBox="1"/>
          <p:nvPr/>
        </p:nvSpPr>
        <p:spPr>
          <a:xfrm>
            <a:off x="467544" y="2492896"/>
            <a:ext cx="4104456" cy="2277547"/>
          </a:xfrm>
          <a:prstGeom prst="rect">
            <a:avLst/>
          </a:prstGeom>
          <a:noFill/>
        </p:spPr>
        <p:txBody>
          <a:bodyPr wrap="square" rtlCol="0">
            <a:spAutoFit/>
          </a:bodyPr>
          <a:lstStyle/>
          <a:p>
            <a:endParaRPr lang="pt-BR" sz="1600" dirty="0" smtClean="0"/>
          </a:p>
          <a:p>
            <a:pPr algn="just"/>
            <a:r>
              <a:rPr lang="it-IT" sz="1400" b="1" dirty="0" smtClean="0"/>
              <a:t>En la edición 2013 recibimos 12 candidacturas al Premio Guillermo O’Donnell.</a:t>
            </a:r>
          </a:p>
          <a:p>
            <a:pPr algn="just"/>
            <a:endParaRPr lang="it-IT" sz="1400" b="1" dirty="0" smtClean="0"/>
          </a:p>
          <a:p>
            <a:pPr algn="just"/>
            <a:r>
              <a:rPr lang="it-IT" sz="1400" b="1" dirty="0" smtClean="0"/>
              <a:t>Las tesis están siendo evaluadas por los jurados invitados por la organización del concurso.</a:t>
            </a:r>
          </a:p>
          <a:p>
            <a:pPr algn="just"/>
            <a:endParaRPr lang="it-IT" sz="1400" b="1" dirty="0" smtClean="0"/>
          </a:p>
          <a:p>
            <a:pPr algn="just"/>
            <a:r>
              <a:rPr lang="it-IT" sz="1400" b="1" dirty="0" smtClean="0"/>
              <a:t>El resultado de la mejor tesis será divulgado durante la reunión de la Asamblea General de Alacip en Bogotá</a:t>
            </a:r>
          </a:p>
        </p:txBody>
      </p:sp>
      <p:pic>
        <p:nvPicPr>
          <p:cNvPr id="49154" name="Picture 2" descr="http://www.diaadia.com.ar/files/nota_periodistica/odonnell.jpg"/>
          <p:cNvPicPr>
            <a:picLocks noChangeAspect="1" noChangeArrowheads="1"/>
          </p:cNvPicPr>
          <p:nvPr/>
        </p:nvPicPr>
        <p:blipFill>
          <a:blip r:embed="rId3" cstate="print"/>
          <a:srcRect/>
          <a:stretch>
            <a:fillRect/>
          </a:stretch>
        </p:blipFill>
        <p:spPr bwMode="auto">
          <a:xfrm>
            <a:off x="5148064" y="2708920"/>
            <a:ext cx="3225038" cy="1815331"/>
          </a:xfrm>
          <a:prstGeom prst="rect">
            <a:avLst/>
          </a:prstGeom>
          <a:noFill/>
        </p:spPr>
      </p:pic>
    </p:spTree>
    <p:extLst>
      <p:ext uri="{BB962C8B-B14F-4D97-AF65-F5344CB8AC3E}">
        <p14:creationId xmlns="" xmlns:p14="http://schemas.microsoft.com/office/powerpoint/2010/main" val="1946340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2" name="TextBox 9"/>
          <p:cNvSpPr txBox="1"/>
          <p:nvPr/>
        </p:nvSpPr>
        <p:spPr>
          <a:xfrm>
            <a:off x="285720" y="1857364"/>
            <a:ext cx="4207054" cy="1384995"/>
          </a:xfrm>
          <a:prstGeom prst="rect">
            <a:avLst/>
          </a:prstGeom>
          <a:noFill/>
        </p:spPr>
        <p:txBody>
          <a:bodyPr wrap="square" rtlCol="0">
            <a:spAutoFit/>
          </a:bodyPr>
          <a:lstStyle/>
          <a:p>
            <a:endParaRPr lang="pt-BR" sz="2000" b="1" cap="small" dirty="0" smtClean="0">
              <a:solidFill>
                <a:schemeClr val="tx2"/>
              </a:solidFill>
            </a:endParaRPr>
          </a:p>
          <a:p>
            <a:endParaRPr lang="pt-BR" sz="2000" b="1" cap="small" dirty="0" smtClean="0">
              <a:solidFill>
                <a:schemeClr val="tx2"/>
              </a:solidFill>
            </a:endParaRPr>
          </a:p>
          <a:p>
            <a:endParaRPr lang="pt-BR" sz="1400" dirty="0" smtClean="0">
              <a:solidFill>
                <a:schemeClr val="tx1">
                  <a:lumMod val="65000"/>
                  <a:lumOff val="35000"/>
                </a:schemeClr>
              </a:solidFill>
            </a:endParaRPr>
          </a:p>
          <a:p>
            <a:pPr algn="just"/>
            <a:endParaRPr lang="pt-BR" sz="1400" b="1" dirty="0" smtClean="0">
              <a:solidFill>
                <a:schemeClr val="tx1">
                  <a:lumMod val="65000"/>
                  <a:lumOff val="35000"/>
                </a:schemeClr>
              </a:solidFill>
            </a:endParaRPr>
          </a:p>
          <a:p>
            <a:pPr algn="just"/>
            <a:endParaRPr lang="es-ES" sz="1600" b="1" dirty="0">
              <a:solidFill>
                <a:schemeClr val="tx1">
                  <a:lumMod val="65000"/>
                  <a:lumOff val="35000"/>
                </a:schemeClr>
              </a:solidFill>
            </a:endParaRPr>
          </a:p>
        </p:txBody>
      </p:sp>
      <p:sp>
        <p:nvSpPr>
          <p:cNvPr id="18" name="TextBox 16"/>
          <p:cNvSpPr txBox="1"/>
          <p:nvPr/>
        </p:nvSpPr>
        <p:spPr>
          <a:xfrm>
            <a:off x="76200" y="1066800"/>
            <a:ext cx="8839200" cy="707886"/>
          </a:xfrm>
          <a:prstGeom prst="rect">
            <a:avLst/>
          </a:prstGeom>
          <a:noFill/>
        </p:spPr>
        <p:txBody>
          <a:bodyPr wrap="square" rtlCol="0">
            <a:spAutoFit/>
          </a:bodyPr>
          <a:lstStyle/>
          <a:p>
            <a:r>
              <a:rPr lang="es-ES_tradnl" sz="2000" b="1" cap="small" dirty="0" err="1" smtClean="0">
                <a:solidFill>
                  <a:schemeClr val="accent6"/>
                </a:solidFill>
              </a:rPr>
              <a:t>Alacip</a:t>
            </a:r>
            <a:r>
              <a:rPr lang="es-ES_tradnl" sz="2000" b="1" cap="small" dirty="0" smtClean="0">
                <a:solidFill>
                  <a:schemeClr val="accent6"/>
                </a:solidFill>
              </a:rPr>
              <a:t> G</a:t>
            </a:r>
            <a:r>
              <a:rPr lang="es-ES_tradnl" sz="2000" b="1" cap="small" dirty="0" smtClean="0">
                <a:solidFill>
                  <a:schemeClr val="accent6"/>
                </a:solidFill>
              </a:rPr>
              <a:t>rupos de Investigación</a:t>
            </a:r>
          </a:p>
          <a:p>
            <a:r>
              <a:rPr lang="es-ES_tradnl" sz="2000" b="1" cap="small" dirty="0" smtClean="0">
                <a:solidFill>
                  <a:schemeClr val="accent6"/>
                </a:solidFill>
              </a:rPr>
              <a:t>             </a:t>
            </a:r>
            <a:r>
              <a:rPr lang="es-ES_tradnl" sz="2000" b="1" cap="small" dirty="0" smtClean="0">
                <a:solidFill>
                  <a:schemeClr val="accent6"/>
                </a:solidFill>
              </a:rPr>
              <a:t>Creación del grupo Política y Gobiernos Sub-nacionales en América Latina</a:t>
            </a:r>
            <a:endParaRPr lang="es-ES_tradnl" sz="2000" b="1" cap="small" dirty="0">
              <a:solidFill>
                <a:schemeClr val="tx2"/>
              </a:solidFill>
            </a:endParaRPr>
          </a:p>
        </p:txBody>
      </p:sp>
      <p:sp>
        <p:nvSpPr>
          <p:cNvPr id="11" name="CaixaDeTexto 10"/>
          <p:cNvSpPr txBox="1"/>
          <p:nvPr/>
        </p:nvSpPr>
        <p:spPr>
          <a:xfrm>
            <a:off x="500034" y="2000240"/>
            <a:ext cx="3857652" cy="5632311"/>
          </a:xfrm>
          <a:prstGeom prst="rect">
            <a:avLst/>
          </a:prstGeom>
          <a:noFill/>
        </p:spPr>
        <p:txBody>
          <a:bodyPr wrap="square" rtlCol="0">
            <a:spAutoFit/>
          </a:bodyPr>
          <a:lstStyle/>
          <a:p>
            <a:pPr algn="just"/>
            <a:r>
              <a:rPr lang="pt-BR" dirty="0" smtClean="0"/>
              <a:t>Informamos que </a:t>
            </a:r>
            <a:r>
              <a:rPr lang="pt-BR" dirty="0" err="1" smtClean="0"/>
              <a:t>en</a:t>
            </a:r>
            <a:r>
              <a:rPr lang="pt-BR" dirty="0" smtClean="0"/>
              <a:t> </a:t>
            </a:r>
            <a:r>
              <a:rPr lang="pt-BR" dirty="0" err="1" smtClean="0"/>
              <a:t>el</a:t>
            </a:r>
            <a:r>
              <a:rPr lang="pt-BR" dirty="0" smtClean="0"/>
              <a:t> </a:t>
            </a:r>
            <a:r>
              <a:rPr lang="es-UY" dirty="0" smtClean="0"/>
              <a:t>mes</a:t>
            </a:r>
            <a:r>
              <a:rPr lang="pt-BR" dirty="0" smtClean="0"/>
              <a:t> de </a:t>
            </a:r>
            <a:r>
              <a:rPr lang="pt-BR" dirty="0" err="1" smtClean="0"/>
              <a:t>marzo</a:t>
            </a:r>
            <a:r>
              <a:rPr lang="pt-BR" dirty="0" smtClean="0"/>
              <a:t> </a:t>
            </a:r>
            <a:r>
              <a:rPr lang="pt-BR" dirty="0" err="1" smtClean="0"/>
              <a:t>fue</a:t>
            </a:r>
            <a:r>
              <a:rPr lang="pt-BR" dirty="0" smtClean="0"/>
              <a:t> </a:t>
            </a:r>
            <a:r>
              <a:rPr lang="pt-BR" dirty="0" err="1" smtClean="0"/>
              <a:t>creado</a:t>
            </a:r>
            <a:r>
              <a:rPr lang="pt-BR" dirty="0" smtClean="0"/>
              <a:t> </a:t>
            </a:r>
            <a:r>
              <a:rPr lang="pt-BR" dirty="0" err="1" smtClean="0"/>
              <a:t>un</a:t>
            </a:r>
            <a:r>
              <a:rPr lang="pt-BR" dirty="0" smtClean="0"/>
              <a:t> </a:t>
            </a:r>
            <a:r>
              <a:rPr lang="pt-BR" dirty="0" err="1" smtClean="0"/>
              <a:t>nuevo</a:t>
            </a:r>
            <a:r>
              <a:rPr lang="pt-BR" dirty="0" smtClean="0"/>
              <a:t> grupo de </a:t>
            </a:r>
            <a:r>
              <a:rPr lang="pt-BR" dirty="0" err="1" smtClean="0"/>
              <a:t>investigación</a:t>
            </a:r>
            <a:r>
              <a:rPr lang="pt-BR" dirty="0" smtClean="0"/>
              <a:t> de </a:t>
            </a:r>
            <a:r>
              <a:rPr lang="pt-BR" dirty="0" err="1" smtClean="0"/>
              <a:t>la</a:t>
            </a:r>
            <a:r>
              <a:rPr lang="pt-BR" dirty="0" smtClean="0"/>
              <a:t> ALACIP, </a:t>
            </a:r>
            <a:r>
              <a:rPr lang="pt-BR" dirty="0" err="1" smtClean="0"/>
              <a:t>el</a:t>
            </a:r>
            <a:r>
              <a:rPr lang="pt-BR" dirty="0" smtClean="0"/>
              <a:t> de Política y </a:t>
            </a:r>
            <a:r>
              <a:rPr lang="pt-BR" dirty="0" err="1" smtClean="0"/>
              <a:t>Gobiernos</a:t>
            </a:r>
            <a:r>
              <a:rPr lang="pt-BR" dirty="0" smtClean="0"/>
              <a:t> </a:t>
            </a:r>
            <a:r>
              <a:rPr lang="pt-BR" dirty="0" err="1" smtClean="0"/>
              <a:t>Subnacionales</a:t>
            </a:r>
            <a:r>
              <a:rPr lang="pt-BR" dirty="0" smtClean="0"/>
              <a:t>, </a:t>
            </a:r>
            <a:r>
              <a:rPr lang="pt-BR" dirty="0" err="1" smtClean="0"/>
              <a:t>coordinado</a:t>
            </a:r>
            <a:r>
              <a:rPr lang="pt-BR" dirty="0" smtClean="0"/>
              <a:t> por </a:t>
            </a:r>
            <a:r>
              <a:rPr lang="pt-BR" b="1" dirty="0" smtClean="0"/>
              <a:t>Antonio </a:t>
            </a:r>
            <a:r>
              <a:rPr lang="pt-BR" b="1" dirty="0" err="1" smtClean="0"/>
              <a:t>Cardarello</a:t>
            </a:r>
            <a:r>
              <a:rPr lang="pt-BR" b="1" dirty="0" smtClean="0"/>
              <a:t> </a:t>
            </a:r>
            <a:r>
              <a:rPr lang="pt-BR" dirty="0" smtClean="0"/>
              <a:t>(</a:t>
            </a:r>
            <a:r>
              <a:rPr lang="pt-BR" dirty="0" err="1" smtClean="0"/>
              <a:t>UdelaR</a:t>
            </a:r>
            <a:r>
              <a:rPr lang="pt-BR" dirty="0" smtClean="0"/>
              <a:t>) y </a:t>
            </a:r>
            <a:r>
              <a:rPr lang="pt-BR" b="1" dirty="0" smtClean="0"/>
              <a:t>Richard </a:t>
            </a:r>
            <a:r>
              <a:rPr lang="pt-BR" b="1" dirty="0" err="1" smtClean="0"/>
              <a:t>Snyder</a:t>
            </a:r>
            <a:r>
              <a:rPr lang="pt-BR" b="1" dirty="0" smtClean="0"/>
              <a:t> </a:t>
            </a:r>
            <a:r>
              <a:rPr lang="pt-BR" dirty="0" smtClean="0"/>
              <a:t>(Brown </a:t>
            </a:r>
            <a:r>
              <a:rPr lang="pt-BR" dirty="0" err="1" smtClean="0"/>
              <a:t>University</a:t>
            </a:r>
            <a:r>
              <a:rPr lang="pt-BR" dirty="0" smtClean="0"/>
              <a:t>). </a:t>
            </a:r>
          </a:p>
          <a:p>
            <a:pPr algn="just"/>
            <a:endParaRPr lang="pt-BR" dirty="0" smtClean="0"/>
          </a:p>
          <a:p>
            <a:pPr algn="just"/>
            <a:r>
              <a:rPr lang="pt-BR" dirty="0" smtClean="0"/>
              <a:t>Consiste </a:t>
            </a:r>
            <a:r>
              <a:rPr lang="pt-BR" dirty="0" err="1" smtClean="0"/>
              <a:t>en</a:t>
            </a:r>
            <a:r>
              <a:rPr lang="pt-BR" dirty="0" smtClean="0"/>
              <a:t> u</a:t>
            </a:r>
            <a:r>
              <a:rPr lang="es-UY" dirty="0" err="1" smtClean="0"/>
              <a:t>na</a:t>
            </a:r>
            <a:r>
              <a:rPr lang="es-UY" dirty="0" smtClean="0"/>
              <a:t> red de </a:t>
            </a:r>
            <a:r>
              <a:rPr lang="es-UY" dirty="0" err="1" smtClean="0"/>
              <a:t>cientistas</a:t>
            </a:r>
            <a:r>
              <a:rPr lang="es-UY" dirty="0" smtClean="0"/>
              <a:t> políticos que trabajan sobre los sistemas políticos </a:t>
            </a:r>
            <a:r>
              <a:rPr lang="es-UY" dirty="0" err="1" smtClean="0"/>
              <a:t>subnacionales</a:t>
            </a:r>
            <a:r>
              <a:rPr lang="es-UY" dirty="0" smtClean="0"/>
              <a:t> y constituye el primer esfuerzo sistemático de reunir académicos que trabajen el tema en una actividad de </a:t>
            </a:r>
            <a:r>
              <a:rPr lang="es-UY" dirty="0" err="1" smtClean="0"/>
              <a:t>caracter</a:t>
            </a:r>
            <a:r>
              <a:rPr lang="es-UY" dirty="0" smtClean="0"/>
              <a:t> permanente. </a:t>
            </a:r>
            <a:endParaRPr lang="pt-BR" dirty="0" smtClean="0"/>
          </a:p>
          <a:p>
            <a:pPr algn="just"/>
            <a:endParaRPr lang="pt-BR" dirty="0" smtClean="0"/>
          </a:p>
          <a:p>
            <a:pPr algn="just"/>
            <a:endParaRPr lang="pt-BR" dirty="0" smtClean="0"/>
          </a:p>
          <a:p>
            <a:pPr algn="just"/>
            <a:endParaRPr lang="pt-BR" dirty="0" smtClean="0"/>
          </a:p>
          <a:p>
            <a:pPr algn="just"/>
            <a:endParaRPr lang="pt-BR" dirty="0" smtClean="0"/>
          </a:p>
          <a:p>
            <a:pPr algn="just"/>
            <a:endParaRPr lang="pt-BR" dirty="0" smtClean="0"/>
          </a:p>
          <a:p>
            <a:pPr algn="just"/>
            <a:endParaRPr lang="pt-BR" dirty="0" smtClean="0"/>
          </a:p>
        </p:txBody>
      </p:sp>
      <p:sp>
        <p:nvSpPr>
          <p:cNvPr id="15" name="CaixaDeTexto 14"/>
          <p:cNvSpPr txBox="1"/>
          <p:nvPr/>
        </p:nvSpPr>
        <p:spPr>
          <a:xfrm>
            <a:off x="4786314" y="2000240"/>
            <a:ext cx="3786214" cy="3970318"/>
          </a:xfrm>
          <a:prstGeom prst="rect">
            <a:avLst/>
          </a:prstGeom>
          <a:noFill/>
        </p:spPr>
        <p:txBody>
          <a:bodyPr wrap="square" rtlCol="0">
            <a:spAutoFit/>
          </a:bodyPr>
          <a:lstStyle/>
          <a:p>
            <a:pPr algn="just"/>
            <a:r>
              <a:rPr lang="es-UY" dirty="0" smtClean="0"/>
              <a:t>El GOSAL tiene como propósito dar impulso a proyectos de cooperación, promover la investigación, formar e integrar a investigadores jóvenes, difundir los resultados de investigaciones empíricas sobre los gobiernos y la política </a:t>
            </a:r>
            <a:r>
              <a:rPr lang="es-UY" dirty="0" err="1" smtClean="0"/>
              <a:t>subnacional</a:t>
            </a:r>
            <a:r>
              <a:rPr lang="es-UY" dirty="0" smtClean="0"/>
              <a:t> y, en consecuencia, contribuir a la elaboración de teorías en la ciencia política.</a:t>
            </a:r>
          </a:p>
          <a:p>
            <a:pPr algn="just"/>
            <a:endParaRPr lang="es-UY" dirty="0" smtClean="0"/>
          </a:p>
          <a:p>
            <a:pPr algn="just"/>
            <a:r>
              <a:rPr lang="es-UY" dirty="0" smtClean="0"/>
              <a:t>Más informaciones: </a:t>
            </a:r>
            <a:r>
              <a:rPr lang="es-UY" u="sng" dirty="0" smtClean="0">
                <a:hlinkClick r:id="rId3"/>
              </a:rPr>
              <a:t>politicasubnacionalalacip@googlegroups.com</a:t>
            </a:r>
            <a:endParaRPr lang="pt-BR" dirty="0"/>
          </a:p>
        </p:txBody>
      </p:sp>
    </p:spTree>
    <p:extLst>
      <p:ext uri="{BB962C8B-B14F-4D97-AF65-F5344CB8AC3E}">
        <p14:creationId xmlns="" xmlns:p14="http://schemas.microsoft.com/office/powerpoint/2010/main" val="1946340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468560" y="2996952"/>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2" name="TextBox 9"/>
          <p:cNvSpPr txBox="1"/>
          <p:nvPr/>
        </p:nvSpPr>
        <p:spPr>
          <a:xfrm>
            <a:off x="285720" y="1643050"/>
            <a:ext cx="4207054" cy="1600438"/>
          </a:xfrm>
          <a:prstGeom prst="rect">
            <a:avLst/>
          </a:prstGeom>
          <a:noFill/>
        </p:spPr>
        <p:txBody>
          <a:bodyPr wrap="square" rtlCol="0">
            <a:spAutoFit/>
          </a:bodyPr>
          <a:lstStyle/>
          <a:p>
            <a:endParaRPr lang="es-ES" sz="1400" dirty="0" smtClean="0"/>
          </a:p>
          <a:p>
            <a:endParaRPr lang="pt-BR" sz="2000" b="1" cap="small" dirty="0" smtClean="0">
              <a:solidFill>
                <a:schemeClr val="tx2"/>
              </a:solidFill>
            </a:endParaRPr>
          </a:p>
          <a:p>
            <a:endParaRPr lang="pt-BR" sz="2000" b="1" cap="small" dirty="0" smtClean="0">
              <a:solidFill>
                <a:schemeClr val="tx2"/>
              </a:solidFill>
            </a:endParaRPr>
          </a:p>
          <a:p>
            <a:endParaRPr lang="pt-BR" sz="1400" dirty="0" smtClean="0">
              <a:solidFill>
                <a:schemeClr val="tx1">
                  <a:lumMod val="65000"/>
                  <a:lumOff val="35000"/>
                </a:schemeClr>
              </a:solidFill>
            </a:endParaRPr>
          </a:p>
          <a:p>
            <a:pPr algn="just"/>
            <a:endParaRPr lang="pt-BR" sz="1400" b="1" dirty="0" smtClean="0">
              <a:solidFill>
                <a:schemeClr val="tx1">
                  <a:lumMod val="65000"/>
                  <a:lumOff val="35000"/>
                </a:schemeClr>
              </a:solidFill>
            </a:endParaRPr>
          </a:p>
          <a:p>
            <a:pPr algn="just"/>
            <a:endParaRPr lang="es-ES" sz="1600" b="1" dirty="0">
              <a:solidFill>
                <a:schemeClr val="tx1">
                  <a:lumMod val="65000"/>
                  <a:lumOff val="35000"/>
                </a:schemeClr>
              </a:solidFill>
            </a:endParaRPr>
          </a:p>
        </p:txBody>
      </p:sp>
      <p:sp>
        <p:nvSpPr>
          <p:cNvPr id="18" name="TextBox 16"/>
          <p:cNvSpPr txBox="1"/>
          <p:nvPr/>
        </p:nvSpPr>
        <p:spPr>
          <a:xfrm>
            <a:off x="76200" y="1196752"/>
            <a:ext cx="8456240" cy="400110"/>
          </a:xfrm>
          <a:prstGeom prst="rect">
            <a:avLst/>
          </a:prstGeom>
          <a:noFill/>
        </p:spPr>
        <p:txBody>
          <a:bodyPr wrap="square" rtlCol="0">
            <a:spAutoFit/>
          </a:bodyPr>
          <a:lstStyle/>
          <a:p>
            <a:r>
              <a:rPr lang="es-ES_tradnl" sz="2000" b="1" cap="small" dirty="0" smtClean="0">
                <a:solidFill>
                  <a:schemeClr val="accent6"/>
                </a:solidFill>
              </a:rPr>
              <a:t>Espacio ALACIP en el 7º Congreso ALACIP, Bogotá </a:t>
            </a:r>
            <a:endParaRPr lang="es-ES_tradnl" sz="2000" b="1" cap="small" dirty="0">
              <a:solidFill>
                <a:schemeClr val="tx2"/>
              </a:solidFill>
            </a:endParaRPr>
          </a:p>
        </p:txBody>
      </p:sp>
      <p:pic>
        <p:nvPicPr>
          <p:cNvPr id="1026" name="Picture 2"/>
          <p:cNvPicPr>
            <a:picLocks noChangeAspect="1" noChangeArrowheads="1"/>
          </p:cNvPicPr>
          <p:nvPr/>
        </p:nvPicPr>
        <p:blipFill>
          <a:blip r:embed="rId3" cstate="print"/>
          <a:srcRect/>
          <a:stretch>
            <a:fillRect/>
          </a:stretch>
        </p:blipFill>
        <p:spPr bwMode="auto">
          <a:xfrm>
            <a:off x="5220072" y="2564904"/>
            <a:ext cx="3467886" cy="1368152"/>
          </a:xfrm>
          <a:prstGeom prst="rect">
            <a:avLst/>
          </a:prstGeom>
          <a:noFill/>
          <a:ln w="9525">
            <a:noFill/>
            <a:miter lim="800000"/>
            <a:headEnd/>
            <a:tailEnd/>
          </a:ln>
          <a:effectLst/>
        </p:spPr>
      </p:pic>
      <p:sp>
        <p:nvSpPr>
          <p:cNvPr id="15" name="CaixaDeTexto 14"/>
          <p:cNvSpPr txBox="1"/>
          <p:nvPr/>
        </p:nvSpPr>
        <p:spPr>
          <a:xfrm>
            <a:off x="251520" y="2492896"/>
            <a:ext cx="4286280" cy="1815882"/>
          </a:xfrm>
          <a:prstGeom prst="rect">
            <a:avLst/>
          </a:prstGeom>
          <a:noFill/>
        </p:spPr>
        <p:txBody>
          <a:bodyPr wrap="square" rtlCol="0">
            <a:spAutoFit/>
          </a:bodyPr>
          <a:lstStyle/>
          <a:p>
            <a:pPr algn="just"/>
            <a:r>
              <a:rPr lang="pt-BR" sz="1600" dirty="0" smtClean="0"/>
              <a:t>El </a:t>
            </a:r>
            <a:r>
              <a:rPr lang="pt-BR" sz="1600" dirty="0" err="1" smtClean="0"/>
              <a:t>Espacio</a:t>
            </a:r>
            <a:r>
              <a:rPr lang="pt-BR" sz="1600" dirty="0" smtClean="0"/>
              <a:t> ALACIP informa que </a:t>
            </a:r>
            <a:r>
              <a:rPr lang="pt-BR" sz="1600" dirty="0" err="1" smtClean="0"/>
              <a:t>están</a:t>
            </a:r>
            <a:r>
              <a:rPr lang="pt-BR" sz="1600" dirty="0" smtClean="0"/>
              <a:t> </a:t>
            </a:r>
            <a:r>
              <a:rPr lang="pt-BR" sz="1600" dirty="0" err="1" smtClean="0"/>
              <a:t>trabajando</a:t>
            </a:r>
            <a:r>
              <a:rPr lang="pt-BR" sz="1600" dirty="0" smtClean="0"/>
              <a:t> </a:t>
            </a:r>
            <a:r>
              <a:rPr lang="pt-BR" sz="1600" dirty="0" err="1" smtClean="0"/>
              <a:t>en</a:t>
            </a:r>
            <a:r>
              <a:rPr lang="pt-BR" sz="1600" dirty="0" smtClean="0"/>
              <a:t> </a:t>
            </a:r>
            <a:r>
              <a:rPr lang="pt-BR" sz="1600" dirty="0" err="1" smtClean="0"/>
              <a:t>la</a:t>
            </a:r>
            <a:r>
              <a:rPr lang="pt-BR" sz="1600" dirty="0" smtClean="0"/>
              <a:t> </a:t>
            </a:r>
            <a:r>
              <a:rPr lang="pt-BR" sz="1600" dirty="0" err="1" smtClean="0"/>
              <a:t>organización</a:t>
            </a:r>
            <a:r>
              <a:rPr lang="pt-BR" sz="1600" dirty="0" smtClean="0"/>
              <a:t> de </a:t>
            </a:r>
            <a:r>
              <a:rPr lang="pt-BR" sz="1600" dirty="0" err="1" smtClean="0"/>
              <a:t>los</a:t>
            </a:r>
            <a:r>
              <a:rPr lang="pt-BR" sz="1600" dirty="0" smtClean="0"/>
              <a:t> </a:t>
            </a:r>
            <a:r>
              <a:rPr lang="pt-BR" sz="1600" dirty="0" err="1" smtClean="0"/>
              <a:t>trabajos</a:t>
            </a:r>
            <a:r>
              <a:rPr lang="pt-BR" sz="1600" dirty="0" smtClean="0"/>
              <a:t> </a:t>
            </a:r>
            <a:r>
              <a:rPr lang="pt-BR" sz="1600" dirty="0" err="1" smtClean="0"/>
              <a:t>presentados</a:t>
            </a:r>
            <a:r>
              <a:rPr lang="pt-BR" sz="1600" dirty="0" smtClean="0"/>
              <a:t> para </a:t>
            </a:r>
            <a:r>
              <a:rPr lang="pt-BR" sz="1600" dirty="0" err="1" smtClean="0"/>
              <a:t>el</a:t>
            </a:r>
            <a:r>
              <a:rPr lang="pt-BR" sz="1600" dirty="0" smtClean="0"/>
              <a:t> 7° </a:t>
            </a:r>
            <a:r>
              <a:rPr lang="pt-BR" sz="1600" dirty="0" err="1" smtClean="0"/>
              <a:t>Congreso</a:t>
            </a:r>
            <a:r>
              <a:rPr lang="pt-BR" sz="1600" dirty="0" smtClean="0"/>
              <a:t>. </a:t>
            </a:r>
          </a:p>
          <a:p>
            <a:pPr algn="just"/>
            <a:endParaRPr lang="pt-BR" sz="1600" dirty="0" smtClean="0"/>
          </a:p>
          <a:p>
            <a:pPr algn="just"/>
            <a:r>
              <a:rPr lang="pt-BR" sz="1600" dirty="0" smtClean="0"/>
              <a:t>Se </a:t>
            </a:r>
            <a:r>
              <a:rPr lang="pt-BR" sz="1600" dirty="0" err="1" smtClean="0"/>
              <a:t>han</a:t>
            </a:r>
            <a:r>
              <a:rPr lang="pt-BR" sz="1600" dirty="0" smtClean="0"/>
              <a:t> </a:t>
            </a:r>
            <a:r>
              <a:rPr lang="pt-BR" sz="1600" dirty="0" err="1" smtClean="0"/>
              <a:t>recibido</a:t>
            </a:r>
            <a:r>
              <a:rPr lang="pt-BR" sz="1600" dirty="0" smtClean="0"/>
              <a:t> 15 </a:t>
            </a:r>
            <a:r>
              <a:rPr lang="pt-BR" sz="1600" dirty="0" err="1" smtClean="0"/>
              <a:t>propuestas</a:t>
            </a:r>
            <a:r>
              <a:rPr lang="pt-BR" sz="1600" dirty="0" smtClean="0"/>
              <a:t> </a:t>
            </a:r>
            <a:r>
              <a:rPr lang="pt-BR" sz="1600" dirty="0" err="1" smtClean="0"/>
              <a:t>individuales</a:t>
            </a:r>
            <a:r>
              <a:rPr lang="pt-BR" sz="1600" dirty="0" smtClean="0"/>
              <a:t> y 2 mesas, representando a </a:t>
            </a:r>
            <a:r>
              <a:rPr lang="pt-BR" sz="1600" dirty="0" err="1" smtClean="0"/>
              <a:t>Alemania</a:t>
            </a:r>
            <a:r>
              <a:rPr lang="pt-BR" sz="1600" dirty="0" smtClean="0"/>
              <a:t>, Argentina, Brasil, México, </a:t>
            </a:r>
            <a:r>
              <a:rPr lang="pt-BR" sz="1600" dirty="0" err="1" smtClean="0"/>
              <a:t>Perú</a:t>
            </a:r>
            <a:r>
              <a:rPr lang="pt-BR" sz="1600" dirty="0" smtClean="0"/>
              <a:t> y Portugal. </a:t>
            </a:r>
            <a:endParaRPr lang="pt-BR" sz="1600" dirty="0"/>
          </a:p>
        </p:txBody>
      </p:sp>
    </p:spTree>
    <p:extLst>
      <p:ext uri="{BB962C8B-B14F-4D97-AF65-F5344CB8AC3E}">
        <p14:creationId xmlns="" xmlns:p14="http://schemas.microsoft.com/office/powerpoint/2010/main" val="1946340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53200"/>
            <a:ext cx="9144000" cy="3048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6200" y="6520190"/>
            <a:ext cx="7632218" cy="261610"/>
          </a:xfrm>
          <a:prstGeom prst="rect">
            <a:avLst/>
          </a:prstGeom>
          <a:noFill/>
        </p:spPr>
        <p:txBody>
          <a:bodyPr wrap="none" rtlCol="0">
            <a:spAutoFit/>
          </a:bodyPr>
          <a:lstStyle/>
          <a:p>
            <a:r>
              <a:rPr lang="en-US" sz="1100" dirty="0" smtClean="0">
                <a:solidFill>
                  <a:schemeClr val="bg1"/>
                </a:solidFill>
              </a:rPr>
              <a:t>Copyright © 2003-2009 | </a:t>
            </a:r>
            <a:r>
              <a:rPr lang="en-US" sz="1100" dirty="0" err="1" smtClean="0">
                <a:solidFill>
                  <a:schemeClr val="bg1"/>
                </a:solidFill>
              </a:rPr>
              <a:t>Asociación</a:t>
            </a:r>
            <a:r>
              <a:rPr lang="en-US" sz="1100" dirty="0" smtClean="0">
                <a:solidFill>
                  <a:schemeClr val="bg1"/>
                </a:solidFill>
              </a:rPr>
              <a:t> </a:t>
            </a:r>
            <a:r>
              <a:rPr lang="en-US" sz="1100" dirty="0" err="1" smtClean="0">
                <a:solidFill>
                  <a:schemeClr val="bg1"/>
                </a:solidFill>
              </a:rPr>
              <a:t>Latinoamericana</a:t>
            </a:r>
            <a:r>
              <a:rPr lang="en-US" sz="1100" dirty="0" smtClean="0">
                <a:solidFill>
                  <a:schemeClr val="bg1"/>
                </a:solidFill>
              </a:rPr>
              <a:t> de </a:t>
            </a:r>
            <a:r>
              <a:rPr lang="es-ES_tradnl" sz="1100" dirty="0" smtClean="0">
                <a:solidFill>
                  <a:schemeClr val="bg1"/>
                </a:solidFill>
              </a:rPr>
              <a:t>Ciencia</a:t>
            </a:r>
            <a:r>
              <a:rPr lang="en-US" sz="1100" dirty="0" smtClean="0">
                <a:solidFill>
                  <a:schemeClr val="bg1"/>
                </a:solidFill>
              </a:rPr>
              <a:t> </a:t>
            </a:r>
            <a:r>
              <a:rPr lang="en-US" sz="1100" dirty="0" err="1" smtClean="0">
                <a:solidFill>
                  <a:schemeClr val="bg1"/>
                </a:solidFill>
              </a:rPr>
              <a:t>Política</a:t>
            </a:r>
            <a:r>
              <a:rPr lang="en-US" sz="1100" dirty="0" smtClean="0">
                <a:solidFill>
                  <a:schemeClr val="bg1"/>
                </a:solidFill>
              </a:rPr>
              <a:t> | www.alacip.org| </a:t>
            </a:r>
            <a:r>
              <a:rPr lang="en-US" sz="1100" dirty="0" err="1" smtClean="0">
                <a:solidFill>
                  <a:schemeClr val="bg1"/>
                </a:solidFill>
              </a:rPr>
              <a:t>Sugerencias</a:t>
            </a:r>
            <a:r>
              <a:rPr lang="en-US" sz="1100" dirty="0" smtClean="0">
                <a:solidFill>
                  <a:schemeClr val="bg1"/>
                </a:solidFill>
              </a:rPr>
              <a:t> o </a:t>
            </a:r>
            <a:r>
              <a:rPr lang="en-US" sz="1100" dirty="0" err="1" smtClean="0">
                <a:solidFill>
                  <a:schemeClr val="bg1"/>
                </a:solidFill>
              </a:rPr>
              <a:t>dudas</a:t>
            </a:r>
            <a:r>
              <a:rPr lang="en-US" sz="1100" dirty="0" smtClean="0">
                <a:solidFill>
                  <a:schemeClr val="bg1"/>
                </a:solidFill>
              </a:rPr>
              <a:t>: alacip@alacip.org</a:t>
            </a:r>
            <a:endParaRPr lang="en-US" sz="1100" dirty="0">
              <a:solidFill>
                <a:schemeClr val="bg1"/>
              </a:solidFill>
            </a:endParaRPr>
          </a:p>
        </p:txBody>
      </p:sp>
      <p:pic>
        <p:nvPicPr>
          <p:cNvPr id="7" name="Picture 6" descr="cabeçalho_boletim02.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781984"/>
          </a:xfrm>
          <a:prstGeom prst="rect">
            <a:avLst/>
          </a:prstGeom>
        </p:spPr>
      </p:pic>
      <p:sp>
        <p:nvSpPr>
          <p:cNvPr id="16" name="TextBox 15"/>
          <p:cNvSpPr txBox="1"/>
          <p:nvPr/>
        </p:nvSpPr>
        <p:spPr>
          <a:xfrm>
            <a:off x="3276600" y="304800"/>
            <a:ext cx="1018227" cy="369332"/>
          </a:xfrm>
          <a:prstGeom prst="rect">
            <a:avLst/>
          </a:prstGeom>
          <a:noFill/>
        </p:spPr>
        <p:txBody>
          <a:bodyPr wrap="none" rtlCol="0">
            <a:spAutoFit/>
          </a:bodyPr>
          <a:lstStyle/>
          <a:p>
            <a:r>
              <a:rPr lang="en-US" dirty="0" smtClean="0">
                <a:solidFill>
                  <a:schemeClr val="bg1"/>
                </a:solidFill>
                <a:latin typeface="Futura Medium"/>
              </a:rPr>
              <a:t>2013/04</a:t>
            </a:r>
            <a:endParaRPr lang="en-US" dirty="0">
              <a:solidFill>
                <a:schemeClr val="bg1"/>
              </a:solidFill>
              <a:latin typeface="Futura Medium"/>
            </a:endParaRPr>
          </a:p>
        </p:txBody>
      </p:sp>
      <p:sp>
        <p:nvSpPr>
          <p:cNvPr id="10" name="TextBox 9"/>
          <p:cNvSpPr txBox="1"/>
          <p:nvPr/>
        </p:nvSpPr>
        <p:spPr>
          <a:xfrm>
            <a:off x="228600" y="1600200"/>
            <a:ext cx="4207054" cy="2893100"/>
          </a:xfrm>
          <a:prstGeom prst="rect">
            <a:avLst/>
          </a:prstGeom>
          <a:noFill/>
        </p:spPr>
        <p:txBody>
          <a:bodyPr wrap="square" rtlCol="0">
            <a:spAutoFit/>
          </a:bodyPr>
          <a:lstStyle/>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a:solidFill>
                <a:schemeClr val="tx2"/>
              </a:solidFill>
            </a:endParaRPr>
          </a:p>
          <a:p>
            <a:pPr algn="just"/>
            <a:endParaRPr lang="es-ES" sz="1400" b="1" dirty="0" smtClean="0">
              <a:solidFill>
                <a:schemeClr val="tx2"/>
              </a:solidFill>
            </a:endParaRPr>
          </a:p>
          <a:p>
            <a:pPr algn="just"/>
            <a:endParaRPr lang="es-ES" sz="1400" b="1" dirty="0" smtClean="0">
              <a:solidFill>
                <a:schemeClr val="tx2"/>
              </a:solidFill>
            </a:endParaRPr>
          </a:p>
          <a:p>
            <a:pPr algn="just"/>
            <a:r>
              <a:rPr lang="es-ES_tradnl" sz="1400" b="1" dirty="0">
                <a:solidFill>
                  <a:schemeClr val="tx2"/>
                </a:solidFill>
              </a:rPr>
              <a:t>	</a:t>
            </a:r>
            <a:endParaRPr lang="es-ES_tradnl" sz="1400" b="1" dirty="0">
              <a:solidFill>
                <a:schemeClr val="tx1">
                  <a:lumMod val="65000"/>
                  <a:lumOff val="35000"/>
                </a:schemeClr>
              </a:solidFill>
            </a:endParaRPr>
          </a:p>
          <a:p>
            <a:pPr algn="just"/>
            <a:r>
              <a:rPr lang="es-ES_tradnl" sz="1400" dirty="0">
                <a:solidFill>
                  <a:schemeClr val="tx1">
                    <a:lumMod val="65000"/>
                    <a:lumOff val="35000"/>
                  </a:schemeClr>
                </a:solidFill>
              </a:rPr>
              <a:t>	</a:t>
            </a:r>
            <a:endParaRPr lang="es-ES_tradnl" sz="1400" dirty="0" smtClean="0">
              <a:solidFill>
                <a:schemeClr val="tx1">
                  <a:lumMod val="65000"/>
                  <a:lumOff val="35000"/>
                </a:schemeClr>
              </a:solidFill>
            </a:endParaRPr>
          </a:p>
          <a:p>
            <a:pPr algn="just"/>
            <a:endParaRPr lang="es-ES_tradnl" sz="1400" dirty="0">
              <a:solidFill>
                <a:schemeClr val="tx1">
                  <a:lumMod val="65000"/>
                  <a:lumOff val="35000"/>
                </a:schemeClr>
              </a:solidFill>
            </a:endParaRPr>
          </a:p>
          <a:p>
            <a:pPr algn="just"/>
            <a:endParaRPr lang="es-ES" sz="1400" dirty="0" smtClean="0">
              <a:solidFill>
                <a:schemeClr val="tx1">
                  <a:lumMod val="65000"/>
                  <a:lumOff val="35000"/>
                </a:schemeClr>
              </a:solidFill>
            </a:endParaRPr>
          </a:p>
          <a:p>
            <a:pPr algn="just"/>
            <a:endParaRPr lang="es-ES" sz="1400" dirty="0" smtClean="0">
              <a:solidFill>
                <a:schemeClr val="tx1">
                  <a:lumMod val="65000"/>
                  <a:lumOff val="35000"/>
                </a:schemeClr>
              </a:solidFill>
            </a:endParaRPr>
          </a:p>
        </p:txBody>
      </p:sp>
      <p:sp>
        <p:nvSpPr>
          <p:cNvPr id="13" name="Retângulo 12"/>
          <p:cNvSpPr/>
          <p:nvPr/>
        </p:nvSpPr>
        <p:spPr>
          <a:xfrm>
            <a:off x="228600" y="3352800"/>
            <a:ext cx="4267200" cy="369332"/>
          </a:xfrm>
          <a:prstGeom prst="rect">
            <a:avLst/>
          </a:prstGeom>
        </p:spPr>
        <p:txBody>
          <a:bodyPr wrap="square">
            <a:spAutoFit/>
          </a:bodyPr>
          <a:lstStyle/>
          <a:p>
            <a:pPr algn="just"/>
            <a:r>
              <a:rPr lang="es-ES" b="1" dirty="0" smtClean="0">
                <a:solidFill>
                  <a:schemeClr val="tx2"/>
                </a:solidFill>
              </a:rPr>
              <a:t> </a:t>
            </a:r>
          </a:p>
        </p:txBody>
      </p:sp>
      <p:sp>
        <p:nvSpPr>
          <p:cNvPr id="14" name="Retângulo 13"/>
          <p:cNvSpPr/>
          <p:nvPr/>
        </p:nvSpPr>
        <p:spPr>
          <a:xfrm>
            <a:off x="381000" y="3048000"/>
            <a:ext cx="4114800" cy="646331"/>
          </a:xfrm>
          <a:prstGeom prst="rect">
            <a:avLst/>
          </a:prstGeom>
        </p:spPr>
        <p:txBody>
          <a:bodyPr wrap="square">
            <a:spAutoFit/>
          </a:bodyPr>
          <a:lstStyle/>
          <a:p>
            <a:pPr algn="just"/>
            <a:endParaRPr lang="es-ES" b="1" dirty="0">
              <a:solidFill>
                <a:schemeClr val="tx2"/>
              </a:solidFill>
            </a:endParaRPr>
          </a:p>
          <a:p>
            <a:pPr algn="just"/>
            <a:endParaRPr lang="en-US" b="1" dirty="0" smtClean="0">
              <a:solidFill>
                <a:schemeClr val="tx2"/>
              </a:solidFill>
            </a:endParaRPr>
          </a:p>
        </p:txBody>
      </p:sp>
      <p:sp>
        <p:nvSpPr>
          <p:cNvPr id="15" name="TextBox 16"/>
          <p:cNvSpPr txBox="1"/>
          <p:nvPr/>
        </p:nvSpPr>
        <p:spPr>
          <a:xfrm>
            <a:off x="179512" y="1196752"/>
            <a:ext cx="8672264" cy="400110"/>
          </a:xfrm>
          <a:prstGeom prst="rect">
            <a:avLst/>
          </a:prstGeom>
          <a:noFill/>
        </p:spPr>
        <p:txBody>
          <a:bodyPr wrap="square" rtlCol="0">
            <a:spAutoFit/>
          </a:bodyPr>
          <a:lstStyle/>
          <a:p>
            <a:r>
              <a:rPr lang="es-ES_tradnl" sz="2000" b="1" cap="small" dirty="0" smtClean="0">
                <a:solidFill>
                  <a:schemeClr val="accent6"/>
                </a:solidFill>
              </a:rPr>
              <a:t>ALACIP Joven panel congreso SAAP: “</a:t>
            </a:r>
            <a:r>
              <a:rPr lang="es-ES_tradnl" sz="2000" b="1" cap="small" dirty="0" smtClean="0">
                <a:solidFill>
                  <a:schemeClr val="accent6"/>
                </a:solidFill>
              </a:rPr>
              <a:t>Política </a:t>
            </a:r>
            <a:r>
              <a:rPr lang="es-ES_tradnl" sz="2000" b="1" cap="small" dirty="0" smtClean="0">
                <a:solidFill>
                  <a:schemeClr val="accent6"/>
                </a:solidFill>
              </a:rPr>
              <a:t>sub-30”</a:t>
            </a:r>
            <a:endParaRPr lang="es-ES_tradnl" sz="2000" b="1" cap="small" dirty="0">
              <a:solidFill>
                <a:schemeClr val="tx2"/>
              </a:solidFill>
            </a:endParaRPr>
          </a:p>
        </p:txBody>
      </p:sp>
      <p:sp>
        <p:nvSpPr>
          <p:cNvPr id="17" name="18 CuadroTexto"/>
          <p:cNvSpPr txBox="1"/>
          <p:nvPr/>
        </p:nvSpPr>
        <p:spPr>
          <a:xfrm>
            <a:off x="323528" y="2060848"/>
            <a:ext cx="4320480" cy="2677656"/>
          </a:xfrm>
          <a:prstGeom prst="rect">
            <a:avLst/>
          </a:prstGeom>
          <a:noFill/>
        </p:spPr>
        <p:txBody>
          <a:bodyPr wrap="square" rtlCol="0">
            <a:spAutoFit/>
          </a:bodyPr>
          <a:lstStyle/>
          <a:p>
            <a:pPr algn="just"/>
            <a:r>
              <a:rPr lang="es-UY" sz="1400" dirty="0" smtClean="0"/>
              <a:t>La Ejecutiva de ALACIP Joven informa que fue aprobada la mesa de ALACIP Joven en el XI Congreso de la SAAP en Paraná. El Congreso se desarrollará del 17 al 20 de junio de 2013 en la Universidad Nacional de Entre Ríos. </a:t>
            </a:r>
          </a:p>
          <a:p>
            <a:pPr algn="just"/>
            <a:r>
              <a:rPr lang="es-UY" sz="1400" dirty="0" smtClean="0"/>
              <a:t>Panel: ALACIP JOVEN “Política sub-30”-</a:t>
            </a:r>
          </a:p>
          <a:p>
            <a:pPr algn="just"/>
            <a:r>
              <a:rPr lang="es-UY" sz="1400" dirty="0" smtClean="0"/>
              <a:t>Coordinador: Lucía Catalina </a:t>
            </a:r>
            <a:r>
              <a:rPr lang="es-UY" sz="1400" dirty="0" err="1" smtClean="0"/>
              <a:t>Burtnik</a:t>
            </a:r>
            <a:r>
              <a:rPr lang="es-UY" sz="1400" dirty="0" smtClean="0"/>
              <a:t> Urueta – Mesa Ejecutiva </a:t>
            </a:r>
            <a:r>
              <a:rPr lang="es-UY" sz="1400" dirty="0" err="1" smtClean="0"/>
              <a:t>Alacip</a:t>
            </a:r>
            <a:r>
              <a:rPr lang="es-UY" sz="1400" dirty="0" smtClean="0"/>
              <a:t> Joven mail: </a:t>
            </a:r>
            <a:r>
              <a:rPr lang="es-UY" sz="1400" dirty="0" smtClean="0">
                <a:hlinkClick r:id="rId3"/>
              </a:rPr>
              <a:t>alacip.jovem@gmail.com</a:t>
            </a:r>
            <a:endParaRPr lang="es-UY" sz="1400" dirty="0" smtClean="0"/>
          </a:p>
          <a:p>
            <a:pPr algn="just"/>
            <a:r>
              <a:rPr lang="es-UY" sz="1400" dirty="0" smtClean="0"/>
              <a:t>Más información sobre los panelistas: </a:t>
            </a:r>
            <a:r>
              <a:rPr lang="es-UY" sz="1400" dirty="0" smtClean="0">
                <a:hlinkClick r:id="rId4"/>
              </a:rPr>
              <a:t>http://www.alacipjoven.org/?p=746&amp;amp;preview=true&amp;amp;preview_id=746&amp;amp;preview_nonce=c1c838831f</a:t>
            </a:r>
            <a:endParaRPr lang="es-UY" sz="1400" dirty="0" smtClean="0"/>
          </a:p>
          <a:p>
            <a:endParaRPr lang="es-UY" sz="1400" dirty="0" smtClean="0"/>
          </a:p>
        </p:txBody>
      </p:sp>
      <p:pic>
        <p:nvPicPr>
          <p:cNvPr id="19" name="Picture 2" descr="C:\Users\Lore\Documents\ALACIPJOVEM\logo.jpg"/>
          <p:cNvPicPr>
            <a:picLocks noChangeAspect="1" noChangeArrowheads="1"/>
          </p:cNvPicPr>
          <p:nvPr/>
        </p:nvPicPr>
        <p:blipFill>
          <a:blip r:embed="rId5" cstate="print"/>
          <a:srcRect/>
          <a:stretch>
            <a:fillRect/>
          </a:stretch>
        </p:blipFill>
        <p:spPr bwMode="auto">
          <a:xfrm>
            <a:off x="2699792" y="4941168"/>
            <a:ext cx="4129545" cy="1368152"/>
          </a:xfrm>
          <a:prstGeom prst="rect">
            <a:avLst/>
          </a:prstGeom>
          <a:noFill/>
        </p:spPr>
      </p:pic>
      <p:pic>
        <p:nvPicPr>
          <p:cNvPr id="20" name="20 Imagen" descr="afiche.jpg"/>
          <p:cNvPicPr>
            <a:picLocks noChangeAspect="1"/>
          </p:cNvPicPr>
          <p:nvPr/>
        </p:nvPicPr>
        <p:blipFill>
          <a:blip r:embed="rId6" cstate="print"/>
          <a:stretch>
            <a:fillRect/>
          </a:stretch>
        </p:blipFill>
        <p:spPr>
          <a:xfrm>
            <a:off x="6012160" y="2204864"/>
            <a:ext cx="1642461" cy="2107221"/>
          </a:xfrm>
          <a:prstGeom prst="rect">
            <a:avLst/>
          </a:prstGeom>
        </p:spPr>
      </p:pic>
    </p:spTree>
    <p:extLst>
      <p:ext uri="{BB962C8B-B14F-4D97-AF65-F5344CB8AC3E}">
        <p14:creationId xmlns="" xmlns:p14="http://schemas.microsoft.com/office/powerpoint/2010/main" val="1946340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4808</TotalTime>
  <Words>5777</Words>
  <Application>Microsoft Office PowerPoint</Application>
  <PresentationFormat>Presentación en pantalla (4:3)</PresentationFormat>
  <Paragraphs>831</Paragraphs>
  <Slides>47</Slides>
  <Notes>7</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do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UENF CCH</dc:creator>
  <cp:lastModifiedBy>Lorena</cp:lastModifiedBy>
  <cp:revision>437</cp:revision>
  <dcterms:created xsi:type="dcterms:W3CDTF">2012-12-10T10:59:26Z</dcterms:created>
  <dcterms:modified xsi:type="dcterms:W3CDTF">2013-04-18T17:40:05Z</dcterms:modified>
</cp:coreProperties>
</file>