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20" y="-808"/>
      </p:cViewPr>
      <p:guideLst>
        <p:guide orient="horz" pos="2160"/>
        <p:guide orient="horz" pos="4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%20Botero\Dropbox\2013-II\alacip2013\academico\Informe.xlsx" TargetMode="External"/><Relationship Id="rId2" Type="http://schemas.microsoft.com/office/2011/relationships/chartColorStyle" Target="colors1.xml"/><Relationship Id="rId3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%20Botero\Dropbox\2013-II\alacip2013\academico\Informe.xlsx" TargetMode="External"/><Relationship Id="rId2" Type="http://schemas.microsoft.com/office/2011/relationships/chartColorStyle" Target="colors2.xml"/><Relationship Id="rId3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%20Botero\Dropbox\2013-II\alacip2013\academico\Informe.xlsx" TargetMode="External"/><Relationship Id="rId2" Type="http://schemas.microsoft.com/office/2011/relationships/chartColorStyle" Target="colors3.xml"/><Relationship Id="rId3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%20Botero\Dropbox\2013-II\alacip2013\academico\Informe.xlsx" TargetMode="External"/><Relationship Id="rId2" Type="http://schemas.microsoft.com/office/2011/relationships/chartColorStyle" Target="colors4.xml"/><Relationship Id="rId3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elipe%20Botero\Dropbox\2013-II\alacip2013\academico\Informe.xlsx" TargetMode="External"/><Relationship Id="rId2" Type="http://schemas.microsoft.com/office/2011/relationships/chartColorStyle" Target="colors5.xml"/><Relationship Id="rId3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aseline="0" dirty="0" smtClean="0"/>
              <a:t>Participantes</a:t>
            </a:r>
            <a:endParaRPr lang="es-ES" sz="1800" baseline="0" dirty="0"/>
          </a:p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aseline="0" dirty="0"/>
              <a:t>(Total = 1625)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Participación'!$A$2:$A$5</c:f>
              <c:strCache>
                <c:ptCount val="4"/>
                <c:pt idx="0">
                  <c:v>Ponente</c:v>
                </c:pt>
                <c:pt idx="1">
                  <c:v>Asistente</c:v>
                </c:pt>
                <c:pt idx="2">
                  <c:v>Comentarista</c:v>
                </c:pt>
                <c:pt idx="3">
                  <c:v>Coordinador</c:v>
                </c:pt>
              </c:strCache>
            </c:strRef>
          </c:cat>
          <c:val>
            <c:numRef>
              <c:f>'Tipo Participación'!$B$2:$B$5</c:f>
              <c:numCache>
                <c:formatCode>General</c:formatCode>
                <c:ptCount val="4"/>
                <c:pt idx="0">
                  <c:v>970.0</c:v>
                </c:pt>
                <c:pt idx="1">
                  <c:v>580.0</c:v>
                </c:pt>
                <c:pt idx="2">
                  <c:v>47.0</c:v>
                </c:pt>
                <c:pt idx="3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5675112"/>
        <c:axId val="525670456"/>
      </c:barChart>
      <c:catAx>
        <c:axId val="525675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670456"/>
        <c:crosses val="autoZero"/>
        <c:auto val="1"/>
        <c:lblAlgn val="ctr"/>
        <c:lblOffset val="100"/>
        <c:noMultiLvlLbl val="0"/>
      </c:catAx>
      <c:valAx>
        <c:axId val="525670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67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País de orígen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Continente!$I$2:$I$14</c:f>
              <c:strCache>
                <c:ptCount val="13"/>
                <c:pt idx="0">
                  <c:v>Otros</c:v>
                </c:pt>
                <c:pt idx="1">
                  <c:v>Estados Unidos</c:v>
                </c:pt>
                <c:pt idx="2">
                  <c:v>Ecuador</c:v>
                </c:pt>
                <c:pt idx="3">
                  <c:v>España</c:v>
                </c:pt>
                <c:pt idx="4">
                  <c:v>Uruguay</c:v>
                </c:pt>
                <c:pt idx="5">
                  <c:v>Costa Rica</c:v>
                </c:pt>
                <c:pt idx="6">
                  <c:v>Venezuela</c:v>
                </c:pt>
                <c:pt idx="7">
                  <c:v>Chile</c:v>
                </c:pt>
                <c:pt idx="8">
                  <c:v>Peru</c:v>
                </c:pt>
                <c:pt idx="9">
                  <c:v>Argentina</c:v>
                </c:pt>
                <c:pt idx="10">
                  <c:v>Mexico</c:v>
                </c:pt>
                <c:pt idx="11">
                  <c:v>Brasil</c:v>
                </c:pt>
                <c:pt idx="12">
                  <c:v>Colombia</c:v>
                </c:pt>
              </c:strCache>
            </c:strRef>
          </c:cat>
          <c:val>
            <c:numRef>
              <c:f>Continente!$J$2:$J$14</c:f>
              <c:numCache>
                <c:formatCode>General</c:formatCode>
                <c:ptCount val="13"/>
                <c:pt idx="0">
                  <c:v>35.0</c:v>
                </c:pt>
                <c:pt idx="1">
                  <c:v>15.0</c:v>
                </c:pt>
                <c:pt idx="2">
                  <c:v>16.0</c:v>
                </c:pt>
                <c:pt idx="3">
                  <c:v>17.0</c:v>
                </c:pt>
                <c:pt idx="4">
                  <c:v>17.0</c:v>
                </c:pt>
                <c:pt idx="5">
                  <c:v>18.0</c:v>
                </c:pt>
                <c:pt idx="6">
                  <c:v>18.0</c:v>
                </c:pt>
                <c:pt idx="7">
                  <c:v>40.0</c:v>
                </c:pt>
                <c:pt idx="8">
                  <c:v>78.0</c:v>
                </c:pt>
                <c:pt idx="9">
                  <c:v>97.0</c:v>
                </c:pt>
                <c:pt idx="10">
                  <c:v>107.0</c:v>
                </c:pt>
                <c:pt idx="11">
                  <c:v>353.0</c:v>
                </c:pt>
                <c:pt idx="12">
                  <c:v>814.0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5771368"/>
        <c:axId val="525774776"/>
      </c:barChart>
      <c:catAx>
        <c:axId val="52577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774776"/>
        <c:crosses val="autoZero"/>
        <c:auto val="1"/>
        <c:lblAlgn val="ctr"/>
        <c:lblOffset val="100"/>
        <c:noMultiLvlLbl val="0"/>
      </c:catAx>
      <c:valAx>
        <c:axId val="525774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771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Ponentes por país</a:t>
            </a:r>
          </a:p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(Total = 970)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Participación'!$M$9:$M$21</c:f>
              <c:strCache>
                <c:ptCount val="13"/>
                <c:pt idx="0">
                  <c:v>Otros</c:v>
                </c:pt>
                <c:pt idx="1">
                  <c:v>Costa Rica</c:v>
                </c:pt>
                <c:pt idx="2">
                  <c:v>Venezuela</c:v>
                </c:pt>
                <c:pt idx="3">
                  <c:v>Ecuador</c:v>
                </c:pt>
                <c:pt idx="4">
                  <c:v>Estados Unidos</c:v>
                </c:pt>
                <c:pt idx="5">
                  <c:v>España</c:v>
                </c:pt>
                <c:pt idx="6">
                  <c:v>Uruguay</c:v>
                </c:pt>
                <c:pt idx="7">
                  <c:v>Chile</c:v>
                </c:pt>
                <c:pt idx="8">
                  <c:v>Peru</c:v>
                </c:pt>
                <c:pt idx="9">
                  <c:v>Argentina</c:v>
                </c:pt>
                <c:pt idx="10">
                  <c:v>Mexico</c:v>
                </c:pt>
                <c:pt idx="11">
                  <c:v>Colombia</c:v>
                </c:pt>
                <c:pt idx="12">
                  <c:v>Brasil</c:v>
                </c:pt>
              </c:strCache>
            </c:strRef>
          </c:cat>
          <c:val>
            <c:numRef>
              <c:f>'Tipo Participación'!$N$9:$N$21</c:f>
              <c:numCache>
                <c:formatCode>General</c:formatCode>
                <c:ptCount val="13"/>
                <c:pt idx="0">
                  <c:v>17.0</c:v>
                </c:pt>
                <c:pt idx="1">
                  <c:v>8.0</c:v>
                </c:pt>
                <c:pt idx="2">
                  <c:v>9.0</c:v>
                </c:pt>
                <c:pt idx="3">
                  <c:v>10.0</c:v>
                </c:pt>
                <c:pt idx="4">
                  <c:v>12.0</c:v>
                </c:pt>
                <c:pt idx="5">
                  <c:v>14.0</c:v>
                </c:pt>
                <c:pt idx="6">
                  <c:v>14.0</c:v>
                </c:pt>
                <c:pt idx="7">
                  <c:v>34.0</c:v>
                </c:pt>
                <c:pt idx="8">
                  <c:v>50.0</c:v>
                </c:pt>
                <c:pt idx="9">
                  <c:v>85.0</c:v>
                </c:pt>
                <c:pt idx="10">
                  <c:v>96.0</c:v>
                </c:pt>
                <c:pt idx="11">
                  <c:v>285.0</c:v>
                </c:pt>
                <c:pt idx="12">
                  <c:v>336.0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5815496"/>
        <c:axId val="525818904"/>
      </c:barChart>
      <c:catAx>
        <c:axId val="525815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818904"/>
        <c:crosses val="autoZero"/>
        <c:auto val="1"/>
        <c:lblAlgn val="ctr"/>
        <c:lblOffset val="100"/>
        <c:noMultiLvlLbl val="0"/>
      </c:catAx>
      <c:valAx>
        <c:axId val="525818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815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Asistentes por país</a:t>
            </a:r>
          </a:p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(Total = 580)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'Tipo Participación'!$A$28:$A$36</c:f>
              <c:strCache>
                <c:ptCount val="9"/>
                <c:pt idx="0">
                  <c:v>Otros</c:v>
                </c:pt>
                <c:pt idx="1">
                  <c:v>Brasil</c:v>
                </c:pt>
                <c:pt idx="2">
                  <c:v>Ecuador</c:v>
                </c:pt>
                <c:pt idx="3">
                  <c:v>Argentina</c:v>
                </c:pt>
                <c:pt idx="4">
                  <c:v>Mexico</c:v>
                </c:pt>
                <c:pt idx="5">
                  <c:v>Venezuela</c:v>
                </c:pt>
                <c:pt idx="6">
                  <c:v>Costa Rica</c:v>
                </c:pt>
                <c:pt idx="7">
                  <c:v>Peru</c:v>
                </c:pt>
                <c:pt idx="8">
                  <c:v>Colombia</c:v>
                </c:pt>
              </c:strCache>
            </c:strRef>
          </c:cat>
          <c:val>
            <c:numRef>
              <c:f>'Tipo Participación'!$B$28:$B$36</c:f>
              <c:numCache>
                <c:formatCode>General</c:formatCode>
                <c:ptCount val="9"/>
                <c:pt idx="0">
                  <c:v>11.0</c:v>
                </c:pt>
                <c:pt idx="1">
                  <c:v>5.0</c:v>
                </c:pt>
                <c:pt idx="2">
                  <c:v>5.0</c:v>
                </c:pt>
                <c:pt idx="3">
                  <c:v>6.0</c:v>
                </c:pt>
                <c:pt idx="4">
                  <c:v>8.0</c:v>
                </c:pt>
                <c:pt idx="5">
                  <c:v>9.0</c:v>
                </c:pt>
                <c:pt idx="6">
                  <c:v>10.0</c:v>
                </c:pt>
                <c:pt idx="7">
                  <c:v>25.0</c:v>
                </c:pt>
                <c:pt idx="8">
                  <c:v>501.0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25858728"/>
        <c:axId val="525862136"/>
      </c:barChart>
      <c:catAx>
        <c:axId val="525858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862136"/>
        <c:crosses val="autoZero"/>
        <c:auto val="1"/>
        <c:lblAlgn val="ctr"/>
        <c:lblOffset val="100"/>
        <c:noMultiLvlLbl val="0"/>
      </c:catAx>
      <c:valAx>
        <c:axId val="52586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525858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Áreas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07979877515311"/>
          <c:y val="0.147960046660834"/>
          <c:w val="0.478253499562555"/>
          <c:h val="0.79708916593759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Áreas!$A$2:$A$9</c:f>
              <c:strCache>
                <c:ptCount val="8"/>
                <c:pt idx="0">
                  <c:v>Participación</c:v>
                </c:pt>
                <c:pt idx="1">
                  <c:v>Pol. Públicas</c:v>
                </c:pt>
                <c:pt idx="2">
                  <c:v>Pol. Comparada</c:v>
                </c:pt>
                <c:pt idx="3">
                  <c:v>Teoría Política</c:v>
                </c:pt>
                <c:pt idx="4">
                  <c:v>RRII</c:v>
                </c:pt>
                <c:pt idx="5">
                  <c:v>Opinión púb.</c:v>
                </c:pt>
                <c:pt idx="6">
                  <c:v>Instituciones</c:v>
                </c:pt>
                <c:pt idx="7">
                  <c:v>Metodología</c:v>
                </c:pt>
              </c:strCache>
            </c:strRef>
          </c:cat>
          <c:val>
            <c:numRef>
              <c:f>Áreas!$C$2:$C$9</c:f>
              <c:numCache>
                <c:formatCode>0%</c:formatCode>
                <c:ptCount val="8"/>
                <c:pt idx="0">
                  <c:v>0.208623087621697</c:v>
                </c:pt>
                <c:pt idx="1">
                  <c:v>0.19471488178025</c:v>
                </c:pt>
                <c:pt idx="2">
                  <c:v>0.139082058414465</c:v>
                </c:pt>
                <c:pt idx="3">
                  <c:v>0.126564673157163</c:v>
                </c:pt>
                <c:pt idx="4">
                  <c:v>0.122392211404729</c:v>
                </c:pt>
                <c:pt idx="5">
                  <c:v>0.0848400556328234</c:v>
                </c:pt>
                <c:pt idx="6">
                  <c:v>0.0751043115438109</c:v>
                </c:pt>
                <c:pt idx="7">
                  <c:v>0.0486787204450626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aseline="0"/>
      </a:pPr>
      <a:endParaRPr lang="es-E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75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220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66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9617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58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570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995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025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0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80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024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ED23F-65CA-4507-9EF6-98CAD030CC5A}" type="datetimeFigureOut">
              <a:rPr lang="es-ES" smtClean="0"/>
              <a:t>1/11/13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F20C-EDE7-4724-BE42-808E4746F8D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0208" y="0"/>
            <a:ext cx="6236208" cy="1792224"/>
          </a:xfrm>
        </p:spPr>
        <p:txBody>
          <a:bodyPr/>
          <a:lstStyle/>
          <a:p>
            <a:r>
              <a:rPr lang="es-CO" dirty="0" err="1" smtClean="0">
                <a:solidFill>
                  <a:schemeClr val="bg1"/>
                </a:solidFill>
              </a:rPr>
              <a:t>Alacip</a:t>
            </a:r>
            <a:r>
              <a:rPr lang="es-CO" dirty="0" smtClean="0">
                <a:solidFill>
                  <a:schemeClr val="bg1"/>
                </a:solidFill>
              </a:rPr>
              <a:t> 2013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590358"/>
            <a:ext cx="6096000" cy="1610042"/>
          </a:xfrm>
        </p:spPr>
        <p:txBody>
          <a:bodyPr>
            <a:normAutofit/>
          </a:bodyPr>
          <a:lstStyle/>
          <a:p>
            <a:r>
              <a:rPr lang="es-CO" sz="4000" dirty="0" smtClean="0">
                <a:solidFill>
                  <a:schemeClr val="bg1"/>
                </a:solidFill>
              </a:rPr>
              <a:t>Balance preliminar</a:t>
            </a:r>
            <a:endParaRPr lang="es-E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75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Ponencias y asistentes</a:t>
            </a:r>
            <a:endParaRPr lang="es-CO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45117"/>
              </p:ext>
            </p:extLst>
          </p:nvPr>
        </p:nvGraphicFramePr>
        <p:xfrm>
          <a:off x="1847088" y="1622040"/>
          <a:ext cx="7906512" cy="4358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912"/>
                <a:gridCol w="3657600"/>
              </a:tblGrid>
              <a:tr h="544767">
                <a:tc>
                  <a:txBody>
                    <a:bodyPr/>
                    <a:lstStyle/>
                    <a:p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s-CO" sz="2800" dirty="0" smtClean="0"/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Total personas inscritas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2000</a:t>
                      </a:r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Total ponencias programa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1416</a:t>
                      </a:r>
                      <a:endParaRPr lang="es-CO" sz="2800" dirty="0"/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Personas</a:t>
                      </a:r>
                      <a:r>
                        <a:rPr lang="es-CO" sz="2800" baseline="0" dirty="0" smtClean="0"/>
                        <a:t> registradas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1720</a:t>
                      </a:r>
                      <a:endParaRPr lang="es-CO" sz="2800" dirty="0"/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No</a:t>
                      </a:r>
                      <a:r>
                        <a:rPr lang="es-CO" sz="2800" baseline="0" dirty="0" smtClean="0"/>
                        <a:t> asistentes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280</a:t>
                      </a:r>
                      <a:endParaRPr lang="es-CO" sz="2800" dirty="0"/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Ponencias en el sistema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970</a:t>
                      </a:r>
                      <a:endParaRPr lang="es-CO" sz="2800" dirty="0"/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Total mesas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354</a:t>
                      </a:r>
                      <a:endParaRPr lang="es-CO" sz="2800" dirty="0"/>
                    </a:p>
                  </a:txBody>
                  <a:tcPr/>
                </a:tc>
              </a:tr>
              <a:tr h="544767">
                <a:tc>
                  <a:txBody>
                    <a:bodyPr/>
                    <a:lstStyle/>
                    <a:p>
                      <a:r>
                        <a:rPr lang="es-CO" sz="2800" dirty="0" smtClean="0"/>
                        <a:t>Mesas canceladas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CO" sz="2800" dirty="0" smtClean="0"/>
                        <a:t>10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145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861118"/>
              </p:ext>
            </p:extLst>
          </p:nvPr>
        </p:nvGraphicFramePr>
        <p:xfrm>
          <a:off x="2197100" y="774700"/>
          <a:ext cx="77978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595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3223019"/>
              </p:ext>
            </p:extLst>
          </p:nvPr>
        </p:nvGraphicFramePr>
        <p:xfrm>
          <a:off x="1549400" y="774700"/>
          <a:ext cx="90932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8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9463886"/>
              </p:ext>
            </p:extLst>
          </p:nvPr>
        </p:nvGraphicFramePr>
        <p:xfrm>
          <a:off x="1803400" y="749300"/>
          <a:ext cx="8585200" cy="535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7385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3788290"/>
              </p:ext>
            </p:extLst>
          </p:nvPr>
        </p:nvGraphicFramePr>
        <p:xfrm>
          <a:off x="2679700" y="762000"/>
          <a:ext cx="6832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29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44295"/>
              </p:ext>
            </p:extLst>
          </p:nvPr>
        </p:nvGraphicFramePr>
        <p:xfrm>
          <a:off x="1384300" y="774700"/>
          <a:ext cx="9423400" cy="530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10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58</Words>
  <Application>Microsoft Macintosh PowerPoint</Application>
  <PresentationFormat>Personalizado</PresentationFormat>
  <Paragraphs>25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Alacip 2013</vt:lpstr>
      <vt:lpstr>Ponencias y asistentes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Alacip 2013</dc:title>
  <dc:creator>Felipe Botero</dc:creator>
  <cp:lastModifiedBy>Felipe Botero</cp:lastModifiedBy>
  <cp:revision>12</cp:revision>
  <dcterms:created xsi:type="dcterms:W3CDTF">2013-10-25T03:23:22Z</dcterms:created>
  <dcterms:modified xsi:type="dcterms:W3CDTF">2013-11-01T20:36:27Z</dcterms:modified>
</cp:coreProperties>
</file>